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5"/>
  </p:sldMasterIdLst>
  <p:notesMasterIdLst>
    <p:notesMasterId r:id="rId27"/>
  </p:notesMasterIdLst>
  <p:handoutMasterIdLst>
    <p:handoutMasterId r:id="rId28"/>
  </p:handoutMasterIdLst>
  <p:sldIdLst>
    <p:sldId id="293" r:id="rId6"/>
    <p:sldId id="360" r:id="rId7"/>
    <p:sldId id="370" r:id="rId8"/>
    <p:sldId id="342" r:id="rId9"/>
    <p:sldId id="311" r:id="rId10"/>
    <p:sldId id="358" r:id="rId11"/>
    <p:sldId id="361" r:id="rId12"/>
    <p:sldId id="362" r:id="rId13"/>
    <p:sldId id="363" r:id="rId14"/>
    <p:sldId id="364" r:id="rId15"/>
    <p:sldId id="365" r:id="rId16"/>
    <p:sldId id="377" r:id="rId17"/>
    <p:sldId id="368" r:id="rId18"/>
    <p:sldId id="367" r:id="rId19"/>
    <p:sldId id="371" r:id="rId20"/>
    <p:sldId id="369" r:id="rId21"/>
    <p:sldId id="376" r:id="rId22"/>
    <p:sldId id="372" r:id="rId23"/>
    <p:sldId id="373" r:id="rId24"/>
    <p:sldId id="374" r:id="rId25"/>
    <p:sldId id="375"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eal Etre" initials="NE"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3366"/>
    <a:srgbClr val="CC6600"/>
    <a:srgbClr val="CC99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54" d="100"/>
          <a:sy n="54" d="100"/>
        </p:scale>
        <p:origin x="288"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CAF2B5D-5217-4647-A8F4-51E6F1E32D1D}" type="datetimeFigureOut">
              <a:rPr lang="en-US" smtClean="0"/>
              <a:t>7/9/2015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FBB2072-93F9-4894-956E-1DD090A57E93}" type="slidenum">
              <a:rPr lang="en-US" smtClean="0"/>
              <a:t>‹#›</a:t>
            </a:fld>
            <a:endParaRPr lang="en-US"/>
          </a:p>
        </p:txBody>
      </p:sp>
    </p:spTree>
    <p:extLst>
      <p:ext uri="{BB962C8B-B14F-4D97-AF65-F5344CB8AC3E}">
        <p14:creationId xmlns:p14="http://schemas.microsoft.com/office/powerpoint/2010/main" val="56436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CF5819-F4FD-43E6-922C-98B9DE08B2C3}" type="datetimeFigureOut">
              <a:rPr lang="en-US" smtClean="0"/>
              <a:t>7/9/2015</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FAE5B90-83F8-4569-B5A7-1A989B626630}" type="slidenum">
              <a:rPr lang="en-US" smtClean="0"/>
              <a:t>‹#›</a:t>
            </a:fld>
            <a:endParaRPr lang="en-US"/>
          </a:p>
        </p:txBody>
      </p:sp>
    </p:spTree>
    <p:extLst>
      <p:ext uri="{BB962C8B-B14F-4D97-AF65-F5344CB8AC3E}">
        <p14:creationId xmlns:p14="http://schemas.microsoft.com/office/powerpoint/2010/main" val="455204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AE5B90-83F8-4569-B5A7-1A989B626630}" type="slidenum">
              <a:rPr lang="en-US" smtClean="0"/>
              <a:t>1</a:t>
            </a:fld>
            <a:endParaRPr lang="en-US"/>
          </a:p>
        </p:txBody>
      </p:sp>
    </p:spTree>
    <p:extLst>
      <p:ext uri="{BB962C8B-B14F-4D97-AF65-F5344CB8AC3E}">
        <p14:creationId xmlns:p14="http://schemas.microsoft.com/office/powerpoint/2010/main" val="1766232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AE5B90-83F8-4569-B5A7-1A989B626630}" type="slidenum">
              <a:rPr lang="en-US" smtClean="0"/>
              <a:t>2</a:t>
            </a:fld>
            <a:endParaRPr lang="en-US"/>
          </a:p>
        </p:txBody>
      </p:sp>
    </p:spTree>
    <p:extLst>
      <p:ext uri="{BB962C8B-B14F-4D97-AF65-F5344CB8AC3E}">
        <p14:creationId xmlns:p14="http://schemas.microsoft.com/office/powerpoint/2010/main" val="3536290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http://www.environmentalevaluators.net/wp-content/uploads/2013/06/EEN-logo-300dpi.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2221" y="362931"/>
            <a:ext cx="8077200" cy="725863"/>
          </a:xfrm>
          <a:prstGeom prst="rect">
            <a:avLst/>
          </a:prstGeom>
          <a:noFill/>
          <a:ln>
            <a:noFill/>
          </a:ln>
        </p:spPr>
      </p:pic>
    </p:spTree>
    <p:extLst>
      <p:ext uri="{BB962C8B-B14F-4D97-AF65-F5344CB8AC3E}">
        <p14:creationId xmlns:p14="http://schemas.microsoft.com/office/powerpoint/2010/main" val="1647781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2445383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1533731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22960" y="335452"/>
            <a:ext cx="7543800" cy="1401910"/>
          </a:xfrm>
        </p:spPr>
        <p:txBody>
          <a:bodyPr/>
          <a:lstStyle>
            <a:lvl1pPr>
              <a:defRPr>
                <a:solidFill>
                  <a:srgbClr val="003300"/>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822959" y="1981200"/>
            <a:ext cx="7543801" cy="3887893"/>
          </a:xfrm>
        </p:spPr>
        <p:txBody>
          <a:bodyPr/>
          <a:lstStyle>
            <a:lvl1pPr>
              <a:defRPr>
                <a:solidFill>
                  <a:srgbClr val="003300"/>
                </a:solidFill>
              </a:defRPr>
            </a:lvl1pPr>
            <a:lvl2pPr marL="463550" indent="0">
              <a:buNone/>
              <a:defRPr sz="2000">
                <a:solidFill>
                  <a:srgbClr val="003300"/>
                </a:solidFill>
              </a:defRPr>
            </a:lvl2pPr>
            <a:lvl3pPr marL="914400" indent="0">
              <a:buNone/>
              <a:defRPr sz="2000">
                <a:solidFill>
                  <a:srgbClr val="003300"/>
                </a:solidFill>
              </a:defRPr>
            </a:lvl3pPr>
            <a:lvl4pPr marL="1377950" indent="0">
              <a:buNone/>
              <a:defRPr sz="2000">
                <a:solidFill>
                  <a:srgbClr val="003300"/>
                </a:solidFill>
              </a:defRPr>
            </a:lvl4pPr>
            <a:lvl5pPr marL="1828800" indent="0">
              <a:buNone/>
              <a:defRPr sz="2000">
                <a:solidFill>
                  <a:srgbClr val="00330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a:t>
            </a:fld>
            <a:endParaRPr lang="en-US"/>
          </a:p>
        </p:txBody>
      </p:sp>
      <p:pic>
        <p:nvPicPr>
          <p:cNvPr id="7" name="Picture 6" descr="http://www.environmentalevaluators.net/wp-content/uploads/2013/06/EEN-logo-300dpi.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257800" y="77723"/>
            <a:ext cx="3754755" cy="303277"/>
          </a:xfrm>
          <a:prstGeom prst="rect">
            <a:avLst/>
          </a:prstGeom>
          <a:noFill/>
          <a:ln>
            <a:noFill/>
          </a:ln>
        </p:spPr>
      </p:pic>
    </p:spTree>
    <p:extLst>
      <p:ext uri="{BB962C8B-B14F-4D97-AF65-F5344CB8AC3E}">
        <p14:creationId xmlns:p14="http://schemas.microsoft.com/office/powerpoint/2010/main" val="386903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857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17-18 June 2015</a:t>
            </a:r>
            <a:endParaRPr lang="en-US"/>
          </a:p>
        </p:txBody>
      </p:sp>
      <p:sp>
        <p:nvSpPr>
          <p:cNvPr id="6" name="Footer Placeholder 5"/>
          <p:cNvSpPr>
            <a:spLocks noGrp="1"/>
          </p:cNvSpPr>
          <p:nvPr>
            <p:ph type="ftr" sz="quarter" idx="11"/>
          </p:nvPr>
        </p:nvSpPr>
        <p:spPr/>
        <p:txBody>
          <a:bodyPr/>
          <a:lstStyle/>
          <a:p>
            <a:r>
              <a:rPr lang="en-US" smtClean="0"/>
              <a:t>ArchEE Workshop</a:t>
            </a:r>
            <a:endParaRPr lang="en-US"/>
          </a:p>
        </p:txBody>
      </p:sp>
      <p:sp>
        <p:nvSpPr>
          <p:cNvPr id="7" name="Slide Number Placeholder 6"/>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3128232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17-18 June 2015</a:t>
            </a:r>
            <a:endParaRPr lang="en-US"/>
          </a:p>
        </p:txBody>
      </p:sp>
      <p:sp>
        <p:nvSpPr>
          <p:cNvPr id="8" name="Footer Placeholder 7"/>
          <p:cNvSpPr>
            <a:spLocks noGrp="1"/>
          </p:cNvSpPr>
          <p:nvPr>
            <p:ph type="ftr" sz="quarter" idx="11"/>
          </p:nvPr>
        </p:nvSpPr>
        <p:spPr/>
        <p:txBody>
          <a:bodyPr/>
          <a:lstStyle/>
          <a:p>
            <a:r>
              <a:rPr lang="en-US" smtClean="0"/>
              <a:t>ArchEE Workshop</a:t>
            </a:r>
            <a:endParaRPr lang="en-US"/>
          </a:p>
        </p:txBody>
      </p:sp>
      <p:sp>
        <p:nvSpPr>
          <p:cNvPr id="9" name="Slide Number Placeholder 8"/>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1401189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17-18 June 2015</a:t>
            </a:r>
            <a:endParaRPr lang="en-US"/>
          </a:p>
        </p:txBody>
      </p:sp>
      <p:sp>
        <p:nvSpPr>
          <p:cNvPr id="4" name="Footer Placeholder 3"/>
          <p:cNvSpPr>
            <a:spLocks noGrp="1"/>
          </p:cNvSpPr>
          <p:nvPr>
            <p:ph type="ftr" sz="quarter" idx="11"/>
          </p:nvPr>
        </p:nvSpPr>
        <p:spPr/>
        <p:txBody>
          <a:bodyPr/>
          <a:lstStyle/>
          <a:p>
            <a:r>
              <a:rPr lang="en-US" smtClean="0"/>
              <a:t>ArchEE Workshop</a:t>
            </a:r>
            <a:endParaRPr lang="en-US"/>
          </a:p>
        </p:txBody>
      </p:sp>
      <p:sp>
        <p:nvSpPr>
          <p:cNvPr id="5" name="Slide Number Placeholder 4"/>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2643865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smtClean="0"/>
              <a:t>17-18 June 2015</a:t>
            </a:r>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ArchEE Workshop</a:t>
            </a:r>
            <a:endParaRPr lang="en-US"/>
          </a:p>
        </p:txBody>
      </p:sp>
      <p:sp>
        <p:nvSpPr>
          <p:cNvPr id="9" name="Slide Number Placeholder 8"/>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1486457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r>
              <a:rPr lang="en-US" smtClean="0"/>
              <a:t>17-18 June 2015</a:t>
            </a:r>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smtClean="0"/>
              <a:t>ArchEE Workshop</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966178-8240-4548-8279-ADC58A652352}" type="slidenum">
              <a:rPr lang="en-US" smtClean="0"/>
              <a:t>‹#›</a:t>
            </a:fld>
            <a:endParaRPr lang="en-US"/>
          </a:p>
        </p:txBody>
      </p:sp>
    </p:spTree>
    <p:extLst>
      <p:ext uri="{BB962C8B-B14F-4D97-AF65-F5344CB8AC3E}">
        <p14:creationId xmlns:p14="http://schemas.microsoft.com/office/powerpoint/2010/main" val="3223757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17-18 June 2015</a:t>
            </a:r>
            <a:endParaRPr lang="en-US"/>
          </a:p>
        </p:txBody>
      </p:sp>
      <p:sp>
        <p:nvSpPr>
          <p:cNvPr id="6" name="Footer Placeholder 5"/>
          <p:cNvSpPr>
            <a:spLocks noGrp="1"/>
          </p:cNvSpPr>
          <p:nvPr>
            <p:ph type="ftr" sz="quarter" idx="11"/>
          </p:nvPr>
        </p:nvSpPr>
        <p:spPr/>
        <p:txBody>
          <a:bodyPr/>
          <a:lstStyle/>
          <a:p>
            <a:r>
              <a:rPr lang="en-US" smtClean="0"/>
              <a:t>ArchEE Workshop</a:t>
            </a:r>
            <a:endParaRPr lang="en-US"/>
          </a:p>
        </p:txBody>
      </p:sp>
      <p:sp>
        <p:nvSpPr>
          <p:cNvPr id="7" name="Slide Number Placeholder 6"/>
          <p:cNvSpPr>
            <a:spLocks noGrp="1"/>
          </p:cNvSpPr>
          <p:nvPr>
            <p:ph type="sldNum" sz="quarter" idx="12"/>
          </p:nvPr>
        </p:nvSpPr>
        <p:spPr/>
        <p:txBody>
          <a:bodyPr/>
          <a:lstStyle/>
          <a:p>
            <a:fld id="{A6966178-8240-4548-8279-ADC58A652352}" type="slidenum">
              <a:rPr lang="en-US" smtClean="0"/>
              <a:t>‹#›</a:t>
            </a:fld>
            <a:endParaRPr lang="en-US"/>
          </a:p>
        </p:txBody>
      </p:sp>
    </p:spTree>
    <p:extLst>
      <p:ext uri="{BB962C8B-B14F-4D97-AF65-F5344CB8AC3E}">
        <p14:creationId xmlns:p14="http://schemas.microsoft.com/office/powerpoint/2010/main" val="715529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r>
              <a:rPr lang="en-US" smtClean="0"/>
              <a:t>17-18 June 2015</a:t>
            </a:r>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ArchEE Workshop</a:t>
            </a:r>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A6966178-8240-4548-8279-ADC58A652352}"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http://www.environmentalevaluators.net/wp-content/uploads/2013/06/EEN-logo-300dpi.jpg"/>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57800" y="77723"/>
            <a:ext cx="3754755" cy="303277"/>
          </a:xfrm>
          <a:prstGeom prst="rect">
            <a:avLst/>
          </a:prstGeom>
          <a:noFill/>
          <a:ln>
            <a:noFill/>
          </a:ln>
        </p:spPr>
      </p:pic>
    </p:spTree>
    <p:extLst>
      <p:ext uri="{BB962C8B-B14F-4D97-AF65-F5344CB8AC3E}">
        <p14:creationId xmlns:p14="http://schemas.microsoft.com/office/powerpoint/2010/main" val="30600425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err="1" smtClean="0"/>
              <a:t>ArchEE</a:t>
            </a:r>
            <a:r>
              <a:rPr lang="en-US" dirty="0" smtClean="0"/>
              <a:t> Workshop</a:t>
            </a:r>
            <a:br>
              <a:rPr lang="en-US" dirty="0" smtClean="0"/>
            </a:br>
            <a:r>
              <a:rPr lang="en-US" sz="4000" dirty="0" smtClean="0"/>
              <a:t>Overview</a:t>
            </a:r>
            <a:endParaRPr lang="en-US" sz="4000" dirty="0"/>
          </a:p>
        </p:txBody>
      </p:sp>
      <p:sp>
        <p:nvSpPr>
          <p:cNvPr id="8" name="Subtitle 7"/>
          <p:cNvSpPr>
            <a:spLocks noGrp="1"/>
          </p:cNvSpPr>
          <p:nvPr>
            <p:ph type="subTitle" idx="1"/>
          </p:nvPr>
        </p:nvSpPr>
        <p:spPr/>
        <p:txBody>
          <a:bodyPr/>
          <a:lstStyle/>
          <a:p>
            <a:r>
              <a:rPr lang="en-US" dirty="0" smtClean="0"/>
              <a:t>17-18 June, 2015</a:t>
            </a:r>
          </a:p>
          <a:p>
            <a:r>
              <a:rPr lang="en-US" dirty="0" smtClean="0"/>
              <a:t>Washington, DC</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a:t>
            </a:fld>
            <a:endParaRPr lang="en-US"/>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5454" y="5414019"/>
            <a:ext cx="3059930" cy="685428"/>
          </a:xfrm>
          <a:prstGeom prst="rect">
            <a:avLst/>
          </a:prstGeom>
        </p:spPr>
      </p:pic>
      <p:sp>
        <p:nvSpPr>
          <p:cNvPr id="2" name="AutoShape 4" descr="Image result for epa logo transpar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6147" t="37543" r="8565" b="42573"/>
          <a:stretch/>
        </p:blipFill>
        <p:spPr bwMode="auto">
          <a:xfrm>
            <a:off x="5272144" y="4848444"/>
            <a:ext cx="3063240" cy="471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1328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Clr>
                <a:schemeClr val="accent1"/>
              </a:buClr>
              <a:buFont typeface="+mj-lt"/>
              <a:buAutoNum type="arabicPeriod" startAt="5"/>
            </a:pPr>
            <a:r>
              <a:rPr lang="en-US" dirty="0" smtClean="0"/>
              <a:t>Make it a learning system</a:t>
            </a:r>
            <a:endParaRPr lang="en-US" dirty="0"/>
          </a:p>
        </p:txBody>
      </p:sp>
      <p:sp>
        <p:nvSpPr>
          <p:cNvPr id="3" name="Content Placeholder 2"/>
          <p:cNvSpPr>
            <a:spLocks noGrp="1"/>
          </p:cNvSpPr>
          <p:nvPr>
            <p:ph idx="1"/>
          </p:nvPr>
        </p:nvSpPr>
        <p:spPr/>
        <p:txBody>
          <a:bodyPr>
            <a:normAutofit/>
          </a:bodyPr>
          <a:lstStyle/>
          <a:p>
            <a:pPr marL="228600" indent="-228600">
              <a:buFont typeface="Arial" pitchFamily="34" charset="0"/>
              <a:buChar char="•"/>
            </a:pPr>
            <a:r>
              <a:rPr lang="en-US" dirty="0" smtClean="0"/>
              <a:t>Design for double- and triple-loop learning</a:t>
            </a:r>
          </a:p>
          <a:p>
            <a:pPr marL="228600" indent="-228600">
              <a:buFont typeface="Arial" pitchFamily="34" charset="0"/>
              <a:buChar char="•"/>
            </a:pPr>
            <a:r>
              <a:rPr lang="en-US" dirty="0" smtClean="0"/>
              <a:t>Involve users in governance</a:t>
            </a:r>
          </a:p>
          <a:p>
            <a:pPr marL="228600" indent="-228600">
              <a:buFont typeface="Arial" pitchFamily="34" charset="0"/>
              <a:buChar char="•"/>
            </a:pPr>
            <a:r>
              <a:rPr lang="en-US" dirty="0" smtClean="0"/>
              <a:t>Collect and respond to feedback</a:t>
            </a:r>
          </a:p>
          <a:p>
            <a:pPr marL="228600" indent="-228600">
              <a:buFont typeface="Arial" pitchFamily="34" charset="0"/>
              <a:buChar char="•"/>
            </a:pPr>
            <a:r>
              <a:rPr lang="en-US" dirty="0" smtClean="0"/>
              <a:t>Lessons learned and summaries</a:t>
            </a:r>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10</a:t>
            </a:fld>
            <a:endParaRPr lang="en-US"/>
          </a:p>
        </p:txBody>
      </p:sp>
    </p:spTree>
    <p:extLst>
      <p:ext uri="{BB962C8B-B14F-4D97-AF65-F5344CB8AC3E}">
        <p14:creationId xmlns:p14="http://schemas.microsoft.com/office/powerpoint/2010/main" val="152795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Clr>
                <a:schemeClr val="accent1"/>
              </a:buClr>
              <a:buFont typeface="+mj-lt"/>
              <a:buAutoNum type="arabicPeriod" startAt="6"/>
            </a:pPr>
            <a:r>
              <a:rPr lang="en-US" dirty="0" smtClean="0"/>
              <a:t>Sustain it</a:t>
            </a:r>
            <a:endParaRPr lang="en-US" dirty="0"/>
          </a:p>
        </p:txBody>
      </p:sp>
      <p:sp>
        <p:nvSpPr>
          <p:cNvPr id="3" name="Content Placeholder 2"/>
          <p:cNvSpPr>
            <a:spLocks noGrp="1"/>
          </p:cNvSpPr>
          <p:nvPr>
            <p:ph idx="1"/>
          </p:nvPr>
        </p:nvSpPr>
        <p:spPr/>
        <p:txBody>
          <a:bodyPr>
            <a:normAutofit/>
          </a:bodyPr>
          <a:lstStyle/>
          <a:p>
            <a:pPr marL="228600" indent="-228600">
              <a:buFont typeface="Arial" pitchFamily="34" charset="0"/>
              <a:buChar char="•"/>
            </a:pPr>
            <a:r>
              <a:rPr lang="en-US" dirty="0" smtClean="0"/>
              <a:t>Adaptive, phased business model</a:t>
            </a:r>
          </a:p>
          <a:p>
            <a:pPr marL="228600" indent="-228600">
              <a:buFont typeface="Arial" pitchFamily="34" charset="0"/>
              <a:buChar char="•"/>
            </a:pPr>
            <a:r>
              <a:rPr lang="en-US" dirty="0" smtClean="0"/>
              <a:t>Clear roles and responsibilities</a:t>
            </a:r>
          </a:p>
          <a:p>
            <a:pPr marL="228600" indent="-228600">
              <a:buFont typeface="Arial" pitchFamily="34" charset="0"/>
              <a:buChar char="•"/>
            </a:pPr>
            <a:r>
              <a:rPr lang="en-US" dirty="0" smtClean="0"/>
              <a:t>Cultivation and outreach</a:t>
            </a:r>
          </a:p>
          <a:p>
            <a:pPr marL="228600" indent="-228600">
              <a:buFont typeface="Arial" pitchFamily="34" charset="0"/>
              <a:buChar char="•"/>
            </a:pPr>
            <a:r>
              <a:rPr lang="en-US" dirty="0" smtClean="0"/>
              <a:t>Open governance</a:t>
            </a:r>
          </a:p>
          <a:p>
            <a:pPr marL="228600" indent="-228600">
              <a:buFont typeface="Arial" pitchFamily="34" charset="0"/>
              <a:buChar char="•"/>
            </a:pPr>
            <a:r>
              <a:rPr lang="en-US" dirty="0" smtClean="0"/>
              <a:t>Reliable funding</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11</a:t>
            </a:fld>
            <a:endParaRPr lang="en-US"/>
          </a:p>
        </p:txBody>
      </p:sp>
    </p:spTree>
    <p:extLst>
      <p:ext uri="{BB962C8B-B14F-4D97-AF65-F5344CB8AC3E}">
        <p14:creationId xmlns:p14="http://schemas.microsoft.com/office/powerpoint/2010/main" val="1917844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Range of Design Options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73201656"/>
              </p:ext>
            </p:extLst>
          </p:nvPr>
        </p:nvGraphicFramePr>
        <p:xfrm>
          <a:off x="801290" y="1835075"/>
          <a:ext cx="7543800" cy="4079240"/>
        </p:xfrm>
        <a:graphic>
          <a:graphicData uri="http://schemas.openxmlformats.org/drawingml/2006/table">
            <a:tbl>
              <a:tblPr firstRow="1" bandRow="1">
                <a:tableStyleId>{00A15C55-8517-42AA-B614-E9B94910E393}</a:tableStyleId>
              </a:tblPr>
              <a:tblGrid>
                <a:gridCol w="3008710"/>
                <a:gridCol w="1676400"/>
                <a:gridCol w="2858690"/>
              </a:tblGrid>
              <a:tr h="370840">
                <a:tc>
                  <a:txBody>
                    <a:bodyPr/>
                    <a:lstStyle/>
                    <a:p>
                      <a:pPr algn="r"/>
                      <a:r>
                        <a:rPr lang="en-US" dirty="0" smtClean="0">
                          <a:solidFill>
                            <a:schemeClr val="bg1"/>
                          </a:solidFill>
                        </a:rPr>
                        <a:t>Both . . . </a:t>
                      </a:r>
                      <a:endParaRPr lang="en-US"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r"/>
                      <a:endParaRPr lang="en-US"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algn="l"/>
                      <a:r>
                        <a:rPr lang="en-US" dirty="0" smtClean="0">
                          <a:solidFill>
                            <a:schemeClr val="bg1"/>
                          </a:solidFill>
                        </a:rPr>
                        <a:t>. . . And</a:t>
                      </a:r>
                      <a:endParaRPr lang="en-US" dirty="0">
                        <a:solidFill>
                          <a:schemeClr val="bg1"/>
                        </a:solidFill>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Open </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Closed</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Expert curation</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User curation</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Integrate other systems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Contribute to them</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Detailed</a:t>
                      </a:r>
                      <a:r>
                        <a:rPr lang="en-US" b="0" baseline="0" dirty="0" smtClean="0">
                          <a:solidFill>
                            <a:srgbClr val="003300"/>
                          </a:solidFill>
                          <a:latin typeface="Arial" panose="020B0604020202020204" pitchFamily="34" charset="0"/>
                          <a:cs typeface="Arial" panose="020B0604020202020204" pitchFamily="34" charset="0"/>
                        </a:rPr>
                        <a:t> plan</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Adaptive</a:t>
                      </a:r>
                      <a:r>
                        <a:rPr lang="en-US" b="0" baseline="0" dirty="0" smtClean="0">
                          <a:solidFill>
                            <a:srgbClr val="003300"/>
                          </a:solidFill>
                          <a:latin typeface="Arial" panose="020B0604020202020204" pitchFamily="34" charset="0"/>
                          <a:cs typeface="Arial" panose="020B0604020202020204" pitchFamily="34" charset="0"/>
                        </a:rPr>
                        <a:t> evolution</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Synthesis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Analysis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Keep it simple</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State</a:t>
                      </a:r>
                      <a:r>
                        <a:rPr lang="en-US" b="0" baseline="0" dirty="0" smtClean="0">
                          <a:solidFill>
                            <a:srgbClr val="003300"/>
                          </a:solidFill>
                          <a:latin typeface="Arial" panose="020B0604020202020204" pitchFamily="34" charset="0"/>
                          <a:cs typeface="Arial" panose="020B0604020202020204" pitchFamily="34" charset="0"/>
                        </a:rPr>
                        <a:t> of the art</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Integrated into operations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Narrow, one-time uses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Document</a:t>
                      </a:r>
                      <a:r>
                        <a:rPr lang="en-US" b="0" baseline="0" dirty="0" smtClean="0">
                          <a:solidFill>
                            <a:srgbClr val="003300"/>
                          </a:solidFill>
                          <a:latin typeface="Arial" panose="020B0604020202020204" pitchFamily="34" charset="0"/>
                          <a:cs typeface="Arial" panose="020B0604020202020204" pitchFamily="34" charset="0"/>
                        </a:rPr>
                        <a:t> successes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Capture learning</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Static repository</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Platform</a:t>
                      </a:r>
                      <a:r>
                        <a:rPr lang="en-US" b="0" baseline="0" dirty="0" smtClean="0">
                          <a:solidFill>
                            <a:srgbClr val="003300"/>
                          </a:solidFill>
                          <a:latin typeface="Arial" panose="020B0604020202020204" pitchFamily="34" charset="0"/>
                          <a:cs typeface="Arial" panose="020B0604020202020204" pitchFamily="34" charset="0"/>
                        </a:rPr>
                        <a:t> for engagement</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r"/>
                      <a:r>
                        <a:rPr lang="en-US" b="0" dirty="0" smtClean="0">
                          <a:solidFill>
                            <a:srgbClr val="003300"/>
                          </a:solidFill>
                          <a:latin typeface="Arial" panose="020B0604020202020204" pitchFamily="34" charset="0"/>
                          <a:cs typeface="Arial" panose="020B0604020202020204" pitchFamily="34" charset="0"/>
                        </a:rPr>
                        <a:t>Methods</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l"/>
                      <a:r>
                        <a:rPr lang="en-US" b="0" dirty="0" smtClean="0">
                          <a:solidFill>
                            <a:srgbClr val="003300"/>
                          </a:solidFill>
                          <a:latin typeface="Arial" panose="020B0604020202020204" pitchFamily="34" charset="0"/>
                          <a:cs typeface="Arial" panose="020B0604020202020204" pitchFamily="34" charset="0"/>
                        </a:rPr>
                        <a:t>Outcomes </a:t>
                      </a:r>
                      <a:endParaRPr lang="en-US" b="0" dirty="0">
                        <a:solidFill>
                          <a:srgbClr val="003300"/>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2" name="Date Placeholder 1"/>
          <p:cNvSpPr>
            <a:spLocks noGrp="1"/>
          </p:cNvSpPr>
          <p:nvPr>
            <p:ph type="dt" sz="half" idx="10"/>
          </p:nvPr>
        </p:nvSpPr>
        <p:spPr/>
        <p:txBody>
          <a:bodyPr/>
          <a:lstStyle/>
          <a:p>
            <a:r>
              <a:rPr lang="en-US" smtClean="0"/>
              <a:t>17-18 June 2015</a:t>
            </a:r>
            <a:endParaRPr lang="en-US"/>
          </a:p>
        </p:txBody>
      </p:sp>
      <p:sp>
        <p:nvSpPr>
          <p:cNvPr id="3" name="Footer Placeholder 2"/>
          <p:cNvSpPr>
            <a:spLocks noGrp="1"/>
          </p:cNvSpPr>
          <p:nvPr>
            <p:ph type="ftr" sz="quarter" idx="11"/>
          </p:nvPr>
        </p:nvSpPr>
        <p:spPr/>
        <p:txBody>
          <a:bodyPr/>
          <a:lstStyle/>
          <a:p>
            <a:r>
              <a:rPr lang="en-US" smtClean="0"/>
              <a:t>ArchEE Workshop</a:t>
            </a:r>
            <a:endParaRPr lang="en-US"/>
          </a:p>
        </p:txBody>
      </p:sp>
      <p:sp>
        <p:nvSpPr>
          <p:cNvPr id="4" name="Slide Number Placeholder 3"/>
          <p:cNvSpPr>
            <a:spLocks noGrp="1"/>
          </p:cNvSpPr>
          <p:nvPr>
            <p:ph type="sldNum" sz="quarter" idx="12"/>
          </p:nvPr>
        </p:nvSpPr>
        <p:spPr/>
        <p:txBody>
          <a:bodyPr/>
          <a:lstStyle/>
          <a:p>
            <a:fld id="{A6966178-8240-4548-8279-ADC58A652352}" type="slidenum">
              <a:rPr lang="en-US" smtClean="0"/>
              <a:t>12</a:t>
            </a:fld>
            <a:endParaRPr lang="en-US"/>
          </a:p>
        </p:txBody>
      </p:sp>
      <p:cxnSp>
        <p:nvCxnSpPr>
          <p:cNvPr id="9" name="Straight Arrow Connector 8"/>
          <p:cNvCxnSpPr/>
          <p:nvPr/>
        </p:nvCxnSpPr>
        <p:spPr>
          <a:xfrm>
            <a:off x="3794760" y="2362200"/>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794760" y="2727208"/>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794760" y="3117113"/>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3794760" y="3500915"/>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794760" y="3887115"/>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798323" y="4217598"/>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773090" y="4612137"/>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773090" y="4948470"/>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759135" y="5335003"/>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773090" y="5715000"/>
            <a:ext cx="1600200" cy="7378"/>
          </a:xfrm>
          <a:prstGeom prst="straightConnector1">
            <a:avLst/>
          </a:prstGeom>
          <a:ln w="57150">
            <a:solidFill>
              <a:schemeClr val="accent6">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551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decides and how?</a:t>
            </a:r>
            <a:br>
              <a:rPr lang="en-US" dirty="0" smtClean="0"/>
            </a:br>
            <a:r>
              <a:rPr lang="en-US" dirty="0" smtClean="0"/>
              <a:t>An emerging solution . . . </a:t>
            </a:r>
            <a:endParaRPr lang="en-US" dirty="0"/>
          </a:p>
        </p:txBody>
      </p:sp>
      <p:sp>
        <p:nvSpPr>
          <p:cNvPr id="3" name="Content Placeholder 2"/>
          <p:cNvSpPr>
            <a:spLocks noGrp="1"/>
          </p:cNvSpPr>
          <p:nvPr>
            <p:ph idx="1"/>
          </p:nvPr>
        </p:nvSpPr>
        <p:spPr>
          <a:xfrm>
            <a:off x="822959" y="1828800"/>
            <a:ext cx="7543801" cy="4495800"/>
          </a:xfrm>
        </p:spPr>
        <p:txBody>
          <a:bodyPr>
            <a:normAutofit fontScale="77500" lnSpcReduction="20000"/>
          </a:bodyPr>
          <a:lstStyle/>
          <a:p>
            <a:pPr>
              <a:lnSpc>
                <a:spcPct val="120000"/>
              </a:lnSpc>
            </a:pPr>
            <a:r>
              <a:rPr lang="en-US" dirty="0" err="1" smtClean="0"/>
              <a:t>ArchEE</a:t>
            </a:r>
            <a:r>
              <a:rPr lang="en-US" dirty="0" smtClean="0"/>
              <a:t> may ultimately be robust and flexible enough to serve across the range of design options, but the diversity of users  and uses will challenge traditional system design and development approaches.  The group explored one possible approach in which development would be incremental and iterative, following three steps:</a:t>
            </a:r>
          </a:p>
          <a:p>
            <a:pPr marL="457200" indent="-457200">
              <a:buFont typeface="+mj-lt"/>
              <a:buAutoNum type="arabicPeriod"/>
            </a:pPr>
            <a:r>
              <a:rPr lang="en-US" dirty="0" smtClean="0"/>
              <a:t>An organization would  identify a specific use and take the lead on a single development phase  </a:t>
            </a:r>
          </a:p>
          <a:p>
            <a:pPr marL="457200" indent="-457200">
              <a:spcAft>
                <a:spcPts val="600"/>
              </a:spcAft>
              <a:buFont typeface="+mj-lt"/>
              <a:buAutoNum type="arabicPeriod"/>
            </a:pPr>
            <a:r>
              <a:rPr lang="en-US" dirty="0" smtClean="0"/>
              <a:t>The lead organization would:</a:t>
            </a:r>
          </a:p>
          <a:p>
            <a:pPr marL="1165225" lvl="2" indent="-342900">
              <a:buFont typeface="Arial" pitchFamily="34" charset="0"/>
              <a:buChar char="•"/>
            </a:pPr>
            <a:r>
              <a:rPr lang="en-US" dirty="0" smtClean="0"/>
              <a:t>Identify detailed requirements to meet their needs consistent with </a:t>
            </a:r>
            <a:r>
              <a:rPr lang="en-US" dirty="0" err="1" smtClean="0"/>
              <a:t>ArchEE’s</a:t>
            </a:r>
            <a:r>
              <a:rPr lang="en-US" dirty="0" smtClean="0"/>
              <a:t> high-level requirements</a:t>
            </a:r>
          </a:p>
          <a:p>
            <a:pPr marL="1165225" lvl="2" indent="-342900">
              <a:buFont typeface="Arial" pitchFamily="34" charset="0"/>
              <a:buChar char="•"/>
            </a:pPr>
            <a:r>
              <a:rPr lang="en-US" dirty="0" smtClean="0"/>
              <a:t>Fund the related phase of development</a:t>
            </a:r>
          </a:p>
          <a:p>
            <a:pPr marL="1165225" lvl="2" indent="-342900">
              <a:buFont typeface="Arial" pitchFamily="34" charset="0"/>
              <a:buChar char="•"/>
            </a:pPr>
            <a:r>
              <a:rPr lang="en-US" dirty="0" smtClean="0"/>
              <a:t>Coordinate with any simultaneous development phases</a:t>
            </a:r>
          </a:p>
          <a:p>
            <a:pPr marL="1165225" lvl="2" indent="-342900">
              <a:buFont typeface="Arial" pitchFamily="34" charset="0"/>
              <a:buChar char="•"/>
            </a:pPr>
            <a:r>
              <a:rPr lang="en-US" dirty="0" smtClean="0"/>
              <a:t>Communicate with others to ensure clarity and transparency</a:t>
            </a:r>
          </a:p>
          <a:p>
            <a:pPr marL="1165225" lvl="2" indent="-342900">
              <a:buFont typeface="Arial" pitchFamily="34" charset="0"/>
              <a:buChar char="•"/>
            </a:pPr>
            <a:r>
              <a:rPr lang="en-US" dirty="0" smtClean="0"/>
              <a:t>Capture and shares lessons learned</a:t>
            </a:r>
          </a:p>
          <a:p>
            <a:pPr marL="1165225" lvl="2" indent="-342900">
              <a:buFont typeface="Arial" pitchFamily="34" charset="0"/>
              <a:buChar char="•"/>
            </a:pPr>
            <a:r>
              <a:rPr lang="en-US" dirty="0" smtClean="0"/>
              <a:t>Network their development phase with previous ones and other existing, relevant systems</a:t>
            </a:r>
          </a:p>
          <a:p>
            <a:pPr marL="457200" indent="-457200">
              <a:lnSpc>
                <a:spcPct val="120000"/>
              </a:lnSpc>
              <a:buFont typeface="+mj-lt"/>
              <a:buAutoNum type="arabicPeriod"/>
            </a:pPr>
            <a:r>
              <a:rPr lang="en-US" sz="2100" dirty="0"/>
              <a:t>The networked products of accumulating development phases would be used to move toward the aspirations of the </a:t>
            </a:r>
            <a:r>
              <a:rPr lang="en-US" sz="2100" dirty="0" err="1"/>
              <a:t>ArchEE</a:t>
            </a:r>
            <a:r>
              <a:rPr lang="en-US" sz="2100" dirty="0"/>
              <a:t> system over time</a:t>
            </a:r>
            <a:r>
              <a:rPr lang="en-US" sz="2100" dirty="0" smtClean="0"/>
              <a:t>.</a:t>
            </a:r>
            <a:endParaRPr lang="en-US" sz="2100"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13</a:t>
            </a:fld>
            <a:endParaRPr lang="en-US"/>
          </a:p>
        </p:txBody>
      </p:sp>
    </p:spTree>
    <p:extLst>
      <p:ext uri="{BB962C8B-B14F-4D97-AF65-F5344CB8AC3E}">
        <p14:creationId xmlns:p14="http://schemas.microsoft.com/office/powerpoint/2010/main" val="13470548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Clusters</a:t>
            </a:r>
            <a:endParaRPr lang="en-US" dirty="0"/>
          </a:p>
        </p:txBody>
      </p:sp>
      <p:sp>
        <p:nvSpPr>
          <p:cNvPr id="3" name="Content Placeholder 2"/>
          <p:cNvSpPr>
            <a:spLocks noGrp="1"/>
          </p:cNvSpPr>
          <p:nvPr>
            <p:ph idx="1"/>
          </p:nvPr>
        </p:nvSpPr>
        <p:spPr/>
        <p:txBody>
          <a:bodyPr/>
          <a:lstStyle/>
          <a:p>
            <a:pPr lvl="0"/>
            <a:r>
              <a:rPr lang="en-US" dirty="0" smtClean="0"/>
              <a:t>Small Planning Clusters defined charters and initial plans for activities:</a:t>
            </a:r>
          </a:p>
          <a:p>
            <a:pPr marL="806450" lvl="1" indent="-342900">
              <a:buFont typeface="Arial" pitchFamily="34" charset="0"/>
              <a:buChar char="•"/>
            </a:pPr>
            <a:r>
              <a:rPr lang="en-US" dirty="0" smtClean="0"/>
              <a:t>Value </a:t>
            </a:r>
            <a:r>
              <a:rPr lang="en-US" dirty="0"/>
              <a:t>proposition/theory of change</a:t>
            </a:r>
          </a:p>
          <a:p>
            <a:pPr marL="806450" lvl="1" indent="-342900">
              <a:buFont typeface="Arial" pitchFamily="34" charset="0"/>
              <a:buChar char="•"/>
            </a:pPr>
            <a:r>
              <a:rPr lang="en-US" dirty="0"/>
              <a:t>Decision-making and governance</a:t>
            </a:r>
          </a:p>
          <a:p>
            <a:pPr marL="806450" lvl="1" indent="-342900">
              <a:buFont typeface="Arial" pitchFamily="34" charset="0"/>
              <a:buChar char="•"/>
            </a:pPr>
            <a:r>
              <a:rPr lang="en-US" dirty="0"/>
              <a:t>Requirements and content</a:t>
            </a:r>
          </a:p>
          <a:p>
            <a:pPr marL="806450" lvl="1" indent="-342900">
              <a:buFont typeface="Arial" pitchFamily="34" charset="0"/>
              <a:buChar char="•"/>
            </a:pPr>
            <a:r>
              <a:rPr lang="en-US" dirty="0" smtClean="0"/>
              <a:t>Learning </a:t>
            </a:r>
            <a:r>
              <a:rPr lang="en-US" dirty="0"/>
              <a:t>community</a:t>
            </a:r>
          </a:p>
          <a:p>
            <a:pPr marL="806450" lvl="1" indent="-342900">
              <a:buFont typeface="Arial" pitchFamily="34" charset="0"/>
              <a:buChar char="•"/>
            </a:pPr>
            <a:r>
              <a:rPr lang="en-US" dirty="0" smtClean="0"/>
              <a:t>IT </a:t>
            </a:r>
            <a:r>
              <a:rPr lang="en-US" dirty="0"/>
              <a:t>options and designs</a:t>
            </a:r>
          </a:p>
          <a:p>
            <a:pPr marL="806450" lvl="1" indent="-342900">
              <a:buFont typeface="Arial" pitchFamily="34" charset="0"/>
              <a:buChar char="•"/>
            </a:pPr>
            <a:endParaRPr lang="en-US" dirty="0" smtClean="0"/>
          </a:p>
          <a:p>
            <a:r>
              <a:rPr lang="en-US" dirty="0"/>
              <a:t>Next steps for each </a:t>
            </a:r>
            <a:r>
              <a:rPr lang="en-US" dirty="0" smtClean="0"/>
              <a:t>Cluster will </a:t>
            </a:r>
            <a:r>
              <a:rPr lang="en-US" dirty="0"/>
              <a:t>move these aspects of the work </a:t>
            </a:r>
            <a:r>
              <a:rPr lang="en-US" dirty="0" smtClean="0"/>
              <a:t>forward.  Questions regarding funding and sustainability were not discussed in depth and will be addressed in future engagements.</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14</a:t>
            </a:fld>
            <a:endParaRPr lang="en-US"/>
          </a:p>
        </p:txBody>
      </p:sp>
    </p:spTree>
    <p:extLst>
      <p:ext uri="{BB962C8B-B14F-4D97-AF65-F5344CB8AC3E}">
        <p14:creationId xmlns:p14="http://schemas.microsoft.com/office/powerpoint/2010/main" val="16042311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While much work remains to be done, the </a:t>
            </a:r>
            <a:r>
              <a:rPr lang="en-US" dirty="0" err="1" smtClean="0"/>
              <a:t>ArchEE</a:t>
            </a:r>
            <a:r>
              <a:rPr lang="en-US" dirty="0" smtClean="0"/>
              <a:t> workshop continued </a:t>
            </a:r>
            <a:r>
              <a:rPr lang="en-US" dirty="0"/>
              <a:t>the Environmental Evaluation Network (EEN) dialogue about </a:t>
            </a:r>
            <a:r>
              <a:rPr lang="en-US" dirty="0" err="1"/>
              <a:t>ArchEE</a:t>
            </a:r>
            <a:r>
              <a:rPr lang="en-US" dirty="0"/>
              <a:t> </a:t>
            </a:r>
            <a:r>
              <a:rPr lang="en-US" dirty="0" smtClean="0"/>
              <a:t> to build </a:t>
            </a:r>
            <a:r>
              <a:rPr lang="en-US" dirty="0"/>
              <a:t>a foundation for </a:t>
            </a:r>
            <a:r>
              <a:rPr lang="en-US" dirty="0" smtClean="0"/>
              <a:t>action, including:  </a:t>
            </a:r>
            <a:endParaRPr lang="en-US" dirty="0"/>
          </a:p>
          <a:p>
            <a:pPr marL="806450" lvl="1" indent="-342900">
              <a:buFont typeface="Arial" pitchFamily="34" charset="0"/>
              <a:buChar char="•"/>
            </a:pPr>
            <a:r>
              <a:rPr lang="en-US" dirty="0"/>
              <a:t>Definition and scope</a:t>
            </a:r>
          </a:p>
          <a:p>
            <a:pPr marL="806450" lvl="1" indent="-342900">
              <a:buFont typeface="Arial" pitchFamily="34" charset="0"/>
              <a:buChar char="•"/>
            </a:pPr>
            <a:r>
              <a:rPr lang="en-US" dirty="0"/>
              <a:t>Technical and project requirements</a:t>
            </a:r>
          </a:p>
          <a:p>
            <a:pPr marL="806450" lvl="1" indent="-342900">
              <a:buFont typeface="Arial" pitchFamily="34" charset="0"/>
              <a:buChar char="•"/>
            </a:pPr>
            <a:r>
              <a:rPr lang="en-US" dirty="0" smtClean="0"/>
              <a:t>Project structure</a:t>
            </a:r>
          </a:p>
          <a:p>
            <a:pPr marL="806450" lvl="1" indent="-342900">
              <a:buFont typeface="Arial" pitchFamily="34" charset="0"/>
              <a:buChar char="•"/>
            </a:pPr>
            <a:r>
              <a:rPr lang="en-US" dirty="0" smtClean="0"/>
              <a:t>Cluster charters, deliverables, action items, and timelines</a:t>
            </a:r>
          </a:p>
          <a:p>
            <a:pPr marL="806450" lvl="1" indent="-342900">
              <a:buFont typeface="Arial" pitchFamily="34" charset="0"/>
              <a:buChar char="•"/>
            </a:pPr>
            <a:r>
              <a:rPr lang="en-US" dirty="0" smtClean="0"/>
              <a:t>Commitment </a:t>
            </a:r>
            <a:r>
              <a:rPr lang="en-US" dirty="0"/>
              <a:t>from </a:t>
            </a:r>
            <a:r>
              <a:rPr lang="en-US" dirty="0" smtClean="0"/>
              <a:t>individuals and institutions to support the work going forward</a:t>
            </a:r>
            <a:endParaRPr lang="en-US" dirty="0"/>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15</a:t>
            </a:fld>
            <a:endParaRPr lang="en-US"/>
          </a:p>
        </p:txBody>
      </p:sp>
    </p:spTree>
    <p:extLst>
      <p:ext uri="{BB962C8B-B14F-4D97-AF65-F5344CB8AC3E}">
        <p14:creationId xmlns:p14="http://schemas.microsoft.com/office/powerpoint/2010/main" val="834751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involved!</a:t>
            </a:r>
            <a:endParaRPr lang="en-US" dirty="0"/>
          </a:p>
        </p:txBody>
      </p:sp>
      <p:sp>
        <p:nvSpPr>
          <p:cNvPr id="3" name="Content Placeholder 2"/>
          <p:cNvSpPr>
            <a:spLocks noGrp="1"/>
          </p:cNvSpPr>
          <p:nvPr>
            <p:ph idx="1"/>
          </p:nvPr>
        </p:nvSpPr>
        <p:spPr/>
        <p:txBody>
          <a:bodyPr/>
          <a:lstStyle/>
          <a:p>
            <a:pPr marL="228600" indent="-228600">
              <a:buFont typeface="Arial" pitchFamily="34" charset="0"/>
              <a:buChar char="•"/>
            </a:pPr>
            <a:r>
              <a:rPr lang="en-US" dirty="0"/>
              <a:t>Contribute your suggestions and reflections </a:t>
            </a:r>
            <a:r>
              <a:rPr lang="en-US"/>
              <a:t>on </a:t>
            </a:r>
            <a:r>
              <a:rPr lang="en-US" smtClean="0"/>
              <a:t>EEN’s LinkedIn page</a:t>
            </a:r>
            <a:endParaRPr lang="en-US" dirty="0"/>
          </a:p>
          <a:p>
            <a:pPr marL="228600" indent="-228600">
              <a:buFont typeface="Arial" pitchFamily="34" charset="0"/>
              <a:buChar char="•"/>
            </a:pPr>
            <a:r>
              <a:rPr lang="en-US" dirty="0" smtClean="0"/>
              <a:t>Join EEN to remain part of the conversation</a:t>
            </a:r>
          </a:p>
          <a:p>
            <a:pPr marL="228600" indent="-228600">
              <a:buFont typeface="Arial" pitchFamily="34" charset="0"/>
              <a:buChar char="•"/>
            </a:pPr>
            <a:r>
              <a:rPr lang="en-US" dirty="0" smtClean="0"/>
              <a:t>Engage in the </a:t>
            </a:r>
            <a:r>
              <a:rPr lang="en-US" dirty="0" err="1" smtClean="0"/>
              <a:t>ArchEE</a:t>
            </a:r>
            <a:r>
              <a:rPr lang="en-US" dirty="0" smtClean="0"/>
              <a:t> dialogue at the next EEN meeting</a:t>
            </a:r>
          </a:p>
          <a:p>
            <a:pPr marL="228600" indent="-228600">
              <a:buFont typeface="Arial" pitchFamily="34" charset="0"/>
              <a:buChar char="•"/>
            </a:pPr>
            <a:r>
              <a:rPr lang="en-US" dirty="0" smtClean="0"/>
              <a:t>Join </a:t>
            </a:r>
            <a:r>
              <a:rPr lang="en-US" dirty="0"/>
              <a:t>one of the clusters to contribute resources and </a:t>
            </a:r>
            <a:r>
              <a:rPr lang="en-US" dirty="0" smtClean="0"/>
              <a:t>expertise</a:t>
            </a:r>
          </a:p>
          <a:p>
            <a:pPr marL="228600" indent="-228600">
              <a:buFont typeface="Arial" pitchFamily="34" charset="0"/>
              <a:buChar char="•"/>
            </a:pPr>
            <a:r>
              <a:rPr lang="en-US" dirty="0"/>
              <a:t>Identify a use and become a Sponsor for a development </a:t>
            </a:r>
            <a:r>
              <a:rPr lang="en-US" dirty="0" smtClean="0"/>
              <a:t>phase</a:t>
            </a:r>
          </a:p>
          <a:p>
            <a:pPr marL="228600" indent="-228600">
              <a:buFont typeface="Arial" pitchFamily="34" charset="0"/>
              <a:buChar char="•"/>
            </a:pPr>
            <a:r>
              <a:rPr lang="en-US" dirty="0" smtClean="0"/>
              <a:t>Stay tuned as this collaborative space evolves </a:t>
            </a: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16</a:t>
            </a:fld>
            <a:endParaRPr lang="en-US"/>
          </a:p>
        </p:txBody>
      </p:sp>
    </p:spTree>
    <p:extLst>
      <p:ext uri="{BB962C8B-B14F-4D97-AF65-F5344CB8AC3E}">
        <p14:creationId xmlns:p14="http://schemas.microsoft.com/office/powerpoint/2010/main" val="29416463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Slides</a:t>
            </a:r>
            <a:endParaRPr lang="en-US" dirty="0"/>
          </a:p>
        </p:txBody>
      </p:sp>
      <p:sp>
        <p:nvSpPr>
          <p:cNvPr id="3" name="Content Placeholder 2"/>
          <p:cNvSpPr>
            <a:spLocks noGrp="1"/>
          </p:cNvSpPr>
          <p:nvPr>
            <p:ph idx="1"/>
          </p:nvPr>
        </p:nvSpPr>
        <p:spPr/>
        <p:txBody>
          <a:bodyPr/>
          <a:lstStyle/>
          <a:p>
            <a:r>
              <a:rPr lang="en-US" dirty="0" smtClean="0"/>
              <a:t>This and the following slides have been hidden from the presentation, but we have retained them in the deck in case they will be helpful in future conversations.  </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17</a:t>
            </a:fld>
            <a:endParaRPr lang="en-US"/>
          </a:p>
        </p:txBody>
      </p:sp>
    </p:spTree>
    <p:extLst>
      <p:ext uri="{BB962C8B-B14F-4D97-AF65-F5344CB8AC3E}">
        <p14:creationId xmlns:p14="http://schemas.microsoft.com/office/powerpoint/2010/main" val="4854535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 name="Freeform 20"/>
          <p:cNvSpPr/>
          <p:nvPr/>
        </p:nvSpPr>
        <p:spPr>
          <a:xfrm>
            <a:off x="4161781" y="508707"/>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rgbClr val="CC6600"/>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Materials</a:t>
            </a:r>
          </a:p>
          <a:p>
            <a:pPr lvl="0" algn="ctr" defTabSz="800100">
              <a:lnSpc>
                <a:spcPct val="90000"/>
              </a:lnSpc>
              <a:spcBef>
                <a:spcPct val="0"/>
              </a:spcBef>
              <a:spcAft>
                <a:spcPct val="35000"/>
              </a:spcAft>
            </a:pPr>
            <a:r>
              <a:rPr lang="en-US" sz="1200" b="0" i="1" kern="1200" dirty="0" smtClean="0">
                <a:effectLst>
                  <a:outerShdw blurRad="38100" dist="38100" dir="2700000" algn="tl">
                    <a:srgbClr val="000000">
                      <a:alpha val="43137"/>
                    </a:srgbClr>
                  </a:outerShdw>
                </a:effectLst>
              </a:rPr>
              <a:t>Aluminum</a:t>
            </a:r>
            <a:br>
              <a:rPr lang="en-US" sz="1200" b="0" i="1" kern="1200" dirty="0" smtClean="0">
                <a:effectLst>
                  <a:outerShdw blurRad="38100" dist="38100" dir="2700000" algn="tl">
                    <a:srgbClr val="000000">
                      <a:alpha val="43137"/>
                    </a:srgbClr>
                  </a:outerShdw>
                </a:effectLst>
              </a:rPr>
            </a:br>
            <a:r>
              <a:rPr lang="en-US" sz="1200" b="0" i="1" kern="1200" dirty="0" smtClean="0">
                <a:effectLst>
                  <a:outerShdw blurRad="38100" dist="38100" dir="2700000" algn="tl">
                    <a:srgbClr val="000000">
                      <a:alpha val="43137"/>
                    </a:srgbClr>
                  </a:outerShdw>
                </a:effectLst>
              </a:rPr>
              <a:t>Energy</a:t>
            </a:r>
          </a:p>
        </p:txBody>
      </p:sp>
      <p:sp>
        <p:nvSpPr>
          <p:cNvPr id="22" name="Freeform 21"/>
          <p:cNvSpPr/>
          <p:nvPr/>
        </p:nvSpPr>
        <p:spPr>
          <a:xfrm>
            <a:off x="2652860" y="984630"/>
            <a:ext cx="4482222" cy="4482222"/>
          </a:xfrm>
          <a:custGeom>
            <a:avLst/>
            <a:gdLst/>
            <a:ahLst/>
            <a:cxnLst/>
            <a:rect l="0" t="0" r="0" b="0"/>
            <a:pathLst>
              <a:path>
                <a:moveTo>
                  <a:pt x="3157218" y="195793"/>
                </a:moveTo>
                <a:arcTo wR="2241111" hR="2241111" stAng="17647670" swAng="923169"/>
              </a:path>
            </a:pathLst>
          </a:custGeom>
          <a:noFill/>
          <a:ln w="38100">
            <a:solidFill>
              <a:schemeClr val="accent5">
                <a:lumMod val="50000"/>
              </a:schemeClr>
            </a:solidFill>
            <a:tailEnd type="arrow"/>
          </a:ln>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23" name="Freeform 22"/>
          <p:cNvSpPr/>
          <p:nvPr/>
        </p:nvSpPr>
        <p:spPr>
          <a:xfrm>
            <a:off x="6102640" y="1629262"/>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rgbClr val="CC6600"/>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1470669"/>
              <a:satOff val="-2046"/>
              <a:lumOff val="-784"/>
              <a:alphaOff val="0"/>
            </a:schemeClr>
          </a:fillRef>
          <a:effectRef idx="0">
            <a:schemeClr val="accent5">
              <a:hueOff val="-1470669"/>
              <a:satOff val="-2046"/>
              <a:lumOff val="-784"/>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Manufacture</a:t>
            </a:r>
          </a:p>
          <a:p>
            <a:pPr lvl="0" algn="ctr" defTabSz="800100">
              <a:lnSpc>
                <a:spcPct val="90000"/>
              </a:lnSpc>
              <a:spcBef>
                <a:spcPct val="0"/>
              </a:spcBef>
              <a:spcAft>
                <a:spcPct val="35000"/>
              </a:spcAft>
            </a:pPr>
            <a:r>
              <a:rPr lang="en-US" sz="1200" i="1" kern="1200" dirty="0" smtClean="0"/>
              <a:t>Factory</a:t>
            </a:r>
          </a:p>
        </p:txBody>
      </p:sp>
      <p:sp>
        <p:nvSpPr>
          <p:cNvPr id="24" name="Freeform 23"/>
          <p:cNvSpPr/>
          <p:nvPr/>
        </p:nvSpPr>
        <p:spPr>
          <a:xfrm>
            <a:off x="2652860" y="984630"/>
            <a:ext cx="4482222" cy="4482222"/>
          </a:xfrm>
          <a:custGeom>
            <a:avLst/>
            <a:gdLst/>
            <a:ahLst/>
            <a:cxnLst/>
            <a:rect l="0" t="0" r="0" b="0"/>
            <a:pathLst>
              <a:path>
                <a:moveTo>
                  <a:pt x="4447324" y="1847152"/>
                </a:moveTo>
                <a:arcTo wR="2241111" hR="2241111" stAng="20992532" swAng="1214937"/>
              </a:path>
            </a:pathLst>
          </a:custGeom>
          <a:noFill/>
          <a:ln w="38100">
            <a:solidFill>
              <a:schemeClr val="accent5">
                <a:lumMod val="50000"/>
              </a:schemeClr>
            </a:solidFill>
            <a:tailEnd type="arrow"/>
          </a:ln>
        </p:spPr>
        <p:style>
          <a:lnRef idx="1">
            <a:schemeClr val="accent5">
              <a:hueOff val="-1470669"/>
              <a:satOff val="-2046"/>
              <a:lumOff val="-784"/>
              <a:alphaOff val="0"/>
            </a:schemeClr>
          </a:lnRef>
          <a:fillRef idx="0">
            <a:scrgbClr r="0" g="0" b="0"/>
          </a:fillRef>
          <a:effectRef idx="0">
            <a:scrgbClr r="0" g="0" b="0"/>
          </a:effectRef>
          <a:fontRef idx="minor">
            <a:schemeClr val="tx1">
              <a:hueOff val="0"/>
              <a:satOff val="0"/>
              <a:lumOff val="0"/>
              <a:alphaOff val="0"/>
            </a:schemeClr>
          </a:fontRef>
        </p:style>
      </p:sp>
      <p:sp>
        <p:nvSpPr>
          <p:cNvPr id="25" name="Freeform 24"/>
          <p:cNvSpPr/>
          <p:nvPr/>
        </p:nvSpPr>
        <p:spPr>
          <a:xfrm>
            <a:off x="6102640" y="3870373"/>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rgbClr val="CC6600"/>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2941338"/>
              <a:satOff val="-4091"/>
              <a:lumOff val="-1569"/>
              <a:alphaOff val="0"/>
            </a:schemeClr>
          </a:fillRef>
          <a:effectRef idx="0">
            <a:schemeClr val="accent5">
              <a:hueOff val="-2941338"/>
              <a:satOff val="-4091"/>
              <a:lumOff val="-1569"/>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Product</a:t>
            </a:r>
          </a:p>
          <a:p>
            <a:pPr lvl="0" algn="ctr" defTabSz="800100">
              <a:lnSpc>
                <a:spcPct val="90000"/>
              </a:lnSpc>
              <a:spcBef>
                <a:spcPct val="0"/>
              </a:spcBef>
              <a:spcAft>
                <a:spcPct val="35000"/>
              </a:spcAft>
            </a:pPr>
            <a:r>
              <a:rPr lang="en-US" sz="1200" i="1" kern="1200" dirty="0" smtClean="0"/>
              <a:t>Canned Soda</a:t>
            </a:r>
            <a:endParaRPr lang="en-US" sz="1200" i="1" kern="1200" dirty="0"/>
          </a:p>
        </p:txBody>
      </p:sp>
      <p:sp>
        <p:nvSpPr>
          <p:cNvPr id="26" name="Freeform 25"/>
          <p:cNvSpPr/>
          <p:nvPr/>
        </p:nvSpPr>
        <p:spPr>
          <a:xfrm>
            <a:off x="2652860" y="984630"/>
            <a:ext cx="4482222" cy="4482222"/>
          </a:xfrm>
          <a:custGeom>
            <a:avLst/>
            <a:gdLst/>
            <a:ahLst/>
            <a:cxnLst/>
            <a:rect l="0" t="0" r="0" b="0"/>
            <a:pathLst>
              <a:path>
                <a:moveTo>
                  <a:pt x="3667055" y="3970059"/>
                </a:moveTo>
                <a:arcTo wR="2241111" hR="2241111" stAng="3029161" swAng="923169"/>
              </a:path>
            </a:pathLst>
          </a:custGeom>
          <a:noFill/>
          <a:ln w="38100">
            <a:solidFill>
              <a:schemeClr val="accent5">
                <a:lumMod val="50000"/>
              </a:schemeClr>
            </a:solidFill>
            <a:tailEnd type="arrow"/>
          </a:ln>
        </p:spPr>
        <p:style>
          <a:lnRef idx="1">
            <a:schemeClr val="accent5">
              <a:hueOff val="-2941338"/>
              <a:satOff val="-4091"/>
              <a:lumOff val="-1569"/>
              <a:alphaOff val="0"/>
            </a:schemeClr>
          </a:lnRef>
          <a:fillRef idx="0">
            <a:scrgbClr r="0" g="0" b="0"/>
          </a:fillRef>
          <a:effectRef idx="0">
            <a:scrgbClr r="0" g="0" b="0"/>
          </a:effectRef>
          <a:fontRef idx="minor">
            <a:schemeClr val="tx1">
              <a:hueOff val="0"/>
              <a:satOff val="0"/>
              <a:lumOff val="0"/>
              <a:alphaOff val="0"/>
            </a:schemeClr>
          </a:fontRef>
        </p:style>
      </p:sp>
      <p:sp>
        <p:nvSpPr>
          <p:cNvPr id="27" name="Freeform 26"/>
          <p:cNvSpPr/>
          <p:nvPr/>
        </p:nvSpPr>
        <p:spPr>
          <a:xfrm>
            <a:off x="4161781" y="4990929"/>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rgbClr val="CC6600"/>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4412007"/>
              <a:satOff val="-6137"/>
              <a:lumOff val="-2353"/>
              <a:alphaOff val="0"/>
            </a:schemeClr>
          </a:fillRef>
          <a:effectRef idx="0">
            <a:schemeClr val="accent5">
              <a:hueOff val="-4412007"/>
              <a:satOff val="-6137"/>
              <a:lumOff val="-2353"/>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Use</a:t>
            </a:r>
          </a:p>
          <a:p>
            <a:pPr lvl="0" algn="ctr" defTabSz="800100">
              <a:lnSpc>
                <a:spcPct val="90000"/>
              </a:lnSpc>
              <a:spcBef>
                <a:spcPct val="0"/>
              </a:spcBef>
              <a:spcAft>
                <a:spcPct val="35000"/>
              </a:spcAft>
            </a:pPr>
            <a:r>
              <a:rPr lang="en-US" sz="1200" i="1" kern="1200" dirty="0" smtClean="0"/>
              <a:t>Thirsty</a:t>
            </a:r>
            <a:endParaRPr lang="en-US" sz="1200" i="1" kern="1200" dirty="0"/>
          </a:p>
        </p:txBody>
      </p:sp>
      <p:sp>
        <p:nvSpPr>
          <p:cNvPr id="28" name="Freeform 27"/>
          <p:cNvSpPr/>
          <p:nvPr/>
        </p:nvSpPr>
        <p:spPr>
          <a:xfrm>
            <a:off x="2652860" y="984630"/>
            <a:ext cx="4482222" cy="4482222"/>
          </a:xfrm>
          <a:custGeom>
            <a:avLst/>
            <a:gdLst/>
            <a:ahLst/>
            <a:cxnLst/>
            <a:rect l="0" t="0" r="0" b="0"/>
            <a:pathLst>
              <a:path>
                <a:moveTo>
                  <a:pt x="1325003" y="4286429"/>
                </a:moveTo>
                <a:arcTo wR="2241111" hR="2241111" stAng="6847670" swAng="923169"/>
              </a:path>
            </a:pathLst>
          </a:custGeom>
          <a:noFill/>
          <a:ln w="38100">
            <a:tailEnd type="arrow"/>
          </a:ln>
        </p:spPr>
        <p:style>
          <a:lnRef idx="1">
            <a:schemeClr val="accent5">
              <a:hueOff val="-4412007"/>
              <a:satOff val="-6137"/>
              <a:lumOff val="-2353"/>
              <a:alphaOff val="0"/>
            </a:schemeClr>
          </a:lnRef>
          <a:fillRef idx="0">
            <a:scrgbClr r="0" g="0" b="0"/>
          </a:fillRef>
          <a:effectRef idx="0">
            <a:scrgbClr r="0" g="0" b="0"/>
          </a:effectRef>
          <a:fontRef idx="minor">
            <a:schemeClr val="tx1">
              <a:hueOff val="0"/>
              <a:satOff val="0"/>
              <a:lumOff val="0"/>
              <a:alphaOff val="0"/>
            </a:schemeClr>
          </a:fontRef>
        </p:style>
      </p:sp>
      <p:sp>
        <p:nvSpPr>
          <p:cNvPr id="29" name="Freeform 28"/>
          <p:cNvSpPr/>
          <p:nvPr/>
        </p:nvSpPr>
        <p:spPr>
          <a:xfrm>
            <a:off x="2220922" y="3870373"/>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rgbClr val="CC6600"/>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5882676"/>
              <a:satOff val="-8182"/>
              <a:lumOff val="-3138"/>
              <a:alphaOff val="0"/>
            </a:schemeClr>
          </a:fillRef>
          <a:effectRef idx="0">
            <a:schemeClr val="accent5">
              <a:hueOff val="-5882676"/>
              <a:satOff val="-8182"/>
              <a:lumOff val="-3138"/>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Return</a:t>
            </a:r>
          </a:p>
          <a:p>
            <a:pPr lvl="0" algn="ctr" defTabSz="800100">
              <a:lnSpc>
                <a:spcPct val="90000"/>
              </a:lnSpc>
              <a:spcBef>
                <a:spcPct val="0"/>
              </a:spcBef>
              <a:spcAft>
                <a:spcPct val="35000"/>
              </a:spcAft>
            </a:pPr>
            <a:r>
              <a:rPr lang="en-US" sz="1200" i="1" kern="1200" dirty="0" smtClean="0"/>
              <a:t>Collection</a:t>
            </a:r>
            <a:endParaRPr lang="en-US" sz="1200" i="1" kern="1200" dirty="0"/>
          </a:p>
        </p:txBody>
      </p:sp>
      <p:sp>
        <p:nvSpPr>
          <p:cNvPr id="30" name="Freeform 29"/>
          <p:cNvSpPr/>
          <p:nvPr/>
        </p:nvSpPr>
        <p:spPr>
          <a:xfrm>
            <a:off x="2652860" y="984630"/>
            <a:ext cx="4482222" cy="4482222"/>
          </a:xfrm>
          <a:custGeom>
            <a:avLst/>
            <a:gdLst/>
            <a:ahLst/>
            <a:cxnLst/>
            <a:rect l="0" t="0" r="0" b="0"/>
            <a:pathLst>
              <a:path>
                <a:moveTo>
                  <a:pt x="34898" y="2635069"/>
                </a:moveTo>
                <a:arcTo wR="2241111" hR="2241111" stAng="10192532" swAng="1214937"/>
              </a:path>
            </a:pathLst>
          </a:custGeom>
          <a:noFill/>
          <a:ln w="38100">
            <a:tailEnd type="arrow"/>
          </a:ln>
        </p:spPr>
        <p:style>
          <a:lnRef idx="1">
            <a:schemeClr val="accent5">
              <a:hueOff val="-5882676"/>
              <a:satOff val="-8182"/>
              <a:lumOff val="-3138"/>
              <a:alphaOff val="0"/>
            </a:schemeClr>
          </a:lnRef>
          <a:fillRef idx="0">
            <a:scrgbClr r="0" g="0" b="0"/>
          </a:fillRef>
          <a:effectRef idx="0">
            <a:scrgbClr r="0" g="0" b="0"/>
          </a:effectRef>
          <a:fontRef idx="minor">
            <a:schemeClr val="tx1">
              <a:hueOff val="0"/>
              <a:satOff val="0"/>
              <a:lumOff val="0"/>
              <a:alphaOff val="0"/>
            </a:schemeClr>
          </a:fontRef>
        </p:style>
      </p:sp>
      <p:sp>
        <p:nvSpPr>
          <p:cNvPr id="31" name="Freeform 30"/>
          <p:cNvSpPr/>
          <p:nvPr/>
        </p:nvSpPr>
        <p:spPr>
          <a:xfrm>
            <a:off x="2220922" y="1629262"/>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rgbClr val="CC6600"/>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Disassembly</a:t>
            </a:r>
          </a:p>
          <a:p>
            <a:pPr lvl="0" algn="ctr" defTabSz="800100">
              <a:lnSpc>
                <a:spcPct val="90000"/>
              </a:lnSpc>
              <a:spcBef>
                <a:spcPct val="0"/>
              </a:spcBef>
              <a:spcAft>
                <a:spcPct val="35000"/>
              </a:spcAft>
            </a:pPr>
            <a:r>
              <a:rPr lang="en-US" sz="1200" i="1" kern="1200" dirty="0" smtClean="0"/>
              <a:t>Separate</a:t>
            </a:r>
            <a:endParaRPr lang="en-US" sz="1200" i="1" kern="1200" dirty="0"/>
          </a:p>
        </p:txBody>
      </p:sp>
      <p:sp>
        <p:nvSpPr>
          <p:cNvPr id="32" name="Freeform 31"/>
          <p:cNvSpPr/>
          <p:nvPr/>
        </p:nvSpPr>
        <p:spPr>
          <a:xfrm>
            <a:off x="2652860" y="984630"/>
            <a:ext cx="4482222" cy="4482222"/>
          </a:xfrm>
          <a:custGeom>
            <a:avLst/>
            <a:gdLst/>
            <a:ahLst/>
            <a:cxnLst/>
            <a:rect l="0" t="0" r="0" b="0"/>
            <a:pathLst>
              <a:path>
                <a:moveTo>
                  <a:pt x="815167" y="512162"/>
                </a:moveTo>
                <a:arcTo wR="2241111" hR="2241111" stAng="13829161" swAng="923169"/>
              </a:path>
            </a:pathLst>
          </a:custGeom>
          <a:noFill/>
          <a:ln w="38100">
            <a:solidFill>
              <a:srgbClr val="00B050"/>
            </a:solidFill>
            <a:tailEnd type="arrow"/>
          </a:ln>
        </p:spPr>
        <p:style>
          <a:lnRef idx="1">
            <a:scrgbClr r="0" g="0" b="0"/>
          </a:lnRef>
          <a:fillRef idx="0">
            <a:scrgbClr r="0" g="0" b="0"/>
          </a:fillRef>
          <a:effectRef idx="0">
            <a:scrgbClr r="0" g="0" b="0"/>
          </a:effectRef>
          <a:fontRef idx="minor">
            <a:schemeClr val="tx1">
              <a:hueOff val="0"/>
              <a:satOff val="0"/>
              <a:lumOff val="0"/>
              <a:alphaOff val="0"/>
            </a:schemeClr>
          </a:fontRef>
        </p:style>
      </p:sp>
      <p:cxnSp>
        <p:nvCxnSpPr>
          <p:cNvPr id="7" name="Straight Arrow Connector 6"/>
          <p:cNvCxnSpPr/>
          <p:nvPr/>
        </p:nvCxnSpPr>
        <p:spPr>
          <a:xfrm>
            <a:off x="5681663" y="5513967"/>
            <a:ext cx="500195" cy="141667"/>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6354820" y="5203896"/>
            <a:ext cx="1552809" cy="1009326"/>
            <a:chOff x="3544457" y="4759820"/>
            <a:chExt cx="1552809" cy="1009326"/>
          </a:xfrm>
          <a:scene3d>
            <a:camera prst="orthographicFront">
              <a:rot lat="0" lon="0" rev="0"/>
            </a:camera>
            <a:lightRig rig="balanced" dir="t">
              <a:rot lat="0" lon="0" rev="8700000"/>
            </a:lightRig>
          </a:scene3d>
        </p:grpSpPr>
        <p:sp>
          <p:nvSpPr>
            <p:cNvPr id="9" name="Rounded Rectangle 8"/>
            <p:cNvSpPr/>
            <p:nvPr/>
          </p:nvSpPr>
          <p:spPr>
            <a:xfrm>
              <a:off x="3544457" y="4759820"/>
              <a:ext cx="1552809" cy="1009326"/>
            </a:xfrm>
            <a:prstGeom prst="roundRect">
              <a:avLst/>
            </a:prstGeom>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3">
                <a:hueOff val="1626359"/>
                <a:satOff val="60000"/>
                <a:lumOff val="-8824"/>
                <a:alphaOff val="0"/>
              </a:schemeClr>
            </a:fillRef>
            <a:effectRef idx="0">
              <a:schemeClr val="accent3">
                <a:hueOff val="1626359"/>
                <a:satOff val="60000"/>
                <a:lumOff val="-8824"/>
                <a:alphaOff val="0"/>
              </a:schemeClr>
            </a:effectRef>
            <a:fontRef idx="minor">
              <a:schemeClr val="lt1"/>
            </a:fontRef>
          </p:style>
        </p:sp>
        <p:sp>
          <p:nvSpPr>
            <p:cNvPr id="10" name="Rounded Rectangle 4"/>
            <p:cNvSpPr/>
            <p:nvPr/>
          </p:nvSpPr>
          <p:spPr>
            <a:xfrm>
              <a:off x="3593728" y="4809091"/>
              <a:ext cx="1454267" cy="910784"/>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kern="1200" dirty="0" smtClean="0"/>
                <a:t>Dispose</a:t>
              </a:r>
            </a:p>
            <a:p>
              <a:pPr lvl="0" algn="ctr" defTabSz="844550">
                <a:lnSpc>
                  <a:spcPct val="90000"/>
                </a:lnSpc>
                <a:spcBef>
                  <a:spcPct val="0"/>
                </a:spcBef>
                <a:spcAft>
                  <a:spcPct val="35000"/>
                </a:spcAft>
              </a:pPr>
              <a:r>
                <a:rPr lang="en-US" sz="1200" dirty="0" smtClean="0"/>
                <a:t>Landfill</a:t>
              </a:r>
              <a:endParaRPr lang="en-US" sz="1200" kern="1200" dirty="0"/>
            </a:p>
          </p:txBody>
        </p:sp>
      </p:grpSp>
      <p:sp>
        <p:nvSpPr>
          <p:cNvPr id="14" name="Oval 13"/>
          <p:cNvSpPr/>
          <p:nvPr/>
        </p:nvSpPr>
        <p:spPr>
          <a:xfrm>
            <a:off x="3995000" y="2434107"/>
            <a:ext cx="1800493" cy="1558344"/>
          </a:xfrm>
          <a:prstGeom prst="ellipse">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Materials</a:t>
            </a:r>
          </a:p>
          <a:p>
            <a:pPr algn="ctr"/>
            <a:r>
              <a:rPr lang="en-US" sz="2000" b="1" dirty="0" smtClean="0">
                <a:solidFill>
                  <a:srgbClr val="002060"/>
                </a:solidFill>
              </a:rPr>
              <a:t>Lifecycle</a:t>
            </a:r>
            <a:endParaRPr lang="en-US" sz="2000" b="1" dirty="0">
              <a:solidFill>
                <a:srgbClr val="002060"/>
              </a:solidFill>
            </a:endParaRPr>
          </a:p>
        </p:txBody>
      </p:sp>
      <p:cxnSp>
        <p:nvCxnSpPr>
          <p:cNvPr id="15" name="Straight Arrow Connector 14"/>
          <p:cNvCxnSpPr>
            <a:stCxn id="14" idx="2"/>
          </p:cNvCxnSpPr>
          <p:nvPr/>
        </p:nvCxnSpPr>
        <p:spPr>
          <a:xfrm flipV="1">
            <a:off x="3995000" y="3056121"/>
            <a:ext cx="21798" cy="157158"/>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4" idx="0"/>
          </p:cNvCxnSpPr>
          <p:nvPr/>
        </p:nvCxnSpPr>
        <p:spPr>
          <a:xfrm>
            <a:off x="4785575" y="2434107"/>
            <a:ext cx="109672" cy="0"/>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681663" y="3370437"/>
            <a:ext cx="92032" cy="221463"/>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785575" y="3992451"/>
            <a:ext cx="176213" cy="0"/>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19985" y="146504"/>
            <a:ext cx="3805287" cy="1200329"/>
          </a:xfrm>
          <a:prstGeom prst="rect">
            <a:avLst/>
          </a:prstGeom>
          <a:noFill/>
        </p:spPr>
        <p:txBody>
          <a:bodyPr wrap="square" rtlCol="0">
            <a:spAutoFit/>
          </a:bodyPr>
          <a:lstStyle/>
          <a:p>
            <a:pPr algn="ctr"/>
            <a:r>
              <a:rPr lang="en-US" sz="2400" dirty="0" smtClean="0"/>
              <a:t>Cradle to Cradle Management</a:t>
            </a:r>
          </a:p>
          <a:p>
            <a:pPr algn="ctr"/>
            <a:r>
              <a:rPr lang="en-US" sz="2400" dirty="0" smtClean="0"/>
              <a:t>A familiar model</a:t>
            </a:r>
          </a:p>
        </p:txBody>
      </p:sp>
    </p:spTree>
    <p:extLst>
      <p:ext uri="{BB962C8B-B14F-4D97-AF65-F5344CB8AC3E}">
        <p14:creationId xmlns:p14="http://schemas.microsoft.com/office/powerpoint/2010/main" val="137911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5" name="Freeform 64"/>
          <p:cNvSpPr/>
          <p:nvPr/>
        </p:nvSpPr>
        <p:spPr>
          <a:xfrm>
            <a:off x="2650712" y="982486"/>
            <a:ext cx="4482222" cy="4482222"/>
          </a:xfrm>
          <a:custGeom>
            <a:avLst/>
            <a:gdLst/>
            <a:ahLst/>
            <a:cxnLst/>
            <a:rect l="0" t="0" r="0" b="0"/>
            <a:pathLst>
              <a:path>
                <a:moveTo>
                  <a:pt x="3157218" y="195793"/>
                </a:moveTo>
                <a:arcTo wR="2241111" hR="2241111" stAng="17647670" swAng="923169"/>
              </a:path>
            </a:pathLst>
          </a:custGeom>
          <a:noFill/>
          <a:ln w="38100">
            <a:solidFill>
              <a:schemeClr val="accent5">
                <a:lumMod val="50000"/>
              </a:schemeClr>
            </a:solidFill>
            <a:tailEnd type="arrow"/>
          </a:ln>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66" name="Freeform 65"/>
          <p:cNvSpPr/>
          <p:nvPr/>
        </p:nvSpPr>
        <p:spPr>
          <a:xfrm>
            <a:off x="2650712" y="982486"/>
            <a:ext cx="4482222" cy="4482222"/>
          </a:xfrm>
          <a:custGeom>
            <a:avLst/>
            <a:gdLst/>
            <a:ahLst/>
            <a:cxnLst/>
            <a:rect l="0" t="0" r="0" b="0"/>
            <a:pathLst>
              <a:path>
                <a:moveTo>
                  <a:pt x="4447324" y="1847152"/>
                </a:moveTo>
                <a:arcTo wR="2241111" hR="2241111" stAng="20992532" swAng="1214937"/>
              </a:path>
            </a:pathLst>
          </a:custGeom>
          <a:noFill/>
          <a:ln w="38100">
            <a:solidFill>
              <a:schemeClr val="accent5">
                <a:lumMod val="50000"/>
              </a:schemeClr>
            </a:solidFill>
            <a:tailEnd type="arrow"/>
          </a:ln>
        </p:spPr>
        <p:style>
          <a:lnRef idx="1">
            <a:schemeClr val="accent5">
              <a:hueOff val="-1470669"/>
              <a:satOff val="-2046"/>
              <a:lumOff val="-784"/>
              <a:alphaOff val="0"/>
            </a:schemeClr>
          </a:lnRef>
          <a:fillRef idx="0">
            <a:scrgbClr r="0" g="0" b="0"/>
          </a:fillRef>
          <a:effectRef idx="0">
            <a:scrgbClr r="0" g="0" b="0"/>
          </a:effectRef>
          <a:fontRef idx="minor">
            <a:schemeClr val="tx1">
              <a:hueOff val="0"/>
              <a:satOff val="0"/>
              <a:lumOff val="0"/>
              <a:alphaOff val="0"/>
            </a:schemeClr>
          </a:fontRef>
        </p:style>
      </p:sp>
      <p:sp>
        <p:nvSpPr>
          <p:cNvPr id="67" name="Freeform 66"/>
          <p:cNvSpPr/>
          <p:nvPr/>
        </p:nvSpPr>
        <p:spPr>
          <a:xfrm>
            <a:off x="2650712" y="982486"/>
            <a:ext cx="4482222" cy="4482222"/>
          </a:xfrm>
          <a:custGeom>
            <a:avLst/>
            <a:gdLst/>
            <a:ahLst/>
            <a:cxnLst/>
            <a:rect l="0" t="0" r="0" b="0"/>
            <a:pathLst>
              <a:path>
                <a:moveTo>
                  <a:pt x="3667055" y="3970059"/>
                </a:moveTo>
                <a:arcTo wR="2241111" hR="2241111" stAng="3029161" swAng="923169"/>
              </a:path>
            </a:pathLst>
          </a:custGeom>
          <a:noFill/>
          <a:ln w="38100">
            <a:solidFill>
              <a:schemeClr val="accent5">
                <a:lumMod val="50000"/>
              </a:schemeClr>
            </a:solidFill>
            <a:tailEnd type="arrow"/>
          </a:ln>
        </p:spPr>
        <p:style>
          <a:lnRef idx="1">
            <a:schemeClr val="accent5">
              <a:hueOff val="-2941338"/>
              <a:satOff val="-4091"/>
              <a:lumOff val="-1569"/>
              <a:alphaOff val="0"/>
            </a:schemeClr>
          </a:lnRef>
          <a:fillRef idx="0">
            <a:scrgbClr r="0" g="0" b="0"/>
          </a:fillRef>
          <a:effectRef idx="0">
            <a:scrgbClr r="0" g="0" b="0"/>
          </a:effectRef>
          <a:fontRef idx="minor">
            <a:schemeClr val="tx1">
              <a:hueOff val="0"/>
              <a:satOff val="0"/>
              <a:lumOff val="0"/>
              <a:alphaOff val="0"/>
            </a:schemeClr>
          </a:fontRef>
        </p:style>
      </p:sp>
      <p:sp>
        <p:nvSpPr>
          <p:cNvPr id="2" name="TextBox 1"/>
          <p:cNvSpPr txBox="1"/>
          <p:nvPr/>
        </p:nvSpPr>
        <p:spPr>
          <a:xfrm>
            <a:off x="468211" y="257944"/>
            <a:ext cx="2938035" cy="1200329"/>
          </a:xfrm>
          <a:prstGeom prst="rect">
            <a:avLst/>
          </a:prstGeom>
          <a:noFill/>
        </p:spPr>
        <p:txBody>
          <a:bodyPr wrap="square" rtlCol="0">
            <a:spAutoFit/>
          </a:bodyPr>
          <a:lstStyle/>
          <a:p>
            <a:pPr algn="ctr"/>
            <a:r>
              <a:rPr lang="en-US" sz="2400" dirty="0" smtClean="0"/>
              <a:t>Common Practice:</a:t>
            </a:r>
          </a:p>
          <a:p>
            <a:pPr algn="ctr"/>
            <a:r>
              <a:rPr lang="en-US" sz="2400" dirty="0" smtClean="0"/>
              <a:t>Cradle to Grave Evaluation</a:t>
            </a:r>
          </a:p>
        </p:txBody>
      </p:sp>
      <p:grpSp>
        <p:nvGrpSpPr>
          <p:cNvPr id="7" name="Group 6"/>
          <p:cNvGrpSpPr/>
          <p:nvPr/>
        </p:nvGrpSpPr>
        <p:grpSpPr>
          <a:xfrm>
            <a:off x="4161781" y="508707"/>
            <a:ext cx="1464380" cy="1181949"/>
            <a:chOff x="4161781" y="508707"/>
            <a:chExt cx="1464380" cy="1181949"/>
          </a:xfrm>
        </p:grpSpPr>
        <p:sp>
          <p:nvSpPr>
            <p:cNvPr id="40" name="Freeform 39"/>
            <p:cNvSpPr/>
            <p:nvPr/>
          </p:nvSpPr>
          <p:spPr>
            <a:xfrm>
              <a:off x="4161781" y="508707"/>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50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Resources</a:t>
              </a:r>
            </a:p>
            <a:p>
              <a:pPr lvl="0" algn="ctr" defTabSz="800100">
                <a:lnSpc>
                  <a:spcPct val="90000"/>
                </a:lnSpc>
                <a:spcBef>
                  <a:spcPct val="0"/>
                </a:spcBef>
                <a:spcAft>
                  <a:spcPct val="35000"/>
                </a:spcAft>
              </a:pPr>
              <a:r>
                <a:rPr lang="en-US" sz="1200" b="0" i="1" kern="1200" dirty="0" smtClean="0">
                  <a:effectLst>
                    <a:outerShdw blurRad="38100" dist="38100" dir="2700000" algn="tl">
                      <a:srgbClr val="000000">
                        <a:alpha val="43137"/>
                      </a:srgbClr>
                    </a:outerShdw>
                  </a:effectLst>
                </a:rPr>
                <a:t>User Interface</a:t>
              </a:r>
            </a:p>
          </p:txBody>
        </p:sp>
        <p:sp>
          <p:nvSpPr>
            <p:cNvPr id="5" name="TextBox 4"/>
            <p:cNvSpPr txBox="1"/>
            <p:nvPr/>
          </p:nvSpPr>
          <p:spPr>
            <a:xfrm>
              <a:off x="4161781" y="1413657"/>
              <a:ext cx="1464380" cy="276999"/>
            </a:xfrm>
            <a:prstGeom prst="rect">
              <a:avLst/>
            </a:prstGeom>
            <a:noFill/>
          </p:spPr>
          <p:txBody>
            <a:bodyPr wrap="square" rtlCol="0">
              <a:spAutoFit/>
            </a:bodyPr>
            <a:lstStyle/>
            <a:p>
              <a:pPr algn="ctr"/>
              <a:r>
                <a:rPr lang="en-US" sz="1200" b="1" dirty="0" smtClean="0">
                  <a:solidFill>
                    <a:srgbClr val="C00000"/>
                  </a:solidFill>
                </a:rPr>
                <a:t>Materials</a:t>
              </a:r>
              <a:endParaRPr lang="en-US" sz="1200" b="1" dirty="0">
                <a:solidFill>
                  <a:srgbClr val="C00000"/>
                </a:solidFill>
              </a:endParaRPr>
            </a:p>
          </p:txBody>
        </p:sp>
      </p:grpSp>
      <p:grpSp>
        <p:nvGrpSpPr>
          <p:cNvPr id="8" name="Group 7"/>
          <p:cNvGrpSpPr/>
          <p:nvPr/>
        </p:nvGrpSpPr>
        <p:grpSpPr>
          <a:xfrm>
            <a:off x="5856741" y="1390649"/>
            <a:ext cx="1710279" cy="1460900"/>
            <a:chOff x="5856741" y="1390649"/>
            <a:chExt cx="1710279" cy="1460900"/>
          </a:xfrm>
        </p:grpSpPr>
        <p:sp>
          <p:nvSpPr>
            <p:cNvPr id="42" name="Freeform 41"/>
            <p:cNvSpPr/>
            <p:nvPr/>
          </p:nvSpPr>
          <p:spPr>
            <a:xfrm>
              <a:off x="6102640" y="1629262"/>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75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1470669"/>
                <a:satOff val="-2046"/>
                <a:lumOff val="-784"/>
                <a:alphaOff val="0"/>
              </a:schemeClr>
            </a:fillRef>
            <a:effectRef idx="0">
              <a:schemeClr val="accent5">
                <a:hueOff val="-1470669"/>
                <a:satOff val="-2046"/>
                <a:lumOff val="-784"/>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400" kern="1200" dirty="0" smtClean="0"/>
                <a:t>Evaluate </a:t>
              </a:r>
            </a:p>
            <a:p>
              <a:pPr lvl="0" algn="ctr" defTabSz="800100">
                <a:lnSpc>
                  <a:spcPct val="90000"/>
                </a:lnSpc>
                <a:spcBef>
                  <a:spcPct val="0"/>
                </a:spcBef>
                <a:spcAft>
                  <a:spcPct val="35000"/>
                </a:spcAft>
              </a:pPr>
              <a:r>
                <a:rPr lang="en-US" sz="1200" i="1" kern="1200" dirty="0" smtClean="0"/>
                <a:t>Collect Data</a:t>
              </a:r>
              <a:br>
                <a:rPr lang="en-US" sz="1200" i="1" kern="1200" dirty="0" smtClean="0"/>
              </a:br>
              <a:r>
                <a:rPr lang="en-US" sz="1200" i="1" kern="1200" dirty="0" smtClean="0"/>
                <a:t>Analyze</a:t>
              </a:r>
            </a:p>
            <a:p>
              <a:pPr lvl="0" algn="ctr" defTabSz="800100">
                <a:lnSpc>
                  <a:spcPct val="90000"/>
                </a:lnSpc>
                <a:spcBef>
                  <a:spcPct val="0"/>
                </a:spcBef>
                <a:spcAft>
                  <a:spcPct val="35000"/>
                </a:spcAft>
              </a:pPr>
              <a:r>
                <a:rPr lang="en-US" sz="1200" i="1" dirty="0" smtClean="0"/>
                <a:t>Synthesize</a:t>
              </a:r>
              <a:endParaRPr lang="en-US" sz="1200" i="1" kern="1200" dirty="0" smtClean="0"/>
            </a:p>
          </p:txBody>
        </p:sp>
        <p:sp>
          <p:nvSpPr>
            <p:cNvPr id="28" name="TextBox 27"/>
            <p:cNvSpPr txBox="1"/>
            <p:nvPr/>
          </p:nvSpPr>
          <p:spPr>
            <a:xfrm rot="16200000">
              <a:off x="5264791" y="1982599"/>
              <a:ext cx="1460900" cy="276999"/>
            </a:xfrm>
            <a:prstGeom prst="rect">
              <a:avLst/>
            </a:prstGeom>
            <a:noFill/>
          </p:spPr>
          <p:txBody>
            <a:bodyPr wrap="square" rtlCol="0">
              <a:spAutoFit/>
            </a:bodyPr>
            <a:lstStyle/>
            <a:p>
              <a:pPr algn="ctr"/>
              <a:r>
                <a:rPr lang="en-US" sz="1200" b="1" dirty="0" smtClean="0">
                  <a:solidFill>
                    <a:srgbClr val="C00000"/>
                  </a:solidFill>
                </a:rPr>
                <a:t>Manufacture</a:t>
              </a:r>
              <a:endParaRPr lang="en-US" sz="1200" b="1" dirty="0">
                <a:solidFill>
                  <a:srgbClr val="C00000"/>
                </a:solidFill>
              </a:endParaRPr>
            </a:p>
          </p:txBody>
        </p:sp>
      </p:grpSp>
      <p:grpSp>
        <p:nvGrpSpPr>
          <p:cNvPr id="10" name="Group 9"/>
          <p:cNvGrpSpPr/>
          <p:nvPr/>
        </p:nvGrpSpPr>
        <p:grpSpPr>
          <a:xfrm>
            <a:off x="4151128" y="4777377"/>
            <a:ext cx="1475033" cy="1165399"/>
            <a:chOff x="4151128" y="4777377"/>
            <a:chExt cx="1475033" cy="1165399"/>
          </a:xfrm>
        </p:grpSpPr>
        <p:sp>
          <p:nvSpPr>
            <p:cNvPr id="46" name="Freeform 45"/>
            <p:cNvSpPr/>
            <p:nvPr/>
          </p:nvSpPr>
          <p:spPr>
            <a:xfrm>
              <a:off x="4161781" y="4990929"/>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75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4412007"/>
                <a:satOff val="-6137"/>
                <a:lumOff val="-2353"/>
                <a:alphaOff val="0"/>
              </a:schemeClr>
            </a:fillRef>
            <a:effectRef idx="0">
              <a:schemeClr val="accent5">
                <a:hueOff val="-4412007"/>
                <a:satOff val="-6137"/>
                <a:lumOff val="-2353"/>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Use</a:t>
              </a:r>
            </a:p>
            <a:p>
              <a:pPr lvl="0" algn="ctr" defTabSz="800100">
                <a:lnSpc>
                  <a:spcPct val="90000"/>
                </a:lnSpc>
                <a:spcBef>
                  <a:spcPct val="0"/>
                </a:spcBef>
                <a:spcAft>
                  <a:spcPct val="35000"/>
                </a:spcAft>
              </a:pPr>
              <a:r>
                <a:rPr lang="en-US" sz="1200" i="1" kern="1200" dirty="0" smtClean="0"/>
                <a:t>Evidence-Based</a:t>
              </a:r>
              <a:endParaRPr lang="en-US" sz="1200" i="1" kern="1200" dirty="0"/>
            </a:p>
          </p:txBody>
        </p:sp>
        <p:sp>
          <p:nvSpPr>
            <p:cNvPr id="32" name="TextBox 31"/>
            <p:cNvSpPr txBox="1"/>
            <p:nvPr/>
          </p:nvSpPr>
          <p:spPr>
            <a:xfrm>
              <a:off x="4151128" y="4777377"/>
              <a:ext cx="1464380" cy="276999"/>
            </a:xfrm>
            <a:prstGeom prst="rect">
              <a:avLst/>
            </a:prstGeom>
            <a:noFill/>
          </p:spPr>
          <p:txBody>
            <a:bodyPr wrap="square" rtlCol="0">
              <a:spAutoFit/>
            </a:bodyPr>
            <a:lstStyle/>
            <a:p>
              <a:pPr algn="ctr"/>
              <a:r>
                <a:rPr lang="en-US" sz="1200" b="1" dirty="0" smtClean="0">
                  <a:solidFill>
                    <a:srgbClr val="C00000"/>
                  </a:solidFill>
                </a:rPr>
                <a:t>Use</a:t>
              </a:r>
              <a:endParaRPr lang="en-US" sz="1200" b="1" dirty="0">
                <a:solidFill>
                  <a:srgbClr val="C00000"/>
                </a:solidFill>
              </a:endParaRPr>
            </a:p>
          </p:txBody>
        </p:sp>
      </p:grpSp>
      <p:grpSp>
        <p:nvGrpSpPr>
          <p:cNvPr id="9" name="Group 8"/>
          <p:cNvGrpSpPr/>
          <p:nvPr/>
        </p:nvGrpSpPr>
        <p:grpSpPr>
          <a:xfrm>
            <a:off x="5816322" y="3870371"/>
            <a:ext cx="1750698" cy="951849"/>
            <a:chOff x="5816322" y="3870371"/>
            <a:chExt cx="1750698" cy="951849"/>
          </a:xfrm>
        </p:grpSpPr>
        <p:sp>
          <p:nvSpPr>
            <p:cNvPr id="44" name="Freeform 43"/>
            <p:cNvSpPr/>
            <p:nvPr/>
          </p:nvSpPr>
          <p:spPr>
            <a:xfrm>
              <a:off x="6102640" y="3870373"/>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75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2941338"/>
                <a:satOff val="-4091"/>
                <a:lumOff val="-1569"/>
                <a:alphaOff val="0"/>
              </a:schemeClr>
            </a:fillRef>
            <a:effectRef idx="0">
              <a:schemeClr val="accent5">
                <a:hueOff val="-2941338"/>
                <a:satOff val="-4091"/>
                <a:lumOff val="-1569"/>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600" kern="1200" dirty="0" smtClean="0"/>
                <a:t>Products &amp; Services</a:t>
              </a:r>
              <a:br>
                <a:rPr lang="en-US" sz="1600" kern="1200" dirty="0" smtClean="0"/>
              </a:br>
              <a:r>
                <a:rPr lang="en-US" sz="1200" i="1" kern="1200" dirty="0" smtClean="0"/>
                <a:t>Methods </a:t>
              </a:r>
              <a:br>
                <a:rPr lang="en-US" sz="1200" i="1" kern="1200" dirty="0" smtClean="0"/>
              </a:br>
              <a:r>
                <a:rPr lang="en-US" sz="1200" i="1" kern="1200" dirty="0" smtClean="0"/>
                <a:t>Findings</a:t>
              </a:r>
              <a:endParaRPr lang="en-US" sz="1200" i="1" kern="1200" dirty="0"/>
            </a:p>
          </p:txBody>
        </p:sp>
        <p:sp>
          <p:nvSpPr>
            <p:cNvPr id="31" name="TextBox 30"/>
            <p:cNvSpPr txBox="1"/>
            <p:nvPr/>
          </p:nvSpPr>
          <p:spPr>
            <a:xfrm rot="16200000">
              <a:off x="5478898" y="4207795"/>
              <a:ext cx="951847" cy="276999"/>
            </a:xfrm>
            <a:prstGeom prst="rect">
              <a:avLst/>
            </a:prstGeom>
            <a:noFill/>
          </p:spPr>
          <p:txBody>
            <a:bodyPr wrap="square" rtlCol="0">
              <a:spAutoFit/>
            </a:bodyPr>
            <a:lstStyle/>
            <a:p>
              <a:pPr algn="ctr"/>
              <a:r>
                <a:rPr lang="en-US" sz="1200" b="1" dirty="0" smtClean="0">
                  <a:solidFill>
                    <a:srgbClr val="C00000"/>
                  </a:solidFill>
                </a:rPr>
                <a:t>Product</a:t>
              </a:r>
              <a:endParaRPr lang="en-US" sz="1200" b="1" dirty="0">
                <a:solidFill>
                  <a:srgbClr val="C00000"/>
                </a:solidFill>
              </a:endParaRPr>
            </a:p>
          </p:txBody>
        </p:sp>
      </p:grpSp>
      <p:cxnSp>
        <p:nvCxnSpPr>
          <p:cNvPr id="49" name="Straight Arrow Connector 48"/>
          <p:cNvCxnSpPr/>
          <p:nvPr/>
        </p:nvCxnSpPr>
        <p:spPr>
          <a:xfrm>
            <a:off x="5795493" y="5602310"/>
            <a:ext cx="535814" cy="114499"/>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1" name="Group 50"/>
          <p:cNvGrpSpPr/>
          <p:nvPr/>
        </p:nvGrpSpPr>
        <p:grpSpPr>
          <a:xfrm>
            <a:off x="6432093" y="5435719"/>
            <a:ext cx="1552809" cy="1009326"/>
            <a:chOff x="3544457" y="4759820"/>
            <a:chExt cx="1552809" cy="1009326"/>
          </a:xfrm>
          <a:scene3d>
            <a:camera prst="orthographicFront">
              <a:rot lat="0" lon="0" rev="0"/>
            </a:camera>
            <a:lightRig rig="balanced" dir="t">
              <a:rot lat="0" lon="0" rev="8700000"/>
            </a:lightRig>
          </a:scene3d>
        </p:grpSpPr>
        <p:sp>
          <p:nvSpPr>
            <p:cNvPr id="52" name="Rounded Rectangle 51"/>
            <p:cNvSpPr/>
            <p:nvPr/>
          </p:nvSpPr>
          <p:spPr>
            <a:xfrm>
              <a:off x="3544457" y="4759820"/>
              <a:ext cx="1552809" cy="1009326"/>
            </a:xfrm>
            <a:prstGeom prst="roundRect">
              <a:avLst/>
            </a:prstGeom>
            <a:ln>
              <a:noFill/>
            </a:ln>
            <a:effectLst>
              <a:outerShdw blurRad="44450" dist="27940" dir="5400000" algn="ctr">
                <a:srgbClr val="000000">
                  <a:alpha val="32000"/>
                </a:srgbClr>
              </a:outerShdw>
            </a:effectLst>
            <a:sp3d>
              <a:bevelT w="190500" h="38100"/>
            </a:sp3d>
          </p:spPr>
          <p:style>
            <a:lnRef idx="2">
              <a:schemeClr val="lt1">
                <a:hueOff val="0"/>
                <a:satOff val="0"/>
                <a:lumOff val="0"/>
                <a:alphaOff val="0"/>
              </a:schemeClr>
            </a:lnRef>
            <a:fillRef idx="1">
              <a:schemeClr val="accent3">
                <a:hueOff val="1626359"/>
                <a:satOff val="60000"/>
                <a:lumOff val="-8824"/>
                <a:alphaOff val="0"/>
              </a:schemeClr>
            </a:fillRef>
            <a:effectRef idx="0">
              <a:schemeClr val="accent3">
                <a:hueOff val="1626359"/>
                <a:satOff val="60000"/>
                <a:lumOff val="-8824"/>
                <a:alphaOff val="0"/>
              </a:schemeClr>
            </a:effectRef>
            <a:fontRef idx="minor">
              <a:schemeClr val="lt1"/>
            </a:fontRef>
          </p:style>
        </p:sp>
        <p:sp>
          <p:nvSpPr>
            <p:cNvPr id="53" name="Rounded Rectangle 4"/>
            <p:cNvSpPr/>
            <p:nvPr/>
          </p:nvSpPr>
          <p:spPr>
            <a:xfrm>
              <a:off x="3593728" y="4809091"/>
              <a:ext cx="1454267" cy="910784"/>
            </a:xfrm>
            <a:prstGeom prst="rect">
              <a:avLst/>
            </a:prstGeom>
            <a:ln>
              <a:noFill/>
            </a:ln>
            <a:effectLst>
              <a:outerShdw blurRad="44450" dist="27940" dir="5400000" algn="ctr">
                <a:srgbClr val="000000">
                  <a:alpha val="32000"/>
                </a:srgbClr>
              </a:outerShdw>
            </a:effectLst>
            <a:sp3d>
              <a:bevelT w="190500" h="38100"/>
            </a:sp3d>
          </p:spPr>
          <p:style>
            <a:lnRef idx="0">
              <a:scrgbClr r="0" g="0" b="0"/>
            </a:lnRef>
            <a:fillRef idx="0">
              <a:scrgbClr r="0" g="0" b="0"/>
            </a:fillRef>
            <a:effectRef idx="0">
              <a:scrgbClr r="0" g="0" b="0"/>
            </a:effectRef>
            <a:fontRef idx="minor">
              <a:schemeClr val="lt1"/>
            </a:fontRef>
          </p:style>
          <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kern="1200" dirty="0" smtClean="0"/>
                <a:t>Archive</a:t>
              </a:r>
            </a:p>
            <a:p>
              <a:pPr lvl="0" algn="ctr" defTabSz="844550">
                <a:lnSpc>
                  <a:spcPct val="90000"/>
                </a:lnSpc>
                <a:spcBef>
                  <a:spcPct val="0"/>
                </a:spcBef>
                <a:spcAft>
                  <a:spcPct val="35000"/>
                </a:spcAft>
              </a:pPr>
              <a:r>
                <a:rPr lang="en-US" sz="1200" dirty="0" smtClean="0"/>
                <a:t>Cabinet </a:t>
              </a:r>
              <a:br>
                <a:rPr lang="en-US" sz="1200" dirty="0" smtClean="0"/>
              </a:br>
              <a:r>
                <a:rPr lang="en-US" sz="1200" dirty="0" smtClean="0"/>
                <a:t>Shelf</a:t>
              </a:r>
              <a:br>
                <a:rPr lang="en-US" sz="1200" dirty="0" smtClean="0"/>
              </a:br>
              <a:r>
                <a:rPr lang="en-US" sz="1200" dirty="0" smtClean="0"/>
                <a:t>Website</a:t>
              </a:r>
              <a:endParaRPr lang="en-US" sz="1200" kern="1200" dirty="0"/>
            </a:p>
          </p:txBody>
        </p:sp>
      </p:grpSp>
      <p:sp>
        <p:nvSpPr>
          <p:cNvPr id="6" name="Rectangle 5"/>
          <p:cNvSpPr/>
          <p:nvPr/>
        </p:nvSpPr>
        <p:spPr>
          <a:xfrm>
            <a:off x="3736643" y="2278861"/>
            <a:ext cx="1037465" cy="2400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Arrow Connector 53"/>
          <p:cNvCxnSpPr/>
          <p:nvPr/>
        </p:nvCxnSpPr>
        <p:spPr>
          <a:xfrm>
            <a:off x="7016842" y="4919539"/>
            <a:ext cx="2144" cy="466909"/>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3992852" y="2431963"/>
            <a:ext cx="1800493" cy="1558344"/>
          </a:xfrm>
          <a:prstGeom prst="ellipse">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One Evaluation</a:t>
            </a:r>
          </a:p>
        </p:txBody>
      </p:sp>
    </p:spTree>
    <p:extLst>
      <p:ext uri="{BB962C8B-B14F-4D97-AF65-F5344CB8AC3E}">
        <p14:creationId xmlns:p14="http://schemas.microsoft.com/office/powerpoint/2010/main" val="20271501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 workshop?</a:t>
            </a:r>
          </a:p>
        </p:txBody>
      </p:sp>
      <p:sp>
        <p:nvSpPr>
          <p:cNvPr id="3" name="Content Placeholder 2"/>
          <p:cNvSpPr>
            <a:spLocks noGrp="1"/>
          </p:cNvSpPr>
          <p:nvPr>
            <p:ph idx="1"/>
          </p:nvPr>
        </p:nvSpPr>
        <p:spPr/>
        <p:txBody>
          <a:bodyPr/>
          <a:lstStyle/>
          <a:p>
            <a:pPr lvl="0">
              <a:spcAft>
                <a:spcPts val="600"/>
              </a:spcAft>
            </a:pPr>
            <a:r>
              <a:rPr lang="en-US" dirty="0" smtClean="0"/>
              <a:t>Continue the Environmental Evaluation Network (EEN) dialogue about </a:t>
            </a:r>
            <a:r>
              <a:rPr lang="en-US" dirty="0" err="1" smtClean="0"/>
              <a:t>ArchEE</a:t>
            </a:r>
            <a:r>
              <a:rPr lang="en-US" dirty="0" smtClean="0"/>
              <a:t> and build a foundation for action.</a:t>
            </a:r>
          </a:p>
          <a:p>
            <a:pPr marL="806450" lvl="1" indent="-342900">
              <a:buFont typeface="Arial" pitchFamily="34" charset="0"/>
              <a:buChar char="•"/>
            </a:pPr>
            <a:r>
              <a:rPr lang="en-US" dirty="0" smtClean="0"/>
              <a:t>Definition and scope</a:t>
            </a:r>
          </a:p>
          <a:p>
            <a:pPr marL="806450" lvl="1" indent="-342900">
              <a:buFont typeface="Arial" pitchFamily="34" charset="0"/>
              <a:buChar char="•"/>
            </a:pPr>
            <a:r>
              <a:rPr lang="en-US" dirty="0" smtClean="0"/>
              <a:t>Technical </a:t>
            </a:r>
            <a:r>
              <a:rPr lang="en-US" dirty="0"/>
              <a:t>and project requirements</a:t>
            </a:r>
          </a:p>
          <a:p>
            <a:pPr marL="806450" lvl="1" indent="-342900">
              <a:buFont typeface="Arial" pitchFamily="34" charset="0"/>
              <a:buChar char="•"/>
            </a:pPr>
            <a:r>
              <a:rPr lang="en-US" dirty="0"/>
              <a:t>Conceptual </a:t>
            </a:r>
            <a:r>
              <a:rPr lang="en-US" dirty="0" smtClean="0"/>
              <a:t>model </a:t>
            </a:r>
            <a:endParaRPr lang="en-US" dirty="0"/>
          </a:p>
          <a:p>
            <a:pPr marL="806450" lvl="1" indent="-342900">
              <a:buFont typeface="Arial" pitchFamily="34" charset="0"/>
              <a:buChar char="•"/>
            </a:pPr>
            <a:r>
              <a:rPr lang="en-US" dirty="0" smtClean="0"/>
              <a:t>Project </a:t>
            </a:r>
            <a:r>
              <a:rPr lang="en-US" dirty="0"/>
              <a:t>structure and building blocks for a project plan</a:t>
            </a:r>
          </a:p>
          <a:p>
            <a:pPr marL="806450" lvl="1" indent="-342900">
              <a:buFont typeface="Arial" pitchFamily="34" charset="0"/>
              <a:buChar char="•"/>
            </a:pPr>
            <a:r>
              <a:rPr lang="en-US" dirty="0"/>
              <a:t>Commitment from partners</a:t>
            </a:r>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2</a:t>
            </a:fld>
            <a:endParaRPr lang="en-US"/>
          </a:p>
        </p:txBody>
      </p:sp>
    </p:spTree>
    <p:extLst>
      <p:ext uri="{BB962C8B-B14F-4D97-AF65-F5344CB8AC3E}">
        <p14:creationId xmlns:p14="http://schemas.microsoft.com/office/powerpoint/2010/main" val="4014243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Oval 11"/>
          <p:cNvSpPr/>
          <p:nvPr/>
        </p:nvSpPr>
        <p:spPr>
          <a:xfrm>
            <a:off x="3995000" y="2434107"/>
            <a:ext cx="1800493" cy="1558344"/>
          </a:xfrm>
          <a:prstGeom prst="ellipse">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rgbClr val="002060"/>
                </a:solidFill>
              </a:rPr>
              <a:t>ArchEE</a:t>
            </a:r>
            <a:endParaRPr lang="en-US" dirty="0" smtClean="0">
              <a:solidFill>
                <a:srgbClr val="002060"/>
              </a:solidFill>
            </a:endParaRPr>
          </a:p>
          <a:p>
            <a:pPr algn="ctr"/>
            <a:r>
              <a:rPr lang="en-US" dirty="0" smtClean="0">
                <a:solidFill>
                  <a:srgbClr val="002060"/>
                </a:solidFill>
              </a:rPr>
              <a:t>Lifecycle</a:t>
            </a:r>
            <a:endParaRPr lang="en-US" dirty="0">
              <a:solidFill>
                <a:srgbClr val="002060"/>
              </a:solidFill>
            </a:endParaRPr>
          </a:p>
        </p:txBody>
      </p:sp>
      <p:cxnSp>
        <p:nvCxnSpPr>
          <p:cNvPr id="21" name="Straight Arrow Connector 20"/>
          <p:cNvCxnSpPr>
            <a:stCxn id="12" idx="2"/>
          </p:cNvCxnSpPr>
          <p:nvPr/>
        </p:nvCxnSpPr>
        <p:spPr>
          <a:xfrm flipV="1">
            <a:off x="3995000" y="3056121"/>
            <a:ext cx="21798" cy="157158"/>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2" idx="0"/>
          </p:cNvCxnSpPr>
          <p:nvPr/>
        </p:nvCxnSpPr>
        <p:spPr>
          <a:xfrm>
            <a:off x="4785575" y="2434107"/>
            <a:ext cx="109672" cy="0"/>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5681663" y="3370437"/>
            <a:ext cx="92032" cy="221463"/>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H="1">
            <a:off x="4785575" y="3992451"/>
            <a:ext cx="176213" cy="0"/>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65" name="Freeform 64"/>
          <p:cNvSpPr/>
          <p:nvPr/>
        </p:nvSpPr>
        <p:spPr>
          <a:xfrm>
            <a:off x="2650712" y="982486"/>
            <a:ext cx="4482222" cy="4482222"/>
          </a:xfrm>
          <a:custGeom>
            <a:avLst/>
            <a:gdLst/>
            <a:ahLst/>
            <a:cxnLst/>
            <a:rect l="0" t="0" r="0" b="0"/>
            <a:pathLst>
              <a:path>
                <a:moveTo>
                  <a:pt x="3157218" y="195793"/>
                </a:moveTo>
                <a:arcTo wR="2241111" hR="2241111" stAng="17647670" swAng="923169"/>
              </a:path>
            </a:pathLst>
          </a:custGeom>
          <a:noFill/>
          <a:ln w="38100">
            <a:solidFill>
              <a:schemeClr val="accent5">
                <a:lumMod val="50000"/>
              </a:schemeClr>
            </a:solidFill>
            <a:tailEnd type="arrow"/>
          </a:ln>
        </p:spPr>
        <p:style>
          <a:lnRef idx="1">
            <a:scrgbClr r="0" g="0" b="0"/>
          </a:lnRef>
          <a:fillRef idx="0">
            <a:scrgbClr r="0" g="0" b="0"/>
          </a:fillRef>
          <a:effectRef idx="0">
            <a:scrgbClr r="0" g="0" b="0"/>
          </a:effectRef>
          <a:fontRef idx="minor">
            <a:schemeClr val="tx1">
              <a:hueOff val="0"/>
              <a:satOff val="0"/>
              <a:lumOff val="0"/>
              <a:alphaOff val="0"/>
            </a:schemeClr>
          </a:fontRef>
        </p:style>
      </p:sp>
      <p:sp>
        <p:nvSpPr>
          <p:cNvPr id="66" name="Freeform 65"/>
          <p:cNvSpPr/>
          <p:nvPr/>
        </p:nvSpPr>
        <p:spPr>
          <a:xfrm>
            <a:off x="2650712" y="982486"/>
            <a:ext cx="4482222" cy="4482222"/>
          </a:xfrm>
          <a:custGeom>
            <a:avLst/>
            <a:gdLst/>
            <a:ahLst/>
            <a:cxnLst/>
            <a:rect l="0" t="0" r="0" b="0"/>
            <a:pathLst>
              <a:path>
                <a:moveTo>
                  <a:pt x="4447324" y="1847152"/>
                </a:moveTo>
                <a:arcTo wR="2241111" hR="2241111" stAng="20992532" swAng="1214937"/>
              </a:path>
            </a:pathLst>
          </a:custGeom>
          <a:noFill/>
          <a:ln w="38100">
            <a:solidFill>
              <a:schemeClr val="accent5">
                <a:lumMod val="50000"/>
              </a:schemeClr>
            </a:solidFill>
            <a:tailEnd type="arrow"/>
          </a:ln>
        </p:spPr>
        <p:style>
          <a:lnRef idx="1">
            <a:schemeClr val="accent5">
              <a:hueOff val="-1470669"/>
              <a:satOff val="-2046"/>
              <a:lumOff val="-784"/>
              <a:alphaOff val="0"/>
            </a:schemeClr>
          </a:lnRef>
          <a:fillRef idx="0">
            <a:scrgbClr r="0" g="0" b="0"/>
          </a:fillRef>
          <a:effectRef idx="0">
            <a:scrgbClr r="0" g="0" b="0"/>
          </a:effectRef>
          <a:fontRef idx="minor">
            <a:schemeClr val="tx1">
              <a:hueOff val="0"/>
              <a:satOff val="0"/>
              <a:lumOff val="0"/>
              <a:alphaOff val="0"/>
            </a:schemeClr>
          </a:fontRef>
        </p:style>
      </p:sp>
      <p:sp>
        <p:nvSpPr>
          <p:cNvPr id="67" name="Freeform 66"/>
          <p:cNvSpPr/>
          <p:nvPr/>
        </p:nvSpPr>
        <p:spPr>
          <a:xfrm>
            <a:off x="2650712" y="982486"/>
            <a:ext cx="4482222" cy="4482222"/>
          </a:xfrm>
          <a:custGeom>
            <a:avLst/>
            <a:gdLst/>
            <a:ahLst/>
            <a:cxnLst/>
            <a:rect l="0" t="0" r="0" b="0"/>
            <a:pathLst>
              <a:path>
                <a:moveTo>
                  <a:pt x="3667055" y="3970059"/>
                </a:moveTo>
                <a:arcTo wR="2241111" hR="2241111" stAng="3029161" swAng="923169"/>
              </a:path>
            </a:pathLst>
          </a:custGeom>
          <a:noFill/>
          <a:ln w="38100">
            <a:solidFill>
              <a:schemeClr val="accent5">
                <a:lumMod val="50000"/>
              </a:schemeClr>
            </a:solidFill>
            <a:tailEnd type="arrow"/>
          </a:ln>
        </p:spPr>
        <p:style>
          <a:lnRef idx="1">
            <a:schemeClr val="accent5">
              <a:hueOff val="-2941338"/>
              <a:satOff val="-4091"/>
              <a:lumOff val="-1569"/>
              <a:alphaOff val="0"/>
            </a:schemeClr>
          </a:lnRef>
          <a:fillRef idx="0">
            <a:scrgbClr r="0" g="0" b="0"/>
          </a:fillRef>
          <a:effectRef idx="0">
            <a:scrgbClr r="0" g="0" b="0"/>
          </a:effectRef>
          <a:fontRef idx="minor">
            <a:schemeClr val="tx1">
              <a:hueOff val="0"/>
              <a:satOff val="0"/>
              <a:lumOff val="0"/>
              <a:alphaOff val="0"/>
            </a:schemeClr>
          </a:fontRef>
        </p:style>
      </p:sp>
      <p:sp>
        <p:nvSpPr>
          <p:cNvPr id="68" name="Freeform 67"/>
          <p:cNvSpPr/>
          <p:nvPr/>
        </p:nvSpPr>
        <p:spPr>
          <a:xfrm>
            <a:off x="2650712" y="982486"/>
            <a:ext cx="4482222" cy="4482222"/>
          </a:xfrm>
          <a:custGeom>
            <a:avLst/>
            <a:gdLst/>
            <a:ahLst/>
            <a:cxnLst/>
            <a:rect l="0" t="0" r="0" b="0"/>
            <a:pathLst>
              <a:path>
                <a:moveTo>
                  <a:pt x="1325003" y="4286429"/>
                </a:moveTo>
                <a:arcTo wR="2241111" hR="2241111" stAng="6847670" swAng="923169"/>
              </a:path>
            </a:pathLst>
          </a:custGeom>
          <a:noFill/>
          <a:ln w="38100">
            <a:tailEnd type="arrow"/>
          </a:ln>
        </p:spPr>
        <p:style>
          <a:lnRef idx="1">
            <a:schemeClr val="accent5">
              <a:hueOff val="-4412007"/>
              <a:satOff val="-6137"/>
              <a:lumOff val="-2353"/>
              <a:alphaOff val="0"/>
            </a:schemeClr>
          </a:lnRef>
          <a:fillRef idx="0">
            <a:scrgbClr r="0" g="0" b="0"/>
          </a:fillRef>
          <a:effectRef idx="0">
            <a:scrgbClr r="0" g="0" b="0"/>
          </a:effectRef>
          <a:fontRef idx="minor">
            <a:schemeClr val="tx1">
              <a:hueOff val="0"/>
              <a:satOff val="0"/>
              <a:lumOff val="0"/>
              <a:alphaOff val="0"/>
            </a:schemeClr>
          </a:fontRef>
        </p:style>
      </p:sp>
      <p:sp>
        <p:nvSpPr>
          <p:cNvPr id="69" name="Freeform 68"/>
          <p:cNvSpPr/>
          <p:nvPr/>
        </p:nvSpPr>
        <p:spPr>
          <a:xfrm>
            <a:off x="2650712" y="982486"/>
            <a:ext cx="4482222" cy="4482222"/>
          </a:xfrm>
          <a:custGeom>
            <a:avLst/>
            <a:gdLst/>
            <a:ahLst/>
            <a:cxnLst/>
            <a:rect l="0" t="0" r="0" b="0"/>
            <a:pathLst>
              <a:path>
                <a:moveTo>
                  <a:pt x="34898" y="2635069"/>
                </a:moveTo>
                <a:arcTo wR="2241111" hR="2241111" stAng="10192532" swAng="1214937"/>
              </a:path>
            </a:pathLst>
          </a:custGeom>
          <a:noFill/>
          <a:ln w="38100">
            <a:tailEnd type="arrow"/>
          </a:ln>
        </p:spPr>
        <p:style>
          <a:lnRef idx="1">
            <a:schemeClr val="accent5">
              <a:hueOff val="-5882676"/>
              <a:satOff val="-8182"/>
              <a:lumOff val="-3138"/>
              <a:alphaOff val="0"/>
            </a:schemeClr>
          </a:lnRef>
          <a:fillRef idx="0">
            <a:scrgbClr r="0" g="0" b="0"/>
          </a:fillRef>
          <a:effectRef idx="0">
            <a:scrgbClr r="0" g="0" b="0"/>
          </a:effectRef>
          <a:fontRef idx="minor">
            <a:schemeClr val="tx1">
              <a:hueOff val="0"/>
              <a:satOff val="0"/>
              <a:lumOff val="0"/>
              <a:alphaOff val="0"/>
            </a:schemeClr>
          </a:fontRef>
        </p:style>
      </p:sp>
      <p:sp>
        <p:nvSpPr>
          <p:cNvPr id="72" name="Oval 71"/>
          <p:cNvSpPr/>
          <p:nvPr/>
        </p:nvSpPr>
        <p:spPr>
          <a:xfrm>
            <a:off x="3992852" y="2431963"/>
            <a:ext cx="1800493" cy="1558344"/>
          </a:xfrm>
          <a:prstGeom prst="ellipse">
            <a:avLst/>
          </a:prstGeom>
          <a:solidFill>
            <a:schemeClr val="bg1"/>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solidFill>
                  <a:srgbClr val="002060"/>
                </a:solidFill>
              </a:rPr>
              <a:t>ArchEE</a:t>
            </a:r>
            <a:endParaRPr lang="en-US" sz="2400" b="1" dirty="0" smtClean="0">
              <a:solidFill>
                <a:srgbClr val="002060"/>
              </a:solidFill>
            </a:endParaRPr>
          </a:p>
          <a:p>
            <a:pPr algn="ctr"/>
            <a:r>
              <a:rPr lang="en-US" sz="1200" b="1" dirty="0" smtClean="0">
                <a:solidFill>
                  <a:srgbClr val="002060"/>
                </a:solidFill>
              </a:rPr>
              <a:t>Cradle to Cradle</a:t>
            </a:r>
          </a:p>
          <a:p>
            <a:pPr algn="ctr"/>
            <a:r>
              <a:rPr lang="en-US" sz="1200" b="1" dirty="0" smtClean="0">
                <a:solidFill>
                  <a:srgbClr val="002060"/>
                </a:solidFill>
              </a:rPr>
              <a:t>Conceptual Model</a:t>
            </a:r>
            <a:endParaRPr lang="en-US" sz="1200" b="1" dirty="0">
              <a:solidFill>
                <a:srgbClr val="002060"/>
              </a:solidFill>
            </a:endParaRPr>
          </a:p>
        </p:txBody>
      </p:sp>
      <p:cxnSp>
        <p:nvCxnSpPr>
          <p:cNvPr id="73" name="Straight Arrow Connector 72"/>
          <p:cNvCxnSpPr>
            <a:stCxn id="72" idx="2"/>
          </p:cNvCxnSpPr>
          <p:nvPr/>
        </p:nvCxnSpPr>
        <p:spPr>
          <a:xfrm flipV="1">
            <a:off x="3992852" y="3053977"/>
            <a:ext cx="21798" cy="157158"/>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endCxn id="72" idx="0"/>
          </p:cNvCxnSpPr>
          <p:nvPr/>
        </p:nvCxnSpPr>
        <p:spPr>
          <a:xfrm>
            <a:off x="4783427" y="2431963"/>
            <a:ext cx="109672" cy="0"/>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a:off x="5679515" y="3368293"/>
            <a:ext cx="92032" cy="221463"/>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H="1">
            <a:off x="4783427" y="3990307"/>
            <a:ext cx="176213" cy="0"/>
          </a:xfrm>
          <a:prstGeom prst="straightConnector1">
            <a:avLst/>
          </a:prstGeom>
          <a:ln w="44450">
            <a:solidFill>
              <a:schemeClr val="accent5">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68211" y="257944"/>
            <a:ext cx="2938035" cy="1200329"/>
          </a:xfrm>
          <a:prstGeom prst="rect">
            <a:avLst/>
          </a:prstGeom>
          <a:noFill/>
        </p:spPr>
        <p:txBody>
          <a:bodyPr wrap="square" rtlCol="0">
            <a:spAutoFit/>
          </a:bodyPr>
          <a:lstStyle/>
          <a:p>
            <a:pPr algn="ctr"/>
            <a:r>
              <a:rPr lang="en-US" sz="2400" dirty="0" smtClean="0"/>
              <a:t>Cradle to Cradle Evaluation</a:t>
            </a:r>
          </a:p>
          <a:p>
            <a:pPr algn="ctr"/>
            <a:r>
              <a:rPr lang="en-US" sz="2400" b="1" dirty="0" smtClean="0"/>
              <a:t>Global Learning</a:t>
            </a:r>
            <a:endParaRPr lang="en-US" sz="2400" b="1" dirty="0"/>
          </a:p>
        </p:txBody>
      </p:sp>
      <p:grpSp>
        <p:nvGrpSpPr>
          <p:cNvPr id="14" name="Group 13"/>
          <p:cNvGrpSpPr/>
          <p:nvPr/>
        </p:nvGrpSpPr>
        <p:grpSpPr>
          <a:xfrm>
            <a:off x="3799269" y="4341746"/>
            <a:ext cx="2191299" cy="461665"/>
            <a:chOff x="3799269" y="4341746"/>
            <a:chExt cx="2191299" cy="461665"/>
          </a:xfrm>
        </p:grpSpPr>
        <p:sp>
          <p:nvSpPr>
            <p:cNvPr id="45" name="TextBox 44"/>
            <p:cNvSpPr txBox="1"/>
            <p:nvPr/>
          </p:nvSpPr>
          <p:spPr>
            <a:xfrm>
              <a:off x="3939674" y="4341746"/>
              <a:ext cx="2050894" cy="461665"/>
            </a:xfrm>
            <a:prstGeom prst="rect">
              <a:avLst/>
            </a:prstGeom>
            <a:noFill/>
          </p:spPr>
          <p:txBody>
            <a:bodyPr wrap="square" rtlCol="0">
              <a:spAutoFit/>
            </a:bodyPr>
            <a:lstStyle/>
            <a:p>
              <a:r>
                <a:rPr lang="en-US" sz="1200" dirty="0" smtClean="0"/>
                <a:t>Some products skip use and go directly into the database.</a:t>
              </a:r>
              <a:endParaRPr lang="en-US" sz="1200" dirty="0"/>
            </a:p>
          </p:txBody>
        </p:sp>
        <p:cxnSp>
          <p:nvCxnSpPr>
            <p:cNvPr id="4" name="Straight Arrow Connector 3"/>
            <p:cNvCxnSpPr/>
            <p:nvPr/>
          </p:nvCxnSpPr>
          <p:spPr>
            <a:xfrm flipH="1">
              <a:off x="3799269" y="4365938"/>
              <a:ext cx="2086376" cy="0"/>
            </a:xfrm>
            <a:prstGeom prst="straightConnector1">
              <a:avLst/>
            </a:prstGeom>
            <a:ln w="3810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grpSp>
        <p:nvGrpSpPr>
          <p:cNvPr id="7" name="Group 6"/>
          <p:cNvGrpSpPr/>
          <p:nvPr/>
        </p:nvGrpSpPr>
        <p:grpSpPr>
          <a:xfrm>
            <a:off x="4161781" y="85404"/>
            <a:ext cx="4084358" cy="1605252"/>
            <a:chOff x="4161781" y="85404"/>
            <a:chExt cx="4084358" cy="1605252"/>
          </a:xfrm>
        </p:grpSpPr>
        <p:sp>
          <p:nvSpPr>
            <p:cNvPr id="40" name="Freeform 39"/>
            <p:cNvSpPr/>
            <p:nvPr/>
          </p:nvSpPr>
          <p:spPr>
            <a:xfrm>
              <a:off x="4161781" y="508707"/>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50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Resources</a:t>
              </a:r>
            </a:p>
            <a:p>
              <a:pPr lvl="0" algn="ctr" defTabSz="800100">
                <a:lnSpc>
                  <a:spcPct val="90000"/>
                </a:lnSpc>
                <a:spcBef>
                  <a:spcPct val="0"/>
                </a:spcBef>
                <a:spcAft>
                  <a:spcPct val="35000"/>
                </a:spcAft>
              </a:pPr>
              <a:r>
                <a:rPr lang="en-US" sz="1200" b="0" i="1" kern="1200" dirty="0" smtClean="0">
                  <a:effectLst>
                    <a:outerShdw blurRad="38100" dist="38100" dir="2700000" algn="tl">
                      <a:srgbClr val="000000">
                        <a:alpha val="43137"/>
                      </a:srgbClr>
                    </a:outerShdw>
                  </a:effectLst>
                </a:rPr>
                <a:t>User Interface</a:t>
              </a:r>
            </a:p>
          </p:txBody>
        </p:sp>
        <p:sp>
          <p:nvSpPr>
            <p:cNvPr id="3" name="TextBox 2"/>
            <p:cNvSpPr txBox="1"/>
            <p:nvPr/>
          </p:nvSpPr>
          <p:spPr>
            <a:xfrm>
              <a:off x="5635686" y="85404"/>
              <a:ext cx="2610453" cy="923330"/>
            </a:xfrm>
            <a:prstGeom prst="rect">
              <a:avLst/>
            </a:prstGeom>
            <a:noFill/>
          </p:spPr>
          <p:txBody>
            <a:bodyPr wrap="square" rtlCol="0">
              <a:spAutoFit/>
            </a:bodyPr>
            <a:lstStyle/>
            <a:p>
              <a:r>
                <a:rPr lang="en-US" sz="1200" dirty="0" err="1" smtClean="0"/>
                <a:t>ArchEE</a:t>
              </a:r>
              <a:r>
                <a:rPr lang="en-US" sz="1200" dirty="0" smtClean="0"/>
                <a:t> and associated repositories are now added to the pool of resources available to evaluators, managers, policy makers, researchers who may choose to access </a:t>
              </a:r>
              <a:r>
                <a:rPr lang="en-US" sz="1200" dirty="0" err="1" smtClean="0"/>
                <a:t>ArchEE</a:t>
              </a:r>
              <a:r>
                <a:rPr lang="en-US" sz="1200" dirty="0" smtClean="0"/>
                <a:t> to . . . </a:t>
              </a:r>
              <a:endParaRPr lang="en-US" sz="1200" dirty="0"/>
            </a:p>
          </p:txBody>
        </p:sp>
        <p:sp>
          <p:nvSpPr>
            <p:cNvPr id="5" name="TextBox 4"/>
            <p:cNvSpPr txBox="1"/>
            <p:nvPr/>
          </p:nvSpPr>
          <p:spPr>
            <a:xfrm>
              <a:off x="4161781" y="1413657"/>
              <a:ext cx="1464380" cy="276999"/>
            </a:xfrm>
            <a:prstGeom prst="rect">
              <a:avLst/>
            </a:prstGeom>
            <a:noFill/>
          </p:spPr>
          <p:txBody>
            <a:bodyPr wrap="square" rtlCol="0">
              <a:spAutoFit/>
            </a:bodyPr>
            <a:lstStyle/>
            <a:p>
              <a:pPr algn="ctr"/>
              <a:r>
                <a:rPr lang="en-US" sz="1200" b="1" dirty="0" smtClean="0">
                  <a:solidFill>
                    <a:srgbClr val="C00000"/>
                  </a:solidFill>
                </a:rPr>
                <a:t>Materials</a:t>
              </a:r>
              <a:endParaRPr lang="en-US" sz="1200" b="1" dirty="0">
                <a:solidFill>
                  <a:srgbClr val="C00000"/>
                </a:solidFill>
              </a:endParaRPr>
            </a:p>
          </p:txBody>
        </p:sp>
      </p:grpSp>
      <p:grpSp>
        <p:nvGrpSpPr>
          <p:cNvPr id="8" name="Group 7"/>
          <p:cNvGrpSpPr/>
          <p:nvPr/>
        </p:nvGrpSpPr>
        <p:grpSpPr>
          <a:xfrm>
            <a:off x="5856741" y="1390649"/>
            <a:ext cx="3077324" cy="2287176"/>
            <a:chOff x="5856741" y="1390649"/>
            <a:chExt cx="3077324" cy="2287176"/>
          </a:xfrm>
        </p:grpSpPr>
        <p:sp>
          <p:nvSpPr>
            <p:cNvPr id="42" name="Freeform 41"/>
            <p:cNvSpPr/>
            <p:nvPr/>
          </p:nvSpPr>
          <p:spPr>
            <a:xfrm>
              <a:off x="6102640" y="1629262"/>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75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1470669"/>
                <a:satOff val="-2046"/>
                <a:lumOff val="-784"/>
                <a:alphaOff val="0"/>
              </a:schemeClr>
            </a:fillRef>
            <a:effectRef idx="0">
              <a:schemeClr val="accent5">
                <a:hueOff val="-1470669"/>
                <a:satOff val="-2046"/>
                <a:lumOff val="-784"/>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400" kern="1200" dirty="0" smtClean="0"/>
                <a:t>Evaluate </a:t>
              </a:r>
            </a:p>
            <a:p>
              <a:pPr lvl="0" algn="ctr" defTabSz="800100">
                <a:lnSpc>
                  <a:spcPct val="90000"/>
                </a:lnSpc>
                <a:spcBef>
                  <a:spcPct val="0"/>
                </a:spcBef>
                <a:spcAft>
                  <a:spcPct val="35000"/>
                </a:spcAft>
              </a:pPr>
              <a:r>
                <a:rPr lang="en-US" sz="1200" i="1" kern="1200" dirty="0" smtClean="0"/>
                <a:t>Collect Data</a:t>
              </a:r>
              <a:br>
                <a:rPr lang="en-US" sz="1200" i="1" kern="1200" dirty="0" smtClean="0"/>
              </a:br>
              <a:r>
                <a:rPr lang="en-US" sz="1200" i="1" kern="1200" dirty="0" smtClean="0"/>
                <a:t>Analyze</a:t>
              </a:r>
            </a:p>
            <a:p>
              <a:pPr lvl="0" algn="ctr" defTabSz="800100">
                <a:lnSpc>
                  <a:spcPct val="90000"/>
                </a:lnSpc>
                <a:spcBef>
                  <a:spcPct val="0"/>
                </a:spcBef>
                <a:spcAft>
                  <a:spcPct val="35000"/>
                </a:spcAft>
              </a:pPr>
              <a:r>
                <a:rPr lang="en-US" sz="1200" i="1" dirty="0" smtClean="0"/>
                <a:t>Synthesize</a:t>
              </a:r>
              <a:endParaRPr lang="en-US" sz="1200" i="1" kern="1200" dirty="0" smtClean="0"/>
            </a:p>
          </p:txBody>
        </p:sp>
        <p:sp>
          <p:nvSpPr>
            <p:cNvPr id="28" name="TextBox 27"/>
            <p:cNvSpPr txBox="1"/>
            <p:nvPr/>
          </p:nvSpPr>
          <p:spPr>
            <a:xfrm rot="16200000">
              <a:off x="5264791" y="1982599"/>
              <a:ext cx="1460900" cy="276999"/>
            </a:xfrm>
            <a:prstGeom prst="rect">
              <a:avLst/>
            </a:prstGeom>
            <a:noFill/>
          </p:spPr>
          <p:txBody>
            <a:bodyPr wrap="square" rtlCol="0">
              <a:spAutoFit/>
            </a:bodyPr>
            <a:lstStyle/>
            <a:p>
              <a:pPr algn="ctr"/>
              <a:r>
                <a:rPr lang="en-US" sz="1200" b="1" dirty="0" smtClean="0">
                  <a:solidFill>
                    <a:srgbClr val="C00000"/>
                  </a:solidFill>
                </a:rPr>
                <a:t>Manufacture</a:t>
              </a:r>
              <a:endParaRPr lang="en-US" sz="1200" b="1" dirty="0">
                <a:solidFill>
                  <a:srgbClr val="C00000"/>
                </a:solidFill>
              </a:endParaRPr>
            </a:p>
          </p:txBody>
        </p:sp>
        <p:sp>
          <p:nvSpPr>
            <p:cNvPr id="29" name="TextBox 28"/>
            <p:cNvSpPr txBox="1"/>
            <p:nvPr/>
          </p:nvSpPr>
          <p:spPr>
            <a:xfrm>
              <a:off x="7198990" y="2846828"/>
              <a:ext cx="1735075" cy="830997"/>
            </a:xfrm>
            <a:prstGeom prst="rect">
              <a:avLst/>
            </a:prstGeom>
            <a:noFill/>
          </p:spPr>
          <p:txBody>
            <a:bodyPr wrap="square" rtlCol="0">
              <a:spAutoFit/>
            </a:bodyPr>
            <a:lstStyle/>
            <a:p>
              <a:r>
                <a:rPr lang="en-US" sz="1200" dirty="0" smtClean="0"/>
                <a:t>This is the process of using resources to create something new and useful to be seen as . . . </a:t>
              </a:r>
              <a:endParaRPr lang="en-US" sz="1200" dirty="0"/>
            </a:p>
          </p:txBody>
        </p:sp>
      </p:grpSp>
      <p:grpSp>
        <p:nvGrpSpPr>
          <p:cNvPr id="10" name="Group 9"/>
          <p:cNvGrpSpPr/>
          <p:nvPr/>
        </p:nvGrpSpPr>
        <p:grpSpPr>
          <a:xfrm>
            <a:off x="1036192" y="4777377"/>
            <a:ext cx="4589969" cy="1362682"/>
            <a:chOff x="1036192" y="4777377"/>
            <a:chExt cx="4589969" cy="1362682"/>
          </a:xfrm>
        </p:grpSpPr>
        <p:sp>
          <p:nvSpPr>
            <p:cNvPr id="46" name="Freeform 45"/>
            <p:cNvSpPr/>
            <p:nvPr/>
          </p:nvSpPr>
          <p:spPr>
            <a:xfrm>
              <a:off x="4161781" y="4990929"/>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75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4412007"/>
                <a:satOff val="-6137"/>
                <a:lumOff val="-2353"/>
                <a:alphaOff val="0"/>
              </a:schemeClr>
            </a:fillRef>
            <a:effectRef idx="0">
              <a:schemeClr val="accent5">
                <a:hueOff val="-4412007"/>
                <a:satOff val="-6137"/>
                <a:lumOff val="-2353"/>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800" kern="1200" dirty="0" smtClean="0"/>
                <a:t>Use</a:t>
              </a:r>
            </a:p>
            <a:p>
              <a:pPr lvl="0" algn="ctr" defTabSz="800100">
                <a:lnSpc>
                  <a:spcPct val="90000"/>
                </a:lnSpc>
                <a:spcBef>
                  <a:spcPct val="0"/>
                </a:spcBef>
                <a:spcAft>
                  <a:spcPct val="35000"/>
                </a:spcAft>
              </a:pPr>
              <a:r>
                <a:rPr lang="en-US" sz="1200" i="1" kern="1200" dirty="0" smtClean="0"/>
                <a:t>Evidence-Based</a:t>
              </a:r>
              <a:endParaRPr lang="en-US" sz="1200" i="1" kern="1200" dirty="0"/>
            </a:p>
          </p:txBody>
        </p:sp>
        <p:sp>
          <p:nvSpPr>
            <p:cNvPr id="30" name="TextBox 29"/>
            <p:cNvSpPr txBox="1"/>
            <p:nvPr/>
          </p:nvSpPr>
          <p:spPr>
            <a:xfrm>
              <a:off x="1036192" y="4939730"/>
              <a:ext cx="2556787" cy="1200329"/>
            </a:xfrm>
            <a:prstGeom prst="rect">
              <a:avLst/>
            </a:prstGeom>
            <a:noFill/>
          </p:spPr>
          <p:txBody>
            <a:bodyPr wrap="square" rtlCol="0">
              <a:spAutoFit/>
            </a:bodyPr>
            <a:lstStyle/>
            <a:p>
              <a:r>
                <a:rPr lang="en-US" sz="1200" dirty="0" smtClean="0"/>
                <a:t>Just as the can is for use, the products and services that come out of the evaluation process are for use in: decisions, understanding, communication, learning, building evidence, design . . . </a:t>
              </a:r>
              <a:endParaRPr lang="en-US" sz="1200" dirty="0"/>
            </a:p>
          </p:txBody>
        </p:sp>
        <p:sp>
          <p:nvSpPr>
            <p:cNvPr id="32" name="TextBox 31"/>
            <p:cNvSpPr txBox="1"/>
            <p:nvPr/>
          </p:nvSpPr>
          <p:spPr>
            <a:xfrm>
              <a:off x="4151128" y="4777377"/>
              <a:ext cx="1464380" cy="276999"/>
            </a:xfrm>
            <a:prstGeom prst="rect">
              <a:avLst/>
            </a:prstGeom>
            <a:noFill/>
          </p:spPr>
          <p:txBody>
            <a:bodyPr wrap="square" rtlCol="0">
              <a:spAutoFit/>
            </a:bodyPr>
            <a:lstStyle/>
            <a:p>
              <a:pPr algn="ctr"/>
              <a:r>
                <a:rPr lang="en-US" sz="1200" b="1" dirty="0" smtClean="0">
                  <a:solidFill>
                    <a:srgbClr val="C00000"/>
                  </a:solidFill>
                </a:rPr>
                <a:t>Use</a:t>
              </a:r>
              <a:endParaRPr lang="en-US" sz="1200" b="1" dirty="0">
                <a:solidFill>
                  <a:srgbClr val="C00000"/>
                </a:solidFill>
              </a:endParaRPr>
            </a:p>
          </p:txBody>
        </p:sp>
      </p:grpSp>
      <p:grpSp>
        <p:nvGrpSpPr>
          <p:cNvPr id="11" name="Group 10"/>
          <p:cNvGrpSpPr/>
          <p:nvPr/>
        </p:nvGrpSpPr>
        <p:grpSpPr>
          <a:xfrm>
            <a:off x="186062" y="2751211"/>
            <a:ext cx="3742881" cy="2338348"/>
            <a:chOff x="186062" y="2751211"/>
            <a:chExt cx="3742881" cy="2338348"/>
          </a:xfrm>
        </p:grpSpPr>
        <p:sp>
          <p:nvSpPr>
            <p:cNvPr id="48" name="Freeform 47"/>
            <p:cNvSpPr/>
            <p:nvPr/>
          </p:nvSpPr>
          <p:spPr>
            <a:xfrm>
              <a:off x="2220922" y="3870373"/>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50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5882676"/>
                <a:satOff val="-8182"/>
                <a:lumOff val="-3138"/>
                <a:alphaOff val="0"/>
              </a:schemeClr>
            </a:fillRef>
            <a:effectRef idx="0">
              <a:schemeClr val="accent5">
                <a:hueOff val="-5882676"/>
                <a:satOff val="-8182"/>
                <a:lumOff val="-3138"/>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dirty="0" smtClean="0"/>
                <a:t>Collect</a:t>
              </a:r>
            </a:p>
            <a:p>
              <a:pPr algn="ctr" defTabSz="800100">
                <a:lnSpc>
                  <a:spcPct val="90000"/>
                </a:lnSpc>
                <a:spcBef>
                  <a:spcPct val="0"/>
                </a:spcBef>
                <a:spcAft>
                  <a:spcPct val="35000"/>
                </a:spcAft>
              </a:pPr>
              <a:r>
                <a:rPr lang="en-US" sz="1200" i="1" dirty="0" smtClean="0"/>
                <a:t>Database</a:t>
              </a:r>
              <a:endParaRPr lang="en-US" dirty="0" smtClean="0"/>
            </a:p>
          </p:txBody>
        </p:sp>
        <p:sp>
          <p:nvSpPr>
            <p:cNvPr id="37" name="TextBox 36"/>
            <p:cNvSpPr txBox="1"/>
            <p:nvPr/>
          </p:nvSpPr>
          <p:spPr>
            <a:xfrm rot="5400000">
              <a:off x="3058254" y="4218869"/>
              <a:ext cx="1464380" cy="276999"/>
            </a:xfrm>
            <a:prstGeom prst="rect">
              <a:avLst/>
            </a:prstGeom>
            <a:noFill/>
          </p:spPr>
          <p:txBody>
            <a:bodyPr wrap="square" rtlCol="0">
              <a:spAutoFit/>
            </a:bodyPr>
            <a:lstStyle/>
            <a:p>
              <a:pPr algn="ctr"/>
              <a:r>
                <a:rPr lang="en-US" sz="1200" b="1" dirty="0" smtClean="0">
                  <a:solidFill>
                    <a:srgbClr val="C00000"/>
                  </a:solidFill>
                </a:rPr>
                <a:t>Return</a:t>
              </a:r>
              <a:endParaRPr lang="en-US" sz="1200" b="1" dirty="0">
                <a:solidFill>
                  <a:srgbClr val="C00000"/>
                </a:solidFill>
              </a:endParaRPr>
            </a:p>
          </p:txBody>
        </p:sp>
        <p:sp>
          <p:nvSpPr>
            <p:cNvPr id="38" name="TextBox 37"/>
            <p:cNvSpPr txBox="1"/>
            <p:nvPr/>
          </p:nvSpPr>
          <p:spPr>
            <a:xfrm>
              <a:off x="186062" y="2751211"/>
              <a:ext cx="2556787" cy="1200329"/>
            </a:xfrm>
            <a:prstGeom prst="rect">
              <a:avLst/>
            </a:prstGeom>
            <a:noFill/>
          </p:spPr>
          <p:txBody>
            <a:bodyPr wrap="square" rtlCol="0">
              <a:spAutoFit/>
            </a:bodyPr>
            <a:lstStyle/>
            <a:p>
              <a:r>
                <a:rPr lang="en-US" sz="1200" dirty="0" smtClean="0"/>
                <a:t>Just as the can is returned to a collections facility, evaluation products are returned to a repository/database. This can happen in many ways, but once it is returned, it is available for . . . </a:t>
              </a:r>
              <a:endParaRPr lang="en-US" sz="1200" dirty="0"/>
            </a:p>
          </p:txBody>
        </p:sp>
      </p:grpSp>
      <p:grpSp>
        <p:nvGrpSpPr>
          <p:cNvPr id="13" name="Group 12"/>
          <p:cNvGrpSpPr/>
          <p:nvPr/>
        </p:nvGrpSpPr>
        <p:grpSpPr>
          <a:xfrm>
            <a:off x="880370" y="355094"/>
            <a:ext cx="3050320" cy="2518095"/>
            <a:chOff x="880370" y="355094"/>
            <a:chExt cx="3050320" cy="2518095"/>
          </a:xfrm>
        </p:grpSpPr>
        <p:sp>
          <p:nvSpPr>
            <p:cNvPr id="50" name="Freeform 49"/>
            <p:cNvSpPr/>
            <p:nvPr/>
          </p:nvSpPr>
          <p:spPr>
            <a:xfrm>
              <a:off x="2220922" y="1629262"/>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50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115045" tIns="115045" rIns="115045" bIns="115045" numCol="1" spcCol="1270" anchor="ctr" anchorCtr="0">
              <a:noAutofit/>
            </a:bodyPr>
            <a:lstStyle/>
            <a:p>
              <a:pPr algn="ctr" defTabSz="800100">
                <a:lnSpc>
                  <a:spcPct val="90000"/>
                </a:lnSpc>
                <a:spcBef>
                  <a:spcPct val="0"/>
                </a:spcBef>
                <a:spcAft>
                  <a:spcPct val="35000"/>
                </a:spcAft>
              </a:pPr>
              <a:r>
                <a:rPr lang="en-US" kern="1200" dirty="0" smtClean="0"/>
                <a:t>Analysis</a:t>
              </a:r>
            </a:p>
            <a:p>
              <a:pPr algn="ctr" defTabSz="800100">
                <a:lnSpc>
                  <a:spcPct val="90000"/>
                </a:lnSpc>
                <a:spcBef>
                  <a:spcPct val="0"/>
                </a:spcBef>
                <a:spcAft>
                  <a:spcPct val="35000"/>
                </a:spcAft>
              </a:pPr>
              <a:r>
                <a:rPr lang="en-US" sz="1200" i="1" dirty="0" smtClean="0"/>
                <a:t>Tag</a:t>
              </a:r>
              <a:r>
                <a:rPr lang="en-US" sz="1200" i="1" dirty="0"/>
                <a:t/>
              </a:r>
              <a:br>
                <a:rPr lang="en-US" sz="1200" i="1" dirty="0"/>
              </a:br>
              <a:r>
                <a:rPr lang="en-US" sz="1200" i="1" dirty="0" smtClean="0"/>
                <a:t>Disaggregate</a:t>
              </a:r>
              <a:endParaRPr lang="en-US" sz="1200" i="1" dirty="0"/>
            </a:p>
          </p:txBody>
        </p:sp>
        <p:sp>
          <p:nvSpPr>
            <p:cNvPr id="36" name="TextBox 35"/>
            <p:cNvSpPr txBox="1"/>
            <p:nvPr/>
          </p:nvSpPr>
          <p:spPr>
            <a:xfrm rot="5400000">
              <a:off x="3060001" y="2002499"/>
              <a:ext cx="1464380" cy="276999"/>
            </a:xfrm>
            <a:prstGeom prst="rect">
              <a:avLst/>
            </a:prstGeom>
            <a:noFill/>
          </p:spPr>
          <p:txBody>
            <a:bodyPr wrap="square" rtlCol="0">
              <a:spAutoFit/>
            </a:bodyPr>
            <a:lstStyle/>
            <a:p>
              <a:pPr algn="ctr"/>
              <a:r>
                <a:rPr lang="en-US" sz="1200" b="1" dirty="0" smtClean="0">
                  <a:solidFill>
                    <a:srgbClr val="C00000"/>
                  </a:solidFill>
                </a:rPr>
                <a:t>Disassembly</a:t>
              </a:r>
              <a:endParaRPr lang="en-US" sz="1200" b="1" dirty="0">
                <a:solidFill>
                  <a:srgbClr val="C00000"/>
                </a:solidFill>
              </a:endParaRPr>
            </a:p>
          </p:txBody>
        </p:sp>
        <p:sp>
          <p:nvSpPr>
            <p:cNvPr id="41" name="TextBox 40"/>
            <p:cNvSpPr txBox="1"/>
            <p:nvPr/>
          </p:nvSpPr>
          <p:spPr>
            <a:xfrm>
              <a:off x="880370" y="355094"/>
              <a:ext cx="2790975" cy="1200329"/>
            </a:xfrm>
            <a:prstGeom prst="rect">
              <a:avLst/>
            </a:prstGeom>
            <a:solidFill>
              <a:schemeClr val="bg1"/>
            </a:solidFill>
          </p:spPr>
          <p:txBody>
            <a:bodyPr wrap="square" rtlCol="0">
              <a:spAutoFit/>
            </a:bodyPr>
            <a:lstStyle/>
            <a:p>
              <a:r>
                <a:rPr lang="en-US" sz="1200" dirty="0" smtClean="0"/>
                <a:t>The information is analyzed, disaggregated, disassembled, tagged, sometimes synthesized. After it is in the database and on the platform, that evaluative, evaluation knowledge is available and accessible as additional . . .   </a:t>
              </a:r>
              <a:endParaRPr lang="en-US" sz="1200" dirty="0"/>
            </a:p>
          </p:txBody>
        </p:sp>
      </p:grpSp>
      <p:grpSp>
        <p:nvGrpSpPr>
          <p:cNvPr id="9" name="Group 8"/>
          <p:cNvGrpSpPr/>
          <p:nvPr/>
        </p:nvGrpSpPr>
        <p:grpSpPr>
          <a:xfrm>
            <a:off x="5816322" y="3870371"/>
            <a:ext cx="2908528" cy="2270985"/>
            <a:chOff x="5816322" y="3870371"/>
            <a:chExt cx="2908528" cy="2270985"/>
          </a:xfrm>
        </p:grpSpPr>
        <p:sp>
          <p:nvSpPr>
            <p:cNvPr id="44" name="Freeform 43"/>
            <p:cNvSpPr/>
            <p:nvPr/>
          </p:nvSpPr>
          <p:spPr>
            <a:xfrm>
              <a:off x="6102640" y="3870373"/>
              <a:ext cx="1464380" cy="951847"/>
            </a:xfrm>
            <a:custGeom>
              <a:avLst/>
              <a:gdLst>
                <a:gd name="connsiteX0" fmla="*/ 0 w 1464380"/>
                <a:gd name="connsiteY0" fmla="*/ 158644 h 951847"/>
                <a:gd name="connsiteX1" fmla="*/ 158644 w 1464380"/>
                <a:gd name="connsiteY1" fmla="*/ 0 h 951847"/>
                <a:gd name="connsiteX2" fmla="*/ 1305736 w 1464380"/>
                <a:gd name="connsiteY2" fmla="*/ 0 h 951847"/>
                <a:gd name="connsiteX3" fmla="*/ 1464380 w 1464380"/>
                <a:gd name="connsiteY3" fmla="*/ 158644 h 951847"/>
                <a:gd name="connsiteX4" fmla="*/ 1464380 w 1464380"/>
                <a:gd name="connsiteY4" fmla="*/ 793203 h 951847"/>
                <a:gd name="connsiteX5" fmla="*/ 1305736 w 1464380"/>
                <a:gd name="connsiteY5" fmla="*/ 951847 h 951847"/>
                <a:gd name="connsiteX6" fmla="*/ 158644 w 1464380"/>
                <a:gd name="connsiteY6" fmla="*/ 951847 h 951847"/>
                <a:gd name="connsiteX7" fmla="*/ 0 w 1464380"/>
                <a:gd name="connsiteY7" fmla="*/ 793203 h 951847"/>
                <a:gd name="connsiteX8" fmla="*/ 0 w 1464380"/>
                <a:gd name="connsiteY8" fmla="*/ 158644 h 951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64380" h="951847">
                  <a:moveTo>
                    <a:pt x="0" y="158644"/>
                  </a:moveTo>
                  <a:cubicBezTo>
                    <a:pt x="0" y="71027"/>
                    <a:pt x="71027" y="0"/>
                    <a:pt x="158644" y="0"/>
                  </a:cubicBezTo>
                  <a:lnTo>
                    <a:pt x="1305736" y="0"/>
                  </a:lnTo>
                  <a:cubicBezTo>
                    <a:pt x="1393353" y="0"/>
                    <a:pt x="1464380" y="71027"/>
                    <a:pt x="1464380" y="158644"/>
                  </a:cubicBezTo>
                  <a:lnTo>
                    <a:pt x="1464380" y="793203"/>
                  </a:lnTo>
                  <a:cubicBezTo>
                    <a:pt x="1464380" y="880820"/>
                    <a:pt x="1393353" y="951847"/>
                    <a:pt x="1305736" y="951847"/>
                  </a:cubicBezTo>
                  <a:lnTo>
                    <a:pt x="158644" y="951847"/>
                  </a:lnTo>
                  <a:cubicBezTo>
                    <a:pt x="71027" y="951847"/>
                    <a:pt x="0" y="880820"/>
                    <a:pt x="0" y="793203"/>
                  </a:cubicBezTo>
                  <a:lnTo>
                    <a:pt x="0" y="158644"/>
                  </a:lnTo>
                  <a:close/>
                </a:path>
              </a:pathLst>
            </a:custGeom>
            <a:solidFill>
              <a:schemeClr val="accent5">
                <a:lumMod val="75000"/>
              </a:schemeClr>
            </a:solidFill>
            <a:scene3d>
              <a:camera prst="orthographicFront">
                <a:rot lat="0" lon="0" rev="0"/>
              </a:camera>
              <a:lightRig rig="balanced" dir="t">
                <a:rot lat="0" lon="0" rev="8700000"/>
              </a:lightRig>
            </a:scene3d>
            <a:sp3d>
              <a:bevelT w="190500" h="38100"/>
            </a:sp3d>
          </p:spPr>
          <p:style>
            <a:lnRef idx="2">
              <a:schemeClr val="lt1">
                <a:hueOff val="0"/>
                <a:satOff val="0"/>
                <a:lumOff val="0"/>
                <a:alphaOff val="0"/>
              </a:schemeClr>
            </a:lnRef>
            <a:fillRef idx="1">
              <a:schemeClr val="accent5">
                <a:hueOff val="-2941338"/>
                <a:satOff val="-4091"/>
                <a:lumOff val="-1569"/>
                <a:alphaOff val="0"/>
              </a:schemeClr>
            </a:fillRef>
            <a:effectRef idx="0">
              <a:schemeClr val="accent5">
                <a:hueOff val="-2941338"/>
                <a:satOff val="-4091"/>
                <a:lumOff val="-1569"/>
                <a:alphaOff val="0"/>
              </a:schemeClr>
            </a:effectRef>
            <a:fontRef idx="minor">
              <a:schemeClr val="lt1"/>
            </a:fontRef>
          </p:style>
          <p:txBody>
            <a:bodyPr spcFirstLastPara="0" vert="horz" wrap="square" lIns="115045" tIns="115045" rIns="115045" bIns="115045" numCol="1" spcCol="1270" anchor="ctr" anchorCtr="0">
              <a:noAutofit/>
            </a:bodyPr>
            <a:lstStyle/>
            <a:p>
              <a:pPr lvl="0" algn="ctr" defTabSz="800100">
                <a:lnSpc>
                  <a:spcPct val="90000"/>
                </a:lnSpc>
                <a:spcBef>
                  <a:spcPct val="0"/>
                </a:spcBef>
                <a:spcAft>
                  <a:spcPct val="35000"/>
                </a:spcAft>
              </a:pPr>
              <a:r>
                <a:rPr lang="en-US" sz="1600" kern="1200" dirty="0" smtClean="0"/>
                <a:t>Products &amp; Services</a:t>
              </a:r>
              <a:br>
                <a:rPr lang="en-US" sz="1600" kern="1200" dirty="0" smtClean="0"/>
              </a:br>
              <a:r>
                <a:rPr lang="en-US" sz="1200" i="1" kern="1200" dirty="0" smtClean="0"/>
                <a:t>Methods </a:t>
              </a:r>
              <a:br>
                <a:rPr lang="en-US" sz="1200" i="1" kern="1200" dirty="0" smtClean="0"/>
              </a:br>
              <a:r>
                <a:rPr lang="en-US" sz="1200" i="1" kern="1200" dirty="0" smtClean="0"/>
                <a:t>Findings</a:t>
              </a:r>
              <a:endParaRPr lang="en-US" sz="1200" i="1" kern="1200" dirty="0"/>
            </a:p>
          </p:txBody>
        </p:sp>
        <p:sp>
          <p:nvSpPr>
            <p:cNvPr id="31" name="TextBox 30"/>
            <p:cNvSpPr txBox="1"/>
            <p:nvPr/>
          </p:nvSpPr>
          <p:spPr>
            <a:xfrm rot="16200000">
              <a:off x="5478898" y="4207795"/>
              <a:ext cx="951847" cy="276999"/>
            </a:xfrm>
            <a:prstGeom prst="rect">
              <a:avLst/>
            </a:prstGeom>
            <a:noFill/>
          </p:spPr>
          <p:txBody>
            <a:bodyPr wrap="square" rtlCol="0">
              <a:spAutoFit/>
            </a:bodyPr>
            <a:lstStyle/>
            <a:p>
              <a:pPr algn="ctr"/>
              <a:r>
                <a:rPr lang="en-US" sz="1200" b="1" dirty="0" smtClean="0">
                  <a:solidFill>
                    <a:srgbClr val="C00000"/>
                  </a:solidFill>
                </a:rPr>
                <a:t>Product</a:t>
              </a:r>
              <a:endParaRPr lang="en-US" sz="1200" b="1" dirty="0">
                <a:solidFill>
                  <a:srgbClr val="C00000"/>
                </a:solidFill>
              </a:endParaRPr>
            </a:p>
          </p:txBody>
        </p:sp>
        <p:sp>
          <p:nvSpPr>
            <p:cNvPr id="43" name="TextBox 42"/>
            <p:cNvSpPr txBox="1"/>
            <p:nvPr/>
          </p:nvSpPr>
          <p:spPr>
            <a:xfrm>
              <a:off x="6168063" y="4941027"/>
              <a:ext cx="2556787" cy="1200329"/>
            </a:xfrm>
            <a:prstGeom prst="rect">
              <a:avLst/>
            </a:prstGeom>
            <a:noFill/>
          </p:spPr>
          <p:txBody>
            <a:bodyPr wrap="square" rtlCol="0">
              <a:spAutoFit/>
            </a:bodyPr>
            <a:lstStyle/>
            <a:p>
              <a:r>
                <a:rPr lang="en-US" sz="1200" dirty="0" smtClean="0"/>
                <a:t>A report, paper, findings, questions, recommendations, methods, knowledge, information, websites, tools, evaluators, expertise, experience, topics and so on are then, hopefully . . . </a:t>
              </a:r>
              <a:endParaRPr lang="en-US" sz="1200" dirty="0"/>
            </a:p>
          </p:txBody>
        </p:sp>
      </p:grpSp>
      <p:sp>
        <p:nvSpPr>
          <p:cNvPr id="70" name="Freeform 69"/>
          <p:cNvSpPr/>
          <p:nvPr/>
        </p:nvSpPr>
        <p:spPr>
          <a:xfrm>
            <a:off x="2650712" y="982486"/>
            <a:ext cx="4482222" cy="4482222"/>
          </a:xfrm>
          <a:custGeom>
            <a:avLst/>
            <a:gdLst/>
            <a:ahLst/>
            <a:cxnLst/>
            <a:rect l="0" t="0" r="0" b="0"/>
            <a:pathLst>
              <a:path>
                <a:moveTo>
                  <a:pt x="815167" y="512162"/>
                </a:moveTo>
                <a:arcTo wR="2241111" hR="2241111" stAng="13829161" swAng="923169"/>
              </a:path>
            </a:pathLst>
          </a:custGeom>
          <a:noFill/>
          <a:ln w="38100">
            <a:solidFill>
              <a:srgbClr val="00B050"/>
            </a:solidFill>
            <a:tailEnd type="arrow"/>
          </a:ln>
        </p:spPr>
        <p:style>
          <a:lnRef idx="1">
            <a:scrgbClr r="0" g="0" b="0"/>
          </a:lnRef>
          <a:fillRef idx="0">
            <a:scrgbClr r="0" g="0" b="0"/>
          </a:fillRef>
          <a:effectRef idx="0">
            <a:scrgbClr r="0" g="0" b="0"/>
          </a:effectRef>
          <a:fontRef idx="minor">
            <a:schemeClr val="tx1">
              <a:hueOff val="0"/>
              <a:satOff val="0"/>
              <a:lumOff val="0"/>
              <a:alphaOff val="0"/>
            </a:schemeClr>
          </a:fontRef>
        </p:style>
      </p:sp>
      <p:grpSp>
        <p:nvGrpSpPr>
          <p:cNvPr id="15" name="Group 14"/>
          <p:cNvGrpSpPr/>
          <p:nvPr/>
        </p:nvGrpSpPr>
        <p:grpSpPr>
          <a:xfrm>
            <a:off x="3826420" y="1884350"/>
            <a:ext cx="2191299" cy="461665"/>
            <a:chOff x="3826420" y="1884350"/>
            <a:chExt cx="2191299" cy="461665"/>
          </a:xfrm>
        </p:grpSpPr>
        <p:cxnSp>
          <p:nvCxnSpPr>
            <p:cNvPr id="39" name="Straight Arrow Connector 38"/>
            <p:cNvCxnSpPr/>
            <p:nvPr/>
          </p:nvCxnSpPr>
          <p:spPr>
            <a:xfrm flipH="1">
              <a:off x="3826420" y="1908542"/>
              <a:ext cx="2086376" cy="0"/>
            </a:xfrm>
            <a:prstGeom prst="straightConnector1">
              <a:avLst/>
            </a:prstGeom>
            <a:ln w="38100">
              <a:solidFill>
                <a:srgbClr val="00B05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966825" y="1884350"/>
              <a:ext cx="2050894" cy="461665"/>
            </a:xfrm>
            <a:prstGeom prst="rect">
              <a:avLst/>
            </a:prstGeom>
            <a:noFill/>
          </p:spPr>
          <p:txBody>
            <a:bodyPr wrap="square" rtlCol="0">
              <a:spAutoFit/>
            </a:bodyPr>
            <a:lstStyle/>
            <a:p>
              <a:r>
                <a:rPr lang="en-US" sz="1200" dirty="0" smtClean="0"/>
                <a:t>The user can customize analysis to be fit for purpose.</a:t>
              </a:r>
              <a:endParaRPr lang="en-US" sz="1200" dirty="0"/>
            </a:p>
          </p:txBody>
        </p:sp>
      </p:grpSp>
    </p:spTree>
    <p:extLst>
      <p:ext uri="{BB962C8B-B14F-4D97-AF65-F5344CB8AC3E}">
        <p14:creationId xmlns:p14="http://schemas.microsoft.com/office/powerpoint/2010/main" val="278064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err="1" smtClean="0"/>
              <a:t>ArchEE</a:t>
            </a:r>
            <a:r>
              <a:rPr lang="en-US" dirty="0" smtClean="0"/>
              <a:t> and Cradle to Cradle</a:t>
            </a:r>
            <a:endParaRPr lang="en-US" dirty="0"/>
          </a:p>
        </p:txBody>
      </p:sp>
      <p:sp>
        <p:nvSpPr>
          <p:cNvPr id="6" name="Content Placeholder 5"/>
          <p:cNvSpPr>
            <a:spLocks noGrp="1"/>
          </p:cNvSpPr>
          <p:nvPr>
            <p:ph idx="1"/>
          </p:nvPr>
        </p:nvSpPr>
        <p:spPr>
          <a:xfrm>
            <a:off x="822959" y="1981200"/>
            <a:ext cx="7543801" cy="4191000"/>
          </a:xfrm>
        </p:spPr>
        <p:txBody>
          <a:bodyPr>
            <a:normAutofit/>
          </a:bodyPr>
          <a:lstStyle/>
          <a:p>
            <a:r>
              <a:rPr lang="en-US" dirty="0" smtClean="0"/>
              <a:t>The group acknowledged that Cradle to Cradle was a reasonable metaphorical representation of </a:t>
            </a:r>
            <a:r>
              <a:rPr lang="en-US" dirty="0" err="1" smtClean="0"/>
              <a:t>ArchEE</a:t>
            </a:r>
            <a:r>
              <a:rPr lang="en-US" dirty="0" smtClean="0"/>
              <a:t>, they noted some concerns about it as a conceptual model and/or theory of change:</a:t>
            </a:r>
          </a:p>
          <a:p>
            <a:pPr marL="715010" lvl="1" indent="-342900">
              <a:buFont typeface="Arial" pitchFamily="34" charset="0"/>
              <a:buChar char="•"/>
            </a:pPr>
            <a:r>
              <a:rPr lang="en-US" dirty="0" smtClean="0"/>
              <a:t>It appears to be a closed system, and </a:t>
            </a:r>
            <a:r>
              <a:rPr lang="en-US" dirty="0" err="1" smtClean="0"/>
              <a:t>ArchEE</a:t>
            </a:r>
            <a:r>
              <a:rPr lang="en-US" dirty="0" smtClean="0"/>
              <a:t> is definitely open</a:t>
            </a:r>
          </a:p>
          <a:p>
            <a:pPr marL="715010" lvl="1" indent="-342900">
              <a:buFont typeface="Arial" pitchFamily="34" charset="0"/>
              <a:buChar char="•"/>
            </a:pPr>
            <a:r>
              <a:rPr lang="en-US" dirty="0" smtClean="0"/>
              <a:t>The raw materials cycle through the process virtually unchanged, while </a:t>
            </a:r>
            <a:r>
              <a:rPr lang="en-US" dirty="0" err="1" smtClean="0"/>
              <a:t>ArchEE</a:t>
            </a:r>
            <a:r>
              <a:rPr lang="en-US" dirty="0" smtClean="0"/>
              <a:t> will support enhancement and transformation of data</a:t>
            </a:r>
          </a:p>
          <a:p>
            <a:pPr marL="715010" lvl="1" indent="-342900">
              <a:buFont typeface="Arial" pitchFamily="34" charset="0"/>
              <a:buChar char="•"/>
            </a:pPr>
            <a:r>
              <a:rPr lang="en-US" dirty="0" smtClean="0"/>
              <a:t>The multiple users and uses of </a:t>
            </a:r>
            <a:r>
              <a:rPr lang="en-US" dirty="0" err="1" smtClean="0"/>
              <a:t>ArchEE</a:t>
            </a:r>
            <a:r>
              <a:rPr lang="en-US" dirty="0" smtClean="0"/>
              <a:t> are not apparent from this diagram</a:t>
            </a:r>
          </a:p>
          <a:p>
            <a:pPr marL="715010" lvl="1" indent="-342900">
              <a:buFont typeface="Arial" pitchFamily="34" charset="0"/>
              <a:buChar char="•"/>
            </a:pPr>
            <a:r>
              <a:rPr lang="en-US" dirty="0" smtClean="0"/>
              <a:t>The changes that constitute the value addition of </a:t>
            </a:r>
            <a:r>
              <a:rPr lang="en-US" dirty="0" err="1" smtClean="0"/>
              <a:t>ArchEE</a:t>
            </a:r>
            <a:r>
              <a:rPr lang="en-US" dirty="0" smtClean="0"/>
              <a:t> and the process are held in the transitions between states—the arrows</a:t>
            </a:r>
          </a:p>
          <a:p>
            <a:r>
              <a:rPr lang="en-US" dirty="0" smtClean="0"/>
              <a:t>One Cluster agreed to incorporate the conversation to refine a Theory of Change for </a:t>
            </a:r>
            <a:r>
              <a:rPr lang="en-US" dirty="0" err="1" smtClean="0"/>
              <a:t>ArchEE</a:t>
            </a:r>
            <a:r>
              <a:rPr lang="en-US" dirty="0" smtClean="0"/>
              <a:t> and share it for review and revision.   </a:t>
            </a:r>
            <a:endParaRPr lang="en-US" dirty="0"/>
          </a:p>
        </p:txBody>
      </p:sp>
      <p:sp>
        <p:nvSpPr>
          <p:cNvPr id="2" name="Date Placeholder 1"/>
          <p:cNvSpPr>
            <a:spLocks noGrp="1"/>
          </p:cNvSpPr>
          <p:nvPr>
            <p:ph type="dt" sz="half" idx="10"/>
          </p:nvPr>
        </p:nvSpPr>
        <p:spPr/>
        <p:txBody>
          <a:bodyPr/>
          <a:lstStyle/>
          <a:p>
            <a:r>
              <a:rPr lang="en-US" smtClean="0"/>
              <a:t>17-18 June 2015</a:t>
            </a:r>
            <a:endParaRPr lang="en-US"/>
          </a:p>
        </p:txBody>
      </p:sp>
      <p:sp>
        <p:nvSpPr>
          <p:cNvPr id="3" name="Footer Placeholder 2"/>
          <p:cNvSpPr>
            <a:spLocks noGrp="1"/>
          </p:cNvSpPr>
          <p:nvPr>
            <p:ph type="ftr" sz="quarter" idx="11"/>
          </p:nvPr>
        </p:nvSpPr>
        <p:spPr/>
        <p:txBody>
          <a:bodyPr/>
          <a:lstStyle/>
          <a:p>
            <a:r>
              <a:rPr lang="en-US" smtClean="0"/>
              <a:t>ArchEE Workshop</a:t>
            </a:r>
            <a:endParaRPr lang="en-US"/>
          </a:p>
        </p:txBody>
      </p:sp>
      <p:sp>
        <p:nvSpPr>
          <p:cNvPr id="4" name="Slide Number Placeholder 3"/>
          <p:cNvSpPr>
            <a:spLocks noGrp="1"/>
          </p:cNvSpPr>
          <p:nvPr>
            <p:ph type="sldNum" sz="quarter" idx="12"/>
          </p:nvPr>
        </p:nvSpPr>
        <p:spPr/>
        <p:txBody>
          <a:bodyPr/>
          <a:lstStyle/>
          <a:p>
            <a:fld id="{A6966178-8240-4548-8279-ADC58A652352}" type="slidenum">
              <a:rPr lang="en-US" smtClean="0"/>
              <a:t>21</a:t>
            </a:fld>
            <a:endParaRPr lang="en-US"/>
          </a:p>
        </p:txBody>
      </p:sp>
    </p:spTree>
    <p:extLst>
      <p:ext uri="{BB962C8B-B14F-4D97-AF65-F5344CB8AC3E}">
        <p14:creationId xmlns:p14="http://schemas.microsoft.com/office/powerpoint/2010/main" val="457246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Participants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5617454"/>
              </p:ext>
            </p:extLst>
          </p:nvPr>
        </p:nvGraphicFramePr>
        <p:xfrm>
          <a:off x="228600" y="1823848"/>
          <a:ext cx="8610600" cy="4424552"/>
        </p:xfrm>
        <a:graphic>
          <a:graphicData uri="http://schemas.openxmlformats.org/drawingml/2006/table">
            <a:tbl>
              <a:tblPr firstRow="1" firstCol="1" bandRow="1">
                <a:tableStyleId>{5C22544A-7EE6-4342-B048-85BDC9FD1C3A}</a:tableStyleId>
              </a:tblPr>
              <a:tblGrid>
                <a:gridCol w="4305300"/>
                <a:gridCol w="4305300"/>
              </a:tblGrid>
              <a:tr h="4424552">
                <a:tc>
                  <a:txBody>
                    <a:bodyPr/>
                    <a:lstStyle/>
                    <a:p>
                      <a:pPr marL="515938" marR="0" indent="-515938">
                        <a:lnSpc>
                          <a:spcPct val="100000"/>
                        </a:lnSpc>
                        <a:spcBef>
                          <a:spcPts val="0"/>
                        </a:spcBef>
                        <a:spcAft>
                          <a:spcPts val="0"/>
                        </a:spcAft>
                      </a:pPr>
                      <a:r>
                        <a:rPr lang="en-US" sz="1600" dirty="0">
                          <a:solidFill>
                            <a:srgbClr val="003300"/>
                          </a:solidFill>
                          <a:effectLst/>
                        </a:rPr>
                        <a:t>Michelle Becker, </a:t>
                      </a:r>
                      <a:r>
                        <a:rPr lang="en-US" sz="1600" b="0" dirty="0">
                          <a:solidFill>
                            <a:srgbClr val="003300"/>
                          </a:solidFill>
                          <a:effectLst/>
                        </a:rPr>
                        <a:t>US EPA</a:t>
                      </a:r>
                    </a:p>
                    <a:p>
                      <a:pPr marL="515938" marR="0" indent="-515938">
                        <a:lnSpc>
                          <a:spcPct val="100000"/>
                        </a:lnSpc>
                        <a:spcBef>
                          <a:spcPts val="0"/>
                        </a:spcBef>
                        <a:spcAft>
                          <a:spcPts val="0"/>
                        </a:spcAft>
                      </a:pPr>
                      <a:r>
                        <a:rPr lang="en-US" sz="1600" dirty="0">
                          <a:solidFill>
                            <a:srgbClr val="003300"/>
                          </a:solidFill>
                          <a:effectLst/>
                        </a:rPr>
                        <a:t>Mark </a:t>
                      </a:r>
                      <a:r>
                        <a:rPr lang="en-US" sz="1600" dirty="0" err="1">
                          <a:solidFill>
                            <a:srgbClr val="003300"/>
                          </a:solidFill>
                          <a:effectLst/>
                        </a:rPr>
                        <a:t>Braza</a:t>
                      </a:r>
                      <a:r>
                        <a:rPr lang="en-US" sz="1600" dirty="0">
                          <a:solidFill>
                            <a:srgbClr val="003300"/>
                          </a:solidFill>
                          <a:effectLst/>
                        </a:rPr>
                        <a:t>, </a:t>
                      </a:r>
                      <a:r>
                        <a:rPr lang="en-US" sz="1600" b="0" dirty="0">
                          <a:solidFill>
                            <a:srgbClr val="003300"/>
                          </a:solidFill>
                          <a:effectLst/>
                        </a:rPr>
                        <a:t>GAO </a:t>
                      </a:r>
                    </a:p>
                    <a:p>
                      <a:pPr marL="515938" marR="0" indent="-515938">
                        <a:lnSpc>
                          <a:spcPct val="100000"/>
                        </a:lnSpc>
                        <a:spcBef>
                          <a:spcPts val="0"/>
                        </a:spcBef>
                        <a:spcAft>
                          <a:spcPts val="0"/>
                        </a:spcAft>
                      </a:pPr>
                      <a:r>
                        <a:rPr lang="en-US" sz="1600" dirty="0">
                          <a:solidFill>
                            <a:srgbClr val="003300"/>
                          </a:solidFill>
                          <a:effectLst/>
                        </a:rPr>
                        <a:t>Dennis </a:t>
                      </a:r>
                      <a:r>
                        <a:rPr lang="en-US" sz="1600" dirty="0" err="1">
                          <a:solidFill>
                            <a:srgbClr val="003300"/>
                          </a:solidFill>
                          <a:effectLst/>
                        </a:rPr>
                        <a:t>Bours</a:t>
                      </a:r>
                      <a:r>
                        <a:rPr lang="en-US" sz="1600" dirty="0">
                          <a:solidFill>
                            <a:srgbClr val="003300"/>
                          </a:solidFill>
                          <a:effectLst/>
                        </a:rPr>
                        <a:t>, </a:t>
                      </a:r>
                      <a:r>
                        <a:rPr lang="en-US" sz="1600" b="0" dirty="0" smtClean="0">
                          <a:solidFill>
                            <a:srgbClr val="003300"/>
                          </a:solidFill>
                          <a:effectLst/>
                        </a:rPr>
                        <a:t>Global Environment Facility (GEF)</a:t>
                      </a:r>
                      <a:endParaRPr lang="en-US" sz="1600" b="0" dirty="0">
                        <a:solidFill>
                          <a:srgbClr val="003300"/>
                        </a:solidFill>
                        <a:effectLst/>
                      </a:endParaRPr>
                    </a:p>
                    <a:p>
                      <a:pPr marL="515938" marR="0" indent="-515938">
                        <a:lnSpc>
                          <a:spcPct val="100000"/>
                        </a:lnSpc>
                        <a:spcBef>
                          <a:spcPts val="0"/>
                        </a:spcBef>
                        <a:spcAft>
                          <a:spcPts val="0"/>
                        </a:spcAft>
                      </a:pPr>
                      <a:r>
                        <a:rPr lang="en-US" sz="1600" dirty="0">
                          <a:solidFill>
                            <a:srgbClr val="003300"/>
                          </a:solidFill>
                          <a:effectLst/>
                        </a:rPr>
                        <a:t>Kara Crohn, </a:t>
                      </a:r>
                      <a:r>
                        <a:rPr lang="en-US" sz="1600" b="0" dirty="0">
                          <a:solidFill>
                            <a:srgbClr val="003300"/>
                          </a:solidFill>
                          <a:effectLst/>
                        </a:rPr>
                        <a:t>EMI Consulting</a:t>
                      </a:r>
                    </a:p>
                    <a:p>
                      <a:pPr marL="515938" marR="0" indent="-515938">
                        <a:lnSpc>
                          <a:spcPct val="100000"/>
                        </a:lnSpc>
                        <a:spcBef>
                          <a:spcPts val="0"/>
                        </a:spcBef>
                        <a:spcAft>
                          <a:spcPts val="0"/>
                        </a:spcAft>
                      </a:pPr>
                      <a:r>
                        <a:rPr lang="en-US" sz="1600" dirty="0">
                          <a:solidFill>
                            <a:srgbClr val="003300"/>
                          </a:solidFill>
                          <a:effectLst/>
                        </a:rPr>
                        <a:t>Kathy Davey, </a:t>
                      </a:r>
                      <a:r>
                        <a:rPr lang="en-US" sz="1600" b="0" dirty="0">
                          <a:solidFill>
                            <a:srgbClr val="003300"/>
                          </a:solidFill>
                          <a:effectLst/>
                        </a:rPr>
                        <a:t>US EPA</a:t>
                      </a:r>
                    </a:p>
                    <a:p>
                      <a:pPr marL="515938" marR="0" indent="-515938">
                        <a:lnSpc>
                          <a:spcPct val="100000"/>
                        </a:lnSpc>
                        <a:spcBef>
                          <a:spcPts val="0"/>
                        </a:spcBef>
                        <a:spcAft>
                          <a:spcPts val="0"/>
                        </a:spcAft>
                      </a:pPr>
                      <a:r>
                        <a:rPr lang="en-US" sz="1600" dirty="0">
                          <a:solidFill>
                            <a:srgbClr val="003300"/>
                          </a:solidFill>
                          <a:effectLst/>
                        </a:rPr>
                        <a:t>Katherine Dawes, </a:t>
                      </a:r>
                      <a:r>
                        <a:rPr lang="en-US" sz="1600" b="0" dirty="0">
                          <a:solidFill>
                            <a:srgbClr val="003300"/>
                          </a:solidFill>
                          <a:effectLst/>
                        </a:rPr>
                        <a:t>US EPA</a:t>
                      </a:r>
                    </a:p>
                    <a:p>
                      <a:pPr marL="515938" marR="0" indent="-515938">
                        <a:lnSpc>
                          <a:spcPct val="100000"/>
                        </a:lnSpc>
                        <a:spcBef>
                          <a:spcPts val="0"/>
                        </a:spcBef>
                        <a:spcAft>
                          <a:spcPts val="0"/>
                        </a:spcAft>
                      </a:pPr>
                      <a:r>
                        <a:rPr lang="en-US" sz="1600" dirty="0" err="1">
                          <a:solidFill>
                            <a:srgbClr val="003300"/>
                          </a:solidFill>
                          <a:effectLst/>
                        </a:rPr>
                        <a:t>Gorm</a:t>
                      </a:r>
                      <a:r>
                        <a:rPr lang="en-US" sz="1600" dirty="0">
                          <a:solidFill>
                            <a:srgbClr val="003300"/>
                          </a:solidFill>
                          <a:effectLst/>
                        </a:rPr>
                        <a:t> </a:t>
                      </a:r>
                      <a:r>
                        <a:rPr lang="en-US" sz="1600" dirty="0" err="1" smtClean="0">
                          <a:solidFill>
                            <a:srgbClr val="003300"/>
                          </a:solidFill>
                          <a:effectLst/>
                        </a:rPr>
                        <a:t>Dige</a:t>
                      </a:r>
                      <a:r>
                        <a:rPr lang="en-US" sz="1600" dirty="0" smtClean="0">
                          <a:solidFill>
                            <a:srgbClr val="003300"/>
                          </a:solidFill>
                          <a:effectLst/>
                        </a:rPr>
                        <a:t>,</a:t>
                      </a:r>
                      <a:r>
                        <a:rPr lang="en-US" sz="1600" baseline="0" dirty="0" smtClean="0">
                          <a:solidFill>
                            <a:srgbClr val="003300"/>
                          </a:solidFill>
                          <a:effectLst/>
                        </a:rPr>
                        <a:t> </a:t>
                      </a:r>
                      <a:r>
                        <a:rPr lang="en-US" sz="1600" b="0" baseline="0" dirty="0" smtClean="0">
                          <a:solidFill>
                            <a:srgbClr val="003300"/>
                          </a:solidFill>
                          <a:effectLst/>
                        </a:rPr>
                        <a:t>EEA</a:t>
                      </a:r>
                      <a:endParaRPr lang="en-US" sz="1600" b="0" dirty="0">
                        <a:solidFill>
                          <a:srgbClr val="003300"/>
                        </a:solidFill>
                        <a:effectLst/>
                      </a:endParaRPr>
                    </a:p>
                    <a:p>
                      <a:pPr marL="515938" marR="0" indent="-515938">
                        <a:lnSpc>
                          <a:spcPct val="100000"/>
                        </a:lnSpc>
                        <a:spcBef>
                          <a:spcPts val="0"/>
                        </a:spcBef>
                        <a:spcAft>
                          <a:spcPts val="0"/>
                        </a:spcAft>
                      </a:pPr>
                      <a:r>
                        <a:rPr lang="en-US" sz="1600" dirty="0">
                          <a:solidFill>
                            <a:srgbClr val="003300"/>
                          </a:solidFill>
                          <a:effectLst/>
                        </a:rPr>
                        <a:t>Glenda Eoyang, </a:t>
                      </a:r>
                      <a:r>
                        <a:rPr lang="en-US" sz="1600" b="0" dirty="0">
                          <a:solidFill>
                            <a:srgbClr val="003300"/>
                          </a:solidFill>
                          <a:effectLst/>
                        </a:rPr>
                        <a:t>HSD  Institute (Facilitator)</a:t>
                      </a:r>
                    </a:p>
                    <a:p>
                      <a:pPr marL="515938" marR="0" indent="-515938">
                        <a:lnSpc>
                          <a:spcPct val="100000"/>
                        </a:lnSpc>
                        <a:spcBef>
                          <a:spcPts val="0"/>
                        </a:spcBef>
                        <a:spcAft>
                          <a:spcPts val="0"/>
                        </a:spcAft>
                      </a:pPr>
                      <a:r>
                        <a:rPr lang="en-US" sz="1600" dirty="0" err="1">
                          <a:solidFill>
                            <a:srgbClr val="003300"/>
                          </a:solidFill>
                          <a:effectLst/>
                        </a:rPr>
                        <a:t>Rubayi</a:t>
                      </a:r>
                      <a:r>
                        <a:rPr lang="en-US" sz="1600" dirty="0">
                          <a:solidFill>
                            <a:srgbClr val="003300"/>
                          </a:solidFill>
                          <a:effectLst/>
                        </a:rPr>
                        <a:t> Estes, </a:t>
                      </a:r>
                      <a:r>
                        <a:rPr lang="en-US" sz="1600" b="0" dirty="0">
                          <a:solidFill>
                            <a:srgbClr val="003300"/>
                          </a:solidFill>
                          <a:effectLst/>
                        </a:rPr>
                        <a:t>Santa Barbara Foundation </a:t>
                      </a:r>
                    </a:p>
                    <a:p>
                      <a:pPr marL="515938" marR="0" indent="-515938">
                        <a:lnSpc>
                          <a:spcPct val="100000"/>
                        </a:lnSpc>
                        <a:spcBef>
                          <a:spcPts val="0"/>
                        </a:spcBef>
                        <a:spcAft>
                          <a:spcPts val="0"/>
                        </a:spcAft>
                      </a:pPr>
                      <a:r>
                        <a:rPr lang="en-US" sz="1600" dirty="0">
                          <a:solidFill>
                            <a:srgbClr val="003300"/>
                          </a:solidFill>
                          <a:effectLst/>
                        </a:rPr>
                        <a:t>Neal </a:t>
                      </a:r>
                      <a:r>
                        <a:rPr lang="en-US" sz="1600" dirty="0" err="1">
                          <a:solidFill>
                            <a:srgbClr val="003300"/>
                          </a:solidFill>
                          <a:effectLst/>
                        </a:rPr>
                        <a:t>Etre</a:t>
                      </a:r>
                      <a:r>
                        <a:rPr lang="en-US" sz="1600" dirty="0">
                          <a:solidFill>
                            <a:srgbClr val="003300"/>
                          </a:solidFill>
                          <a:effectLst/>
                        </a:rPr>
                        <a:t>, </a:t>
                      </a:r>
                      <a:r>
                        <a:rPr lang="en-US" sz="1600" b="0" dirty="0" err="1">
                          <a:solidFill>
                            <a:srgbClr val="003300"/>
                          </a:solidFill>
                          <a:effectLst/>
                        </a:rPr>
                        <a:t>IEc</a:t>
                      </a:r>
                      <a:endParaRPr lang="en-US" sz="1600" b="0" dirty="0">
                        <a:solidFill>
                          <a:srgbClr val="003300"/>
                        </a:solidFill>
                        <a:effectLst/>
                      </a:endParaRPr>
                    </a:p>
                    <a:p>
                      <a:pPr marL="515938" marR="0" indent="-515938">
                        <a:lnSpc>
                          <a:spcPct val="100000"/>
                        </a:lnSpc>
                        <a:spcBef>
                          <a:spcPts val="0"/>
                        </a:spcBef>
                        <a:spcAft>
                          <a:spcPts val="0"/>
                        </a:spcAft>
                      </a:pPr>
                      <a:r>
                        <a:rPr lang="en-US" sz="1600" dirty="0">
                          <a:solidFill>
                            <a:srgbClr val="003300"/>
                          </a:solidFill>
                          <a:effectLst/>
                        </a:rPr>
                        <a:t>Gabi Fitz, </a:t>
                      </a:r>
                      <a:r>
                        <a:rPr lang="en-US" sz="1600" b="0" dirty="0" err="1">
                          <a:solidFill>
                            <a:srgbClr val="003300"/>
                          </a:solidFill>
                          <a:effectLst/>
                        </a:rPr>
                        <a:t>IssueLab</a:t>
                      </a:r>
                      <a:r>
                        <a:rPr lang="en-US" sz="1600" dirty="0">
                          <a:solidFill>
                            <a:srgbClr val="003300"/>
                          </a:solidFill>
                          <a:effectLst/>
                        </a:rPr>
                        <a:t> </a:t>
                      </a:r>
                    </a:p>
                    <a:p>
                      <a:pPr marL="515938" marR="0" indent="-515938">
                        <a:lnSpc>
                          <a:spcPct val="100000"/>
                        </a:lnSpc>
                        <a:spcBef>
                          <a:spcPts val="0"/>
                        </a:spcBef>
                        <a:spcAft>
                          <a:spcPts val="0"/>
                        </a:spcAft>
                      </a:pPr>
                      <a:r>
                        <a:rPr lang="en-US" sz="1600" dirty="0">
                          <a:solidFill>
                            <a:srgbClr val="003300"/>
                          </a:solidFill>
                          <a:effectLst/>
                        </a:rPr>
                        <a:t>Kirsten Gallo, </a:t>
                      </a:r>
                      <a:r>
                        <a:rPr lang="en-US" sz="1600" b="0" dirty="0">
                          <a:solidFill>
                            <a:srgbClr val="003300"/>
                          </a:solidFill>
                          <a:effectLst/>
                        </a:rPr>
                        <a:t>National Parks Service</a:t>
                      </a:r>
                    </a:p>
                    <a:p>
                      <a:pPr marL="515938" marR="0" indent="-515938">
                        <a:lnSpc>
                          <a:spcPct val="100000"/>
                        </a:lnSpc>
                        <a:spcBef>
                          <a:spcPts val="0"/>
                        </a:spcBef>
                        <a:spcAft>
                          <a:spcPts val="0"/>
                        </a:spcAft>
                      </a:pPr>
                      <a:r>
                        <a:rPr lang="en-US" sz="1600" dirty="0">
                          <a:solidFill>
                            <a:srgbClr val="003300"/>
                          </a:solidFill>
                          <a:effectLst/>
                        </a:rPr>
                        <a:t>Shari </a:t>
                      </a:r>
                      <a:r>
                        <a:rPr lang="en-US" sz="1600" dirty="0" err="1">
                          <a:solidFill>
                            <a:srgbClr val="003300"/>
                          </a:solidFill>
                          <a:effectLst/>
                        </a:rPr>
                        <a:t>Grossarth</a:t>
                      </a:r>
                      <a:r>
                        <a:rPr lang="en-US" sz="1600" dirty="0">
                          <a:solidFill>
                            <a:srgbClr val="003300"/>
                          </a:solidFill>
                          <a:effectLst/>
                        </a:rPr>
                        <a:t>, </a:t>
                      </a:r>
                      <a:r>
                        <a:rPr lang="en-US" sz="1600" b="0" dirty="0">
                          <a:solidFill>
                            <a:srgbClr val="003300"/>
                          </a:solidFill>
                          <a:effectLst/>
                        </a:rPr>
                        <a:t>US EPA</a:t>
                      </a:r>
                    </a:p>
                    <a:p>
                      <a:pPr marL="515938" marR="0" indent="-515938">
                        <a:lnSpc>
                          <a:spcPct val="100000"/>
                        </a:lnSpc>
                        <a:spcBef>
                          <a:spcPts val="0"/>
                        </a:spcBef>
                        <a:spcAft>
                          <a:spcPts val="0"/>
                        </a:spcAft>
                      </a:pPr>
                      <a:r>
                        <a:rPr lang="en-US" sz="1600" dirty="0">
                          <a:solidFill>
                            <a:srgbClr val="003300"/>
                          </a:solidFill>
                          <a:effectLst/>
                        </a:rPr>
                        <a:t>Marc Hockings, </a:t>
                      </a:r>
                      <a:r>
                        <a:rPr lang="en-US" sz="1600" b="0" dirty="0">
                          <a:solidFill>
                            <a:srgbClr val="003300"/>
                          </a:solidFill>
                          <a:effectLst/>
                        </a:rPr>
                        <a:t>University of </a:t>
                      </a:r>
                      <a:r>
                        <a:rPr lang="en-US" sz="1600" b="0" dirty="0" smtClean="0">
                          <a:solidFill>
                            <a:srgbClr val="003300"/>
                          </a:solidFill>
                          <a:effectLst/>
                        </a:rPr>
                        <a:t>Queensland</a:t>
                      </a:r>
                    </a:p>
                    <a:p>
                      <a:pPr marL="515938" marR="0" indent="-515938"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3300"/>
                          </a:solidFill>
                          <a:effectLst/>
                        </a:rPr>
                        <a:t>Richard </a:t>
                      </a:r>
                      <a:r>
                        <a:rPr lang="en-US" sz="1600" dirty="0" err="1" smtClean="0">
                          <a:solidFill>
                            <a:srgbClr val="003300"/>
                          </a:solidFill>
                          <a:effectLst/>
                        </a:rPr>
                        <a:t>Kashmanian</a:t>
                      </a:r>
                      <a:r>
                        <a:rPr lang="en-US" sz="1600" dirty="0" smtClean="0">
                          <a:solidFill>
                            <a:srgbClr val="003300"/>
                          </a:solidFill>
                          <a:effectLst/>
                        </a:rPr>
                        <a:t>, </a:t>
                      </a:r>
                      <a:r>
                        <a:rPr lang="en-US" sz="1600" b="0" dirty="0" smtClean="0">
                          <a:solidFill>
                            <a:srgbClr val="003300"/>
                          </a:solidFill>
                          <a:effectLst/>
                        </a:rPr>
                        <a:t>US EPA</a:t>
                      </a:r>
                    </a:p>
                    <a:p>
                      <a:pPr marL="515938" marR="0" indent="-515938" algn="l" defTabSz="914400" rtl="0" eaLnBrk="1" fontAlgn="auto" latinLnBrk="0" hangingPunct="1">
                        <a:lnSpc>
                          <a:spcPct val="100000"/>
                        </a:lnSpc>
                        <a:spcBef>
                          <a:spcPts val="0"/>
                        </a:spcBef>
                        <a:spcAft>
                          <a:spcPts val="0"/>
                        </a:spcAft>
                        <a:buClrTx/>
                        <a:buSzTx/>
                        <a:buFontTx/>
                        <a:buNone/>
                        <a:tabLst/>
                        <a:defRPr/>
                      </a:pPr>
                      <a:endParaRPr lang="en-US" sz="1600" dirty="0" smtClean="0">
                        <a:solidFill>
                          <a:srgbClr val="003300"/>
                        </a:solidFill>
                        <a:effectLst/>
                      </a:endParaRPr>
                    </a:p>
                    <a:p>
                      <a:pPr marL="515938" marR="0" indent="-515938">
                        <a:lnSpc>
                          <a:spcPct val="100000"/>
                        </a:lnSpc>
                        <a:spcBef>
                          <a:spcPts val="0"/>
                        </a:spcBef>
                        <a:spcAft>
                          <a:spcPts val="0"/>
                        </a:spcAft>
                      </a:pPr>
                      <a:endParaRPr lang="en-US" sz="160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17" marR="60317" marT="0" marB="0">
                    <a:noFill/>
                  </a:tcPr>
                </a:tc>
                <a:tc>
                  <a:txBody>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003300"/>
                          </a:solidFill>
                          <a:effectLst/>
                        </a:rPr>
                        <a:t>Matt Keene, </a:t>
                      </a:r>
                      <a:r>
                        <a:rPr lang="en-US" sz="1600" b="0" dirty="0" smtClean="0">
                          <a:solidFill>
                            <a:srgbClr val="003300"/>
                          </a:solidFill>
                          <a:effectLst/>
                        </a:rPr>
                        <a:t>US EPA, EEN</a:t>
                      </a:r>
                    </a:p>
                    <a:p>
                      <a:pPr marL="457200" marR="0" indent="-457200">
                        <a:lnSpc>
                          <a:spcPct val="100000"/>
                        </a:lnSpc>
                        <a:spcBef>
                          <a:spcPts val="0"/>
                        </a:spcBef>
                        <a:spcAft>
                          <a:spcPts val="0"/>
                        </a:spcAft>
                      </a:pPr>
                      <a:r>
                        <a:rPr lang="en-US" sz="1600" dirty="0" smtClean="0">
                          <a:solidFill>
                            <a:srgbClr val="003300"/>
                          </a:solidFill>
                          <a:effectLst/>
                        </a:rPr>
                        <a:t>Andrew </a:t>
                      </a:r>
                      <a:r>
                        <a:rPr lang="en-US" sz="1600" dirty="0">
                          <a:solidFill>
                            <a:srgbClr val="003300"/>
                          </a:solidFill>
                          <a:effectLst/>
                        </a:rPr>
                        <a:t>Knight, </a:t>
                      </a:r>
                      <a:r>
                        <a:rPr lang="en-US" sz="1600" b="0" dirty="0">
                          <a:solidFill>
                            <a:srgbClr val="003300"/>
                          </a:solidFill>
                          <a:effectLst/>
                        </a:rPr>
                        <a:t>Imperial College of London</a:t>
                      </a:r>
                    </a:p>
                    <a:p>
                      <a:pPr marL="457200" marR="0" indent="-457200">
                        <a:lnSpc>
                          <a:spcPct val="100000"/>
                        </a:lnSpc>
                        <a:spcBef>
                          <a:spcPts val="0"/>
                        </a:spcBef>
                        <a:spcAft>
                          <a:spcPts val="0"/>
                        </a:spcAft>
                      </a:pPr>
                      <a:r>
                        <a:rPr lang="en-US" sz="1600" dirty="0">
                          <a:solidFill>
                            <a:srgbClr val="003300"/>
                          </a:solidFill>
                          <a:effectLst/>
                        </a:rPr>
                        <a:t>Annamarie </a:t>
                      </a:r>
                      <a:r>
                        <a:rPr lang="en-US" sz="1600" dirty="0" err="1">
                          <a:solidFill>
                            <a:srgbClr val="003300"/>
                          </a:solidFill>
                          <a:effectLst/>
                        </a:rPr>
                        <a:t>Lopata</a:t>
                      </a:r>
                      <a:r>
                        <a:rPr lang="en-US" sz="1600" dirty="0">
                          <a:solidFill>
                            <a:srgbClr val="003300"/>
                          </a:solidFill>
                          <a:effectLst/>
                        </a:rPr>
                        <a:t>, </a:t>
                      </a:r>
                      <a:r>
                        <a:rPr lang="en-US" sz="1600" b="0" dirty="0">
                          <a:solidFill>
                            <a:srgbClr val="003300"/>
                          </a:solidFill>
                          <a:effectLst/>
                        </a:rPr>
                        <a:t>National Fish and Wildlife Foundation</a:t>
                      </a:r>
                    </a:p>
                    <a:p>
                      <a:pPr marL="457200" marR="0" indent="-457200">
                        <a:lnSpc>
                          <a:spcPct val="100000"/>
                        </a:lnSpc>
                        <a:spcBef>
                          <a:spcPts val="0"/>
                        </a:spcBef>
                        <a:spcAft>
                          <a:spcPts val="0"/>
                        </a:spcAft>
                      </a:pPr>
                      <a:r>
                        <a:rPr lang="en-US" sz="1600" dirty="0">
                          <a:solidFill>
                            <a:srgbClr val="003300"/>
                          </a:solidFill>
                          <a:effectLst/>
                        </a:rPr>
                        <a:t>Michelle McGuire, </a:t>
                      </a:r>
                      <a:r>
                        <a:rPr lang="en-US" sz="1600" b="0" dirty="0">
                          <a:solidFill>
                            <a:srgbClr val="003300"/>
                          </a:solidFill>
                          <a:effectLst/>
                        </a:rPr>
                        <a:t>International Energy Program and Policy Evaluation Conference; </a:t>
                      </a:r>
                      <a:r>
                        <a:rPr lang="en-US" sz="1600" b="0" dirty="0" err="1">
                          <a:solidFill>
                            <a:srgbClr val="003300"/>
                          </a:solidFill>
                          <a:effectLst/>
                        </a:rPr>
                        <a:t>Databuild</a:t>
                      </a:r>
                      <a:endParaRPr lang="en-US" sz="1600" b="0" dirty="0">
                        <a:solidFill>
                          <a:srgbClr val="003300"/>
                        </a:solidFill>
                        <a:effectLst/>
                      </a:endParaRPr>
                    </a:p>
                    <a:p>
                      <a:pPr marL="457200" marR="0" indent="-457200">
                        <a:lnSpc>
                          <a:spcPct val="100000"/>
                        </a:lnSpc>
                        <a:spcBef>
                          <a:spcPts val="0"/>
                        </a:spcBef>
                        <a:spcAft>
                          <a:spcPts val="0"/>
                        </a:spcAft>
                      </a:pPr>
                      <a:r>
                        <a:rPr lang="en-US" sz="1600" dirty="0">
                          <a:solidFill>
                            <a:srgbClr val="003300"/>
                          </a:solidFill>
                          <a:effectLst/>
                        </a:rPr>
                        <a:t>Nick Pittman, </a:t>
                      </a:r>
                      <a:r>
                        <a:rPr lang="en-US" sz="1600" b="0" dirty="0" err="1">
                          <a:solidFill>
                            <a:srgbClr val="003300"/>
                          </a:solidFill>
                          <a:effectLst/>
                        </a:rPr>
                        <a:t>IEc</a:t>
                      </a:r>
                      <a:endParaRPr lang="en-US" sz="1600" b="0" dirty="0">
                        <a:solidFill>
                          <a:srgbClr val="003300"/>
                        </a:solidFill>
                        <a:effectLst/>
                      </a:endParaRPr>
                    </a:p>
                    <a:p>
                      <a:pPr marL="457200" marR="0" indent="-457200">
                        <a:lnSpc>
                          <a:spcPct val="100000"/>
                        </a:lnSpc>
                        <a:spcBef>
                          <a:spcPts val="0"/>
                        </a:spcBef>
                        <a:spcAft>
                          <a:spcPts val="0"/>
                        </a:spcAft>
                      </a:pPr>
                      <a:r>
                        <a:rPr lang="en-US" sz="1600" dirty="0">
                          <a:solidFill>
                            <a:srgbClr val="003300"/>
                          </a:solidFill>
                          <a:effectLst/>
                        </a:rPr>
                        <a:t>Andrew </a:t>
                      </a:r>
                      <a:r>
                        <a:rPr lang="en-US" sz="1600" dirty="0" err="1">
                          <a:solidFill>
                            <a:srgbClr val="003300"/>
                          </a:solidFill>
                          <a:effectLst/>
                        </a:rPr>
                        <a:t>Pullin</a:t>
                      </a:r>
                      <a:r>
                        <a:rPr lang="en-US" sz="1600" dirty="0">
                          <a:solidFill>
                            <a:srgbClr val="003300"/>
                          </a:solidFill>
                          <a:effectLst/>
                        </a:rPr>
                        <a:t>, </a:t>
                      </a:r>
                      <a:r>
                        <a:rPr lang="en-US" sz="1600" b="0" dirty="0">
                          <a:solidFill>
                            <a:srgbClr val="003300"/>
                          </a:solidFill>
                          <a:effectLst/>
                        </a:rPr>
                        <a:t>Collaboration for Environmental Evidence; Bangor University</a:t>
                      </a:r>
                    </a:p>
                    <a:p>
                      <a:pPr marL="457200" marR="0" indent="-457200">
                        <a:lnSpc>
                          <a:spcPct val="100000"/>
                        </a:lnSpc>
                        <a:spcBef>
                          <a:spcPts val="0"/>
                        </a:spcBef>
                        <a:spcAft>
                          <a:spcPts val="0"/>
                        </a:spcAft>
                      </a:pPr>
                      <a:r>
                        <a:rPr lang="en-US" sz="1600" dirty="0">
                          <a:solidFill>
                            <a:srgbClr val="003300"/>
                          </a:solidFill>
                          <a:effectLst/>
                        </a:rPr>
                        <a:t>Kent Redford, </a:t>
                      </a:r>
                      <a:r>
                        <a:rPr lang="en-US" sz="1600" b="0" dirty="0">
                          <a:solidFill>
                            <a:srgbClr val="003300"/>
                          </a:solidFill>
                          <a:effectLst/>
                        </a:rPr>
                        <a:t>Archipelago Consulting </a:t>
                      </a:r>
                    </a:p>
                    <a:p>
                      <a:pPr marL="457200" marR="0" indent="-457200">
                        <a:lnSpc>
                          <a:spcPct val="100000"/>
                        </a:lnSpc>
                        <a:spcBef>
                          <a:spcPts val="0"/>
                        </a:spcBef>
                        <a:spcAft>
                          <a:spcPts val="0"/>
                        </a:spcAft>
                      </a:pPr>
                      <a:r>
                        <a:rPr lang="en-US" sz="1600" dirty="0">
                          <a:solidFill>
                            <a:srgbClr val="003300"/>
                          </a:solidFill>
                          <a:effectLst/>
                        </a:rPr>
                        <a:t>Johannes Schilling, </a:t>
                      </a:r>
                      <a:r>
                        <a:rPr lang="en-US" sz="1600" b="0" dirty="0">
                          <a:solidFill>
                            <a:srgbClr val="003300"/>
                          </a:solidFill>
                          <a:effectLst/>
                        </a:rPr>
                        <a:t>EEA</a:t>
                      </a:r>
                    </a:p>
                    <a:p>
                      <a:pPr marL="457200" marR="0" indent="-457200">
                        <a:lnSpc>
                          <a:spcPct val="100000"/>
                        </a:lnSpc>
                        <a:spcBef>
                          <a:spcPts val="0"/>
                        </a:spcBef>
                        <a:spcAft>
                          <a:spcPts val="0"/>
                        </a:spcAft>
                      </a:pPr>
                      <a:r>
                        <a:rPr lang="en-US" sz="1600" dirty="0">
                          <a:solidFill>
                            <a:srgbClr val="003300"/>
                          </a:solidFill>
                          <a:effectLst/>
                        </a:rPr>
                        <a:t>Eleanor Sterling, </a:t>
                      </a:r>
                      <a:r>
                        <a:rPr lang="en-US" sz="1600" b="0" dirty="0">
                          <a:solidFill>
                            <a:srgbClr val="003300"/>
                          </a:solidFill>
                          <a:effectLst/>
                        </a:rPr>
                        <a:t>American Museum of Natural History</a:t>
                      </a:r>
                    </a:p>
                    <a:p>
                      <a:pPr marL="457200" marR="0" indent="-457200">
                        <a:lnSpc>
                          <a:spcPct val="100000"/>
                        </a:lnSpc>
                        <a:spcBef>
                          <a:spcPts val="0"/>
                        </a:spcBef>
                        <a:spcAft>
                          <a:spcPts val="0"/>
                        </a:spcAft>
                      </a:pPr>
                      <a:r>
                        <a:rPr lang="en-US" sz="1600" dirty="0">
                          <a:solidFill>
                            <a:srgbClr val="003300"/>
                          </a:solidFill>
                          <a:effectLst/>
                        </a:rPr>
                        <a:t>Anna </a:t>
                      </a:r>
                      <a:r>
                        <a:rPr lang="en-US" sz="1600" dirty="0" err="1">
                          <a:solidFill>
                            <a:srgbClr val="003300"/>
                          </a:solidFill>
                          <a:effectLst/>
                        </a:rPr>
                        <a:t>Viggh</a:t>
                      </a:r>
                      <a:r>
                        <a:rPr lang="en-US" sz="1600" dirty="0">
                          <a:solidFill>
                            <a:srgbClr val="003300"/>
                          </a:solidFill>
                          <a:effectLst/>
                        </a:rPr>
                        <a:t>, </a:t>
                      </a:r>
                      <a:r>
                        <a:rPr lang="en-US" sz="1600" b="0" dirty="0" smtClean="0">
                          <a:solidFill>
                            <a:srgbClr val="003300"/>
                          </a:solidFill>
                          <a:effectLst/>
                        </a:rPr>
                        <a:t>GEF</a:t>
                      </a:r>
                      <a:endParaRPr lang="en-US" sz="1600" b="0" dirty="0">
                        <a:solidFill>
                          <a:srgbClr val="003300"/>
                        </a:solidFill>
                        <a:effectLst/>
                      </a:endParaRPr>
                    </a:p>
                    <a:p>
                      <a:pPr marL="457200" marR="0" indent="-457200">
                        <a:lnSpc>
                          <a:spcPct val="100000"/>
                        </a:lnSpc>
                        <a:spcBef>
                          <a:spcPts val="0"/>
                        </a:spcBef>
                        <a:spcAft>
                          <a:spcPts val="0"/>
                        </a:spcAft>
                      </a:pPr>
                      <a:r>
                        <a:rPr lang="en-US" sz="1600" dirty="0">
                          <a:solidFill>
                            <a:srgbClr val="003300"/>
                          </a:solidFill>
                          <a:effectLst/>
                        </a:rPr>
                        <a:t>David </a:t>
                      </a:r>
                      <a:r>
                        <a:rPr lang="en-US" sz="1600" dirty="0" err="1">
                          <a:solidFill>
                            <a:srgbClr val="003300"/>
                          </a:solidFill>
                          <a:effectLst/>
                        </a:rPr>
                        <a:t>Widawsky</a:t>
                      </a:r>
                      <a:r>
                        <a:rPr lang="en-US" sz="1600" dirty="0">
                          <a:solidFill>
                            <a:srgbClr val="003300"/>
                          </a:solidFill>
                          <a:effectLst/>
                        </a:rPr>
                        <a:t>, </a:t>
                      </a:r>
                      <a:r>
                        <a:rPr lang="en-US" sz="1600" b="0" dirty="0">
                          <a:solidFill>
                            <a:srgbClr val="003300"/>
                          </a:solidFill>
                          <a:effectLst/>
                        </a:rPr>
                        <a:t>US </a:t>
                      </a:r>
                      <a:r>
                        <a:rPr lang="en-US" sz="1600" b="0" dirty="0" smtClean="0">
                          <a:solidFill>
                            <a:srgbClr val="003300"/>
                          </a:solidFill>
                          <a:effectLst/>
                        </a:rPr>
                        <a:t>EPA</a:t>
                      </a:r>
                      <a:endParaRPr lang="en-US" sz="1600" b="0"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0317" marR="60317" marT="0" marB="0">
                    <a:noFill/>
                  </a:tcPr>
                </a:tc>
              </a:tr>
            </a:tbl>
          </a:graphicData>
        </a:graphic>
      </p:graphicFrame>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3</a:t>
            </a:fld>
            <a:endParaRPr lang="en-US"/>
          </a:p>
        </p:txBody>
      </p:sp>
    </p:spTree>
    <p:extLst>
      <p:ext uri="{BB962C8B-B14F-4D97-AF65-F5344CB8AC3E}">
        <p14:creationId xmlns:p14="http://schemas.microsoft.com/office/powerpoint/2010/main" val="4166426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Scope</a:t>
            </a:r>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4</a:t>
            </a:fld>
            <a:endParaRPr lang="en-US"/>
          </a:p>
        </p:txBody>
      </p:sp>
      <p:sp>
        <p:nvSpPr>
          <p:cNvPr id="3" name="Content Placeholder 2"/>
          <p:cNvSpPr>
            <a:spLocks noGrp="1"/>
          </p:cNvSpPr>
          <p:nvPr>
            <p:ph idx="1"/>
          </p:nvPr>
        </p:nvSpPr>
        <p:spPr/>
        <p:txBody>
          <a:bodyPr>
            <a:normAutofit/>
          </a:bodyPr>
          <a:lstStyle/>
          <a:p>
            <a:r>
              <a:rPr lang="en-US" sz="2800" dirty="0" err="1"/>
              <a:t>ArchEE</a:t>
            </a:r>
            <a:r>
              <a:rPr lang="en-US" sz="2800" dirty="0"/>
              <a:t> is the collaborative space for the </a:t>
            </a:r>
            <a:r>
              <a:rPr lang="en-US" sz="2800" dirty="0" smtClean="0"/>
              <a:t>open sharing </a:t>
            </a:r>
            <a:r>
              <a:rPr lang="en-US" sz="2800" dirty="0"/>
              <a:t>of evaluations and evaluative evidence to inform and improve environmental practice, learning and policy development. </a:t>
            </a:r>
          </a:p>
          <a:p>
            <a:endParaRPr lang="en-US" sz="2800" dirty="0"/>
          </a:p>
        </p:txBody>
      </p:sp>
    </p:spTree>
    <p:extLst>
      <p:ext uri="{BB962C8B-B14F-4D97-AF65-F5344CB8AC3E}">
        <p14:creationId xmlns:p14="http://schemas.microsoft.com/office/powerpoint/2010/main" val="4221105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ArchEE</a:t>
            </a:r>
            <a:r>
              <a:rPr lang="en-US" dirty="0" smtClean="0"/>
              <a:t> Requirements</a:t>
            </a:r>
            <a:endParaRPr lang="en-US" dirty="0"/>
          </a:p>
        </p:txBody>
      </p:sp>
      <p:sp>
        <p:nvSpPr>
          <p:cNvPr id="3" name="Content Placeholder 2"/>
          <p:cNvSpPr>
            <a:spLocks noGrp="1"/>
          </p:cNvSpPr>
          <p:nvPr>
            <p:ph idx="1"/>
          </p:nvPr>
        </p:nvSpPr>
        <p:spPr/>
        <p:txBody>
          <a:bodyPr/>
          <a:lstStyle/>
          <a:p>
            <a:pPr marL="90488" indent="0">
              <a:buNone/>
            </a:pPr>
            <a:r>
              <a:rPr lang="en-US" dirty="0" smtClean="0"/>
              <a:t>The group generated, reviewed, and came to some consensus regarding  technical and project requirements for </a:t>
            </a:r>
            <a:r>
              <a:rPr lang="en-US" dirty="0" err="1" smtClean="0"/>
              <a:t>ArchEE</a:t>
            </a:r>
            <a:r>
              <a:rPr lang="en-US" dirty="0" smtClean="0"/>
              <a:t> within six broad categories:</a:t>
            </a:r>
          </a:p>
          <a:p>
            <a:pPr marL="547688" indent="-457200">
              <a:buFont typeface="+mj-lt"/>
              <a:buAutoNum type="arabicPeriod"/>
            </a:pPr>
            <a:r>
              <a:rPr lang="en-US" dirty="0" smtClean="0"/>
              <a:t>Attract </a:t>
            </a:r>
            <a:r>
              <a:rPr lang="en-US" dirty="0"/>
              <a:t>and retain the right user </a:t>
            </a:r>
            <a:r>
              <a:rPr lang="en-US" dirty="0" smtClean="0"/>
              <a:t>base	</a:t>
            </a:r>
          </a:p>
          <a:p>
            <a:pPr marL="547688" indent="-457200">
              <a:buFont typeface="+mj-lt"/>
              <a:buAutoNum type="arabicPeriod"/>
            </a:pPr>
            <a:r>
              <a:rPr lang="en-US" dirty="0" smtClean="0"/>
              <a:t>Include </a:t>
            </a:r>
            <a:r>
              <a:rPr lang="en-US" dirty="0"/>
              <a:t>the right </a:t>
            </a:r>
            <a:r>
              <a:rPr lang="en-US" dirty="0" smtClean="0"/>
              <a:t>stuff		</a:t>
            </a:r>
          </a:p>
          <a:p>
            <a:pPr marL="547688" indent="-457200">
              <a:buFont typeface="+mj-lt"/>
              <a:buAutoNum type="arabicPeriod"/>
            </a:pPr>
            <a:r>
              <a:rPr lang="en-US" dirty="0" smtClean="0"/>
              <a:t>Use state-of-the-art methods		</a:t>
            </a:r>
            <a:endParaRPr lang="en-US" dirty="0"/>
          </a:p>
          <a:p>
            <a:pPr marL="547688" indent="-457200">
              <a:buFont typeface="+mj-lt"/>
              <a:buAutoNum type="arabicPeriod"/>
            </a:pPr>
            <a:r>
              <a:rPr lang="en-US" dirty="0" smtClean="0"/>
              <a:t>Keep it simple			</a:t>
            </a:r>
          </a:p>
          <a:p>
            <a:pPr marL="547688" indent="-457200">
              <a:buFont typeface="+mj-lt"/>
              <a:buAutoNum type="arabicPeriod"/>
            </a:pPr>
            <a:r>
              <a:rPr lang="en-US" dirty="0" smtClean="0"/>
              <a:t>Make it a learning system</a:t>
            </a:r>
          </a:p>
          <a:p>
            <a:pPr marL="547688" indent="-457200">
              <a:buFont typeface="+mj-lt"/>
              <a:buAutoNum type="arabicPeriod"/>
            </a:pPr>
            <a:r>
              <a:rPr lang="en-US" dirty="0" smtClean="0"/>
              <a:t>Sustain it</a:t>
            </a:r>
          </a:p>
          <a:p>
            <a:pPr lvl="1"/>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ArchEE Design Notes </a:t>
            </a:r>
            <a:endParaRPr lang="en-US"/>
          </a:p>
        </p:txBody>
      </p:sp>
      <p:sp>
        <p:nvSpPr>
          <p:cNvPr id="5" name="Slide Number Placeholder 4"/>
          <p:cNvSpPr>
            <a:spLocks noGrp="1"/>
          </p:cNvSpPr>
          <p:nvPr>
            <p:ph type="sldNum" sz="quarter" idx="12"/>
          </p:nvPr>
        </p:nvSpPr>
        <p:spPr/>
        <p:txBody>
          <a:bodyPr/>
          <a:lstStyle/>
          <a:p>
            <a:fld id="{A6966178-8240-4548-8279-ADC58A652352}" type="slidenum">
              <a:rPr lang="en-US" smtClean="0"/>
              <a:t>5</a:t>
            </a:fld>
            <a:endParaRPr lang="en-US"/>
          </a:p>
        </p:txBody>
      </p:sp>
      <p:sp>
        <p:nvSpPr>
          <p:cNvPr id="6" name="Date Placeholder 5"/>
          <p:cNvSpPr>
            <a:spLocks noGrp="1"/>
          </p:cNvSpPr>
          <p:nvPr>
            <p:ph type="dt" sz="half" idx="10"/>
          </p:nvPr>
        </p:nvSpPr>
        <p:spPr/>
        <p:txBody>
          <a:bodyPr/>
          <a:lstStyle/>
          <a:p>
            <a:r>
              <a:rPr lang="en-US" smtClean="0"/>
              <a:t>28APR15</a:t>
            </a:r>
            <a:endParaRPr lang="en-US"/>
          </a:p>
        </p:txBody>
      </p:sp>
    </p:spTree>
    <p:extLst>
      <p:ext uri="{BB962C8B-B14F-4D97-AF65-F5344CB8AC3E}">
        <p14:creationId xmlns:p14="http://schemas.microsoft.com/office/powerpoint/2010/main" val="3689445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Clr>
                <a:schemeClr val="accent1"/>
              </a:buClr>
              <a:buFont typeface="+mj-lt"/>
              <a:buAutoNum type="arabicPeriod"/>
            </a:pPr>
            <a:r>
              <a:rPr lang="en-US" dirty="0" smtClean="0"/>
              <a:t>Attract and retain the right user base</a:t>
            </a:r>
            <a:endParaRPr lang="en-US" dirty="0"/>
          </a:p>
        </p:txBody>
      </p:sp>
      <p:sp>
        <p:nvSpPr>
          <p:cNvPr id="3" name="Content Placeholder 2"/>
          <p:cNvSpPr>
            <a:spLocks noGrp="1"/>
          </p:cNvSpPr>
          <p:nvPr>
            <p:ph idx="1"/>
          </p:nvPr>
        </p:nvSpPr>
        <p:spPr/>
        <p:txBody>
          <a:bodyPr>
            <a:normAutofit/>
          </a:bodyPr>
          <a:lstStyle/>
          <a:p>
            <a:pPr lvl="0"/>
            <a:r>
              <a:rPr lang="en-US" dirty="0"/>
              <a:t>Learning community that analyzes the information, synthesizes it, and feeds the synthesis back into the system</a:t>
            </a:r>
          </a:p>
          <a:p>
            <a:r>
              <a:rPr lang="en-US" dirty="0" smtClean="0"/>
              <a:t>User groups to include:</a:t>
            </a:r>
          </a:p>
          <a:p>
            <a:pPr marL="806450" lvl="1" indent="-342900">
              <a:buFont typeface="Arial" pitchFamily="34" charset="0"/>
              <a:buChar char="•"/>
            </a:pPr>
            <a:r>
              <a:rPr lang="en-US" dirty="0" smtClean="0"/>
              <a:t>Evaluators</a:t>
            </a:r>
          </a:p>
          <a:p>
            <a:pPr marL="806450" lvl="1" indent="-342900">
              <a:buFont typeface="Arial" pitchFamily="34" charset="0"/>
              <a:buChar char="•"/>
            </a:pPr>
            <a:r>
              <a:rPr lang="en-US" dirty="0" smtClean="0"/>
              <a:t>Funders</a:t>
            </a:r>
          </a:p>
          <a:p>
            <a:pPr marL="806450" lvl="1" indent="-342900">
              <a:buFont typeface="Arial" pitchFamily="34" charset="0"/>
              <a:buChar char="•"/>
            </a:pPr>
            <a:r>
              <a:rPr lang="en-US" dirty="0" smtClean="0"/>
              <a:t>Managers</a:t>
            </a:r>
          </a:p>
          <a:p>
            <a:pPr marL="806450" lvl="1" indent="-342900">
              <a:buFont typeface="Arial" pitchFamily="34" charset="0"/>
              <a:buChar char="•"/>
            </a:pPr>
            <a:r>
              <a:rPr lang="en-US" dirty="0" smtClean="0"/>
              <a:t>Planners</a:t>
            </a:r>
          </a:p>
          <a:p>
            <a:pPr marL="806450" lvl="1" indent="-342900">
              <a:buFont typeface="Arial" pitchFamily="34" charset="0"/>
              <a:buChar char="•"/>
            </a:pPr>
            <a:r>
              <a:rPr lang="en-US" dirty="0" smtClean="0"/>
              <a:t>Policy makers</a:t>
            </a:r>
          </a:p>
          <a:p>
            <a:pPr marL="806450" lvl="1" indent="-342900">
              <a:buFont typeface="Arial" pitchFamily="34" charset="0"/>
              <a:buChar char="•"/>
            </a:pPr>
            <a:r>
              <a:rPr lang="en-US" dirty="0" smtClean="0"/>
              <a:t>Researchers</a:t>
            </a:r>
          </a:p>
          <a:p>
            <a:pPr marL="806450" lvl="1" indent="-342900">
              <a:buFont typeface="Arial" pitchFamily="34" charset="0"/>
              <a:buChar char="•"/>
            </a:pPr>
            <a:r>
              <a:rPr lang="en-US" dirty="0" smtClean="0"/>
              <a:t>Teachers</a:t>
            </a:r>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6</a:t>
            </a:fld>
            <a:endParaRPr lang="en-US"/>
          </a:p>
        </p:txBody>
      </p:sp>
    </p:spTree>
    <p:extLst>
      <p:ext uri="{BB962C8B-B14F-4D97-AF65-F5344CB8AC3E}">
        <p14:creationId xmlns:p14="http://schemas.microsoft.com/office/powerpoint/2010/main" val="3669714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Clr>
                <a:schemeClr val="accent1"/>
              </a:buClr>
              <a:buFont typeface="+mj-lt"/>
              <a:buAutoNum type="arabicPeriod" startAt="2"/>
            </a:pPr>
            <a:r>
              <a:rPr lang="en-US" dirty="0" smtClean="0"/>
              <a:t>Include the right stuff</a:t>
            </a:r>
            <a:endParaRPr lang="en-US" dirty="0"/>
          </a:p>
        </p:txBody>
      </p:sp>
      <p:sp>
        <p:nvSpPr>
          <p:cNvPr id="3" name="Content Placeholder 2"/>
          <p:cNvSpPr>
            <a:spLocks noGrp="1"/>
          </p:cNvSpPr>
          <p:nvPr>
            <p:ph idx="1"/>
          </p:nvPr>
        </p:nvSpPr>
        <p:spPr/>
        <p:txBody>
          <a:bodyPr>
            <a:normAutofit lnSpcReduction="10000"/>
          </a:bodyPr>
          <a:lstStyle/>
          <a:p>
            <a:pPr marL="228600" indent="-228600">
              <a:buFont typeface="Arial" pitchFamily="34" charset="0"/>
              <a:buChar char="•"/>
            </a:pPr>
            <a:r>
              <a:rPr lang="en-US" dirty="0" smtClean="0"/>
              <a:t>Comprehensive </a:t>
            </a:r>
            <a:r>
              <a:rPr lang="en-US" dirty="0"/>
              <a:t>repository of evaluations</a:t>
            </a:r>
          </a:p>
          <a:p>
            <a:pPr marL="228600" indent="-228600">
              <a:buFont typeface="Arial" pitchFamily="34" charset="0"/>
              <a:buChar char="•"/>
            </a:pPr>
            <a:r>
              <a:rPr lang="en-US" dirty="0" smtClean="0"/>
              <a:t>Contains </a:t>
            </a:r>
            <a:r>
              <a:rPr lang="en-US" dirty="0"/>
              <a:t>information to help learn from </a:t>
            </a:r>
            <a:r>
              <a:rPr lang="en-US" dirty="0" smtClean="0"/>
              <a:t>successes and failures</a:t>
            </a:r>
            <a:r>
              <a:rPr lang="en-US" dirty="0"/>
              <a:t>, </a:t>
            </a:r>
            <a:r>
              <a:rPr lang="en-US" dirty="0" smtClean="0"/>
              <a:t>promoting a </a:t>
            </a:r>
            <a:r>
              <a:rPr lang="en-US" dirty="0"/>
              <a:t>culture of learning from efforts that did not work out</a:t>
            </a:r>
          </a:p>
          <a:p>
            <a:pPr marL="228600" indent="-228600">
              <a:buFont typeface="Arial" pitchFamily="34" charset="0"/>
              <a:buChar char="•"/>
            </a:pPr>
            <a:r>
              <a:rPr lang="en-US" dirty="0" smtClean="0"/>
              <a:t>Clear</a:t>
            </a:r>
            <a:r>
              <a:rPr lang="en-US" dirty="0"/>
              <a:t>, realistic boundaries</a:t>
            </a:r>
          </a:p>
          <a:p>
            <a:pPr marL="228600" indent="-228600">
              <a:buFont typeface="Arial" pitchFamily="34" charset="0"/>
              <a:buChar char="•"/>
            </a:pPr>
            <a:r>
              <a:rPr lang="en-US" dirty="0"/>
              <a:t>Aspirational</a:t>
            </a:r>
          </a:p>
          <a:p>
            <a:pPr marL="228600" indent="-228600">
              <a:buFont typeface="Arial" pitchFamily="34" charset="0"/>
              <a:buChar char="•"/>
            </a:pPr>
            <a:r>
              <a:rPr lang="en-US" dirty="0"/>
              <a:t>Transparent</a:t>
            </a:r>
          </a:p>
          <a:p>
            <a:pPr marL="228600" indent="-228600">
              <a:buFont typeface="Arial" pitchFamily="34" charset="0"/>
              <a:buChar char="•"/>
            </a:pPr>
            <a:r>
              <a:rPr lang="en-US" dirty="0" smtClean="0"/>
              <a:t>Responding to the natural  tensions among quality</a:t>
            </a:r>
            <a:r>
              <a:rPr lang="en-US" dirty="0"/>
              <a:t>, comprehensiveness, </a:t>
            </a:r>
            <a:r>
              <a:rPr lang="en-US" dirty="0" smtClean="0"/>
              <a:t>capacity</a:t>
            </a:r>
          </a:p>
          <a:p>
            <a:pPr marL="228600" indent="-228600">
              <a:buFont typeface="Arial" pitchFamily="34" charset="0"/>
              <a:buChar char="•"/>
            </a:pPr>
            <a:r>
              <a:rPr lang="en-US" dirty="0"/>
              <a:t>How to start and what/whom to focus on at the beginning remains open for discussion.</a:t>
            </a:r>
          </a:p>
          <a:p>
            <a:pPr lvl="0"/>
            <a:endParaRPr lang="en-US" dirty="0"/>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7</a:t>
            </a:fld>
            <a:endParaRPr lang="en-US"/>
          </a:p>
        </p:txBody>
      </p:sp>
    </p:spTree>
    <p:extLst>
      <p:ext uri="{BB962C8B-B14F-4D97-AF65-F5344CB8AC3E}">
        <p14:creationId xmlns:p14="http://schemas.microsoft.com/office/powerpoint/2010/main" val="1111196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Clr>
                <a:schemeClr val="accent1"/>
              </a:buClr>
              <a:buFont typeface="+mj-lt"/>
              <a:buAutoNum type="arabicPeriod" startAt="3"/>
            </a:pPr>
            <a:r>
              <a:rPr lang="en-US" dirty="0" smtClean="0"/>
              <a:t>Use state-of-the-art methods</a:t>
            </a:r>
            <a:endParaRPr lang="en-US" dirty="0"/>
          </a:p>
        </p:txBody>
      </p:sp>
      <p:sp>
        <p:nvSpPr>
          <p:cNvPr id="3" name="Content Placeholder 2"/>
          <p:cNvSpPr>
            <a:spLocks noGrp="1"/>
          </p:cNvSpPr>
          <p:nvPr>
            <p:ph idx="1"/>
          </p:nvPr>
        </p:nvSpPr>
        <p:spPr/>
        <p:txBody>
          <a:bodyPr>
            <a:normAutofit/>
          </a:bodyPr>
          <a:lstStyle/>
          <a:p>
            <a:pPr marL="228600" lvl="0" indent="-228600">
              <a:buFont typeface="Arial" pitchFamily="34" charset="0"/>
              <a:buChar char="•"/>
            </a:pPr>
            <a:r>
              <a:rPr lang="en-US" dirty="0" smtClean="0"/>
              <a:t>Leveraging </a:t>
            </a:r>
            <a:r>
              <a:rPr lang="en-US" dirty="0"/>
              <a:t>existing tools to </a:t>
            </a:r>
            <a:r>
              <a:rPr lang="en-US" dirty="0" smtClean="0"/>
              <a:t>improve on what exists</a:t>
            </a:r>
            <a:endParaRPr lang="en-US" dirty="0"/>
          </a:p>
          <a:p>
            <a:pPr marL="228600" indent="-228600">
              <a:buFont typeface="Arial" pitchFamily="34" charset="0"/>
              <a:buChar char="•"/>
            </a:pPr>
            <a:r>
              <a:rPr lang="en-US" dirty="0" smtClean="0"/>
              <a:t>Build </a:t>
            </a:r>
            <a:r>
              <a:rPr lang="en-US" dirty="0" err="1" smtClean="0"/>
              <a:t>ArchEE</a:t>
            </a:r>
            <a:r>
              <a:rPr lang="en-US" dirty="0" smtClean="0"/>
              <a:t> </a:t>
            </a:r>
            <a:r>
              <a:rPr lang="en-US" dirty="0"/>
              <a:t>incrementally, not trying to do everything from the </a:t>
            </a:r>
            <a:r>
              <a:rPr lang="en-US" dirty="0" smtClean="0"/>
              <a:t>beginning </a:t>
            </a:r>
            <a:endParaRPr lang="en-US" dirty="0"/>
          </a:p>
          <a:p>
            <a:pPr marL="228600" lvl="0" indent="-228600">
              <a:buFont typeface="Arial" pitchFamily="34" charset="0"/>
              <a:buChar char="•"/>
            </a:pPr>
            <a:r>
              <a:rPr lang="en-US" dirty="0" smtClean="0"/>
              <a:t>Need </a:t>
            </a:r>
            <a:r>
              <a:rPr lang="en-US" dirty="0"/>
              <a:t>to manage expectations and be transparent about what we know, what we do not know, and what is </a:t>
            </a:r>
            <a:r>
              <a:rPr lang="en-US" dirty="0" smtClean="0"/>
              <a:t>unknowable</a:t>
            </a:r>
            <a:endParaRPr lang="en-US" dirty="0"/>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8</a:t>
            </a:fld>
            <a:endParaRPr lang="en-US"/>
          </a:p>
        </p:txBody>
      </p:sp>
    </p:spTree>
    <p:extLst>
      <p:ext uri="{BB962C8B-B14F-4D97-AF65-F5344CB8AC3E}">
        <p14:creationId xmlns:p14="http://schemas.microsoft.com/office/powerpoint/2010/main" val="2033138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914400" indent="-914400">
              <a:buClr>
                <a:schemeClr val="accent1"/>
              </a:buClr>
              <a:buFont typeface="+mj-lt"/>
              <a:buAutoNum type="arabicPeriod" startAt="4"/>
            </a:pPr>
            <a:r>
              <a:rPr lang="en-US" dirty="0" smtClean="0"/>
              <a:t>Keep it simple</a:t>
            </a:r>
            <a:endParaRPr lang="en-US" dirty="0"/>
          </a:p>
        </p:txBody>
      </p:sp>
      <p:sp>
        <p:nvSpPr>
          <p:cNvPr id="3" name="Content Placeholder 2"/>
          <p:cNvSpPr>
            <a:spLocks noGrp="1"/>
          </p:cNvSpPr>
          <p:nvPr>
            <p:ph idx="1"/>
          </p:nvPr>
        </p:nvSpPr>
        <p:spPr/>
        <p:txBody>
          <a:bodyPr>
            <a:normAutofit/>
          </a:bodyPr>
          <a:lstStyle/>
          <a:p>
            <a:pPr marL="228600" lvl="0" indent="-228600">
              <a:buFont typeface="Arial" pitchFamily="34" charset="0"/>
              <a:buChar char="•"/>
            </a:pPr>
            <a:r>
              <a:rPr lang="en-US" dirty="0" smtClean="0"/>
              <a:t>Accessible</a:t>
            </a:r>
          </a:p>
          <a:p>
            <a:pPr marL="228600" lvl="0" indent="-228600">
              <a:buFont typeface="Arial" pitchFamily="34" charset="0"/>
              <a:buChar char="•"/>
            </a:pPr>
            <a:r>
              <a:rPr lang="en-US" dirty="0" smtClean="0"/>
              <a:t>User-friendly</a:t>
            </a:r>
          </a:p>
          <a:p>
            <a:pPr marL="228600" lvl="0" indent="-228600">
              <a:buFont typeface="Arial" pitchFamily="34" charset="0"/>
              <a:buChar char="•"/>
            </a:pPr>
            <a:r>
              <a:rPr lang="en-US" dirty="0" smtClean="0"/>
              <a:t>Consistent</a:t>
            </a:r>
          </a:p>
          <a:p>
            <a:pPr marL="228600" lvl="0" indent="-228600">
              <a:buFont typeface="Arial" pitchFamily="34" charset="0"/>
              <a:buChar char="•"/>
            </a:pPr>
            <a:r>
              <a:rPr lang="en-US" dirty="0" smtClean="0"/>
              <a:t>Flexible</a:t>
            </a:r>
          </a:p>
          <a:p>
            <a:pPr marL="228600" lvl="0" indent="-228600">
              <a:buFont typeface="Arial" pitchFamily="34" charset="0"/>
              <a:buChar char="•"/>
            </a:pPr>
            <a:r>
              <a:rPr lang="en-US" dirty="0" smtClean="0"/>
              <a:t>Concise overviews and glossaries</a:t>
            </a:r>
          </a:p>
          <a:p>
            <a:pPr marL="228600" lvl="0" indent="-228600">
              <a:buFont typeface="Arial" pitchFamily="34" charset="0"/>
              <a:buChar char="•"/>
            </a:pPr>
            <a:r>
              <a:rPr lang="en-US" dirty="0" smtClean="0"/>
              <a:t>Match use cases for various audiences</a:t>
            </a:r>
            <a:endParaRPr lang="en-US" dirty="0"/>
          </a:p>
          <a:p>
            <a:endParaRPr lang="en-US" dirty="0"/>
          </a:p>
        </p:txBody>
      </p:sp>
      <p:sp>
        <p:nvSpPr>
          <p:cNvPr id="4" name="Date Placeholder 3"/>
          <p:cNvSpPr>
            <a:spLocks noGrp="1"/>
          </p:cNvSpPr>
          <p:nvPr>
            <p:ph type="dt" sz="half" idx="10"/>
          </p:nvPr>
        </p:nvSpPr>
        <p:spPr/>
        <p:txBody>
          <a:bodyPr/>
          <a:lstStyle/>
          <a:p>
            <a:r>
              <a:rPr lang="en-US" smtClean="0"/>
              <a:t>17-18 June 2015</a:t>
            </a:r>
            <a:endParaRPr lang="en-US"/>
          </a:p>
        </p:txBody>
      </p:sp>
      <p:sp>
        <p:nvSpPr>
          <p:cNvPr id="5" name="Footer Placeholder 4"/>
          <p:cNvSpPr>
            <a:spLocks noGrp="1"/>
          </p:cNvSpPr>
          <p:nvPr>
            <p:ph type="ftr" sz="quarter" idx="11"/>
          </p:nvPr>
        </p:nvSpPr>
        <p:spPr/>
        <p:txBody>
          <a:bodyPr/>
          <a:lstStyle/>
          <a:p>
            <a:r>
              <a:rPr lang="en-US" smtClean="0"/>
              <a:t>ArchEE Workshop</a:t>
            </a:r>
            <a:endParaRPr lang="en-US"/>
          </a:p>
        </p:txBody>
      </p:sp>
      <p:sp>
        <p:nvSpPr>
          <p:cNvPr id="6" name="Slide Number Placeholder 5"/>
          <p:cNvSpPr>
            <a:spLocks noGrp="1"/>
          </p:cNvSpPr>
          <p:nvPr>
            <p:ph type="sldNum" sz="quarter" idx="12"/>
          </p:nvPr>
        </p:nvSpPr>
        <p:spPr/>
        <p:txBody>
          <a:bodyPr/>
          <a:lstStyle/>
          <a:p>
            <a:fld id="{A6966178-8240-4548-8279-ADC58A652352}" type="slidenum">
              <a:rPr lang="en-US" smtClean="0"/>
              <a:t>9</a:t>
            </a:fld>
            <a:endParaRPr lang="en-US"/>
          </a:p>
        </p:txBody>
      </p:sp>
    </p:spTree>
    <p:extLst>
      <p:ext uri="{BB962C8B-B14F-4D97-AF65-F5344CB8AC3E}">
        <p14:creationId xmlns:p14="http://schemas.microsoft.com/office/powerpoint/2010/main" val="74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anguage xmlns="http://schemas.microsoft.com/sharepoint/v3">English</Language>
    <j747ac98061d40f0aa7bd47e1db5675d xmlns="4ffa91fb-a0ff-4ac5-b2db-65c790d184a4">
      <Terms xmlns="http://schemas.microsoft.com/office/infopath/2007/PartnerControls"/>
    </j747ac98061d40f0aa7bd47e1db5675d>
    <External_x0020_Contributor xmlns="4ffa91fb-a0ff-4ac5-b2db-65c790d184a4" xsi:nil="true"/>
    <TaxKeywordTaxHTField xmlns="4ffa91fb-a0ff-4ac5-b2db-65c790d184a4">
      <Terms xmlns="http://schemas.microsoft.com/office/infopath/2007/PartnerControls"/>
    </TaxKeywordTaxHTField>
    <Record xmlns="4ffa91fb-a0ff-4ac5-b2db-65c790d184a4">Shared</Record>
    <Rights xmlns="4ffa91fb-a0ff-4ac5-b2db-65c790d184a4" xsi:nil="true"/>
    <Document_x0020_Creation_x0020_Date xmlns="4ffa91fb-a0ff-4ac5-b2db-65c790d184a4">2015-07-09T20:14:21+00:00</Document_x0020_Creation_x0020_Date>
    <EPA_x0020_Office xmlns="4ffa91fb-a0ff-4ac5-b2db-65c790d184a4" xsi:nil="true"/>
    <CategoryDescription xmlns="http://schemas.microsoft.com/sharepoint.v3" xsi:nil="true"/>
    <Identifier xmlns="4ffa91fb-a0ff-4ac5-b2db-65c790d184a4" xsi:nil="true"/>
    <_Coverage xmlns="http://schemas.microsoft.com/sharepoint/v3/fields" xsi:nil="true"/>
    <Creator xmlns="4ffa91fb-a0ff-4ac5-b2db-65c790d184a4">
      <UserInfo>
        <DisplayName/>
        <AccountId xsi:nil="true"/>
        <AccountType/>
      </UserInfo>
    </Creator>
    <EPA_x0020_Related_x0020_Documents xmlns="4ffa91fb-a0ff-4ac5-b2db-65c790d184a4" xsi:nil="true"/>
    <EPA_x0020_Contributor xmlns="4ffa91fb-a0ff-4ac5-b2db-65c790d184a4">
      <UserInfo>
        <DisplayName/>
        <AccountId xsi:nil="true"/>
        <AccountType/>
      </UserInfo>
    </EPA_x0020_Contributor>
    <TaxCatchAll xmlns="4ffa91fb-a0ff-4ac5-b2db-65c790d184a4"/>
    <e3f09c3df709400db2417a7161762d62 xmlns="4ffa91fb-a0ff-4ac5-b2db-65c790d184a4">
      <Terms xmlns="http://schemas.microsoft.com/office/infopath/2007/PartnerControls"/>
    </e3f09c3df709400db2417a7161762d62>
  </documentManagement>
</p:properties>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317735A618789945AFBEB63C132AE7AB" ma:contentTypeVersion="7" ma:contentTypeDescription="Create a new document." ma:contentTypeScope="" ma:versionID="a7ca76d6416def59335347b4e8acc03d">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ba529e09-280e-418d-976c-074a694e6d3c" targetNamespace="http://schemas.microsoft.com/office/2006/metadata/properties" ma:root="true" ma:fieldsID="8f7e597052642a820017b19ee2ce6a45" ns1:_="" ns2:_="" ns3:_="" ns4:_="" ns5:_="">
    <xsd:import namespace="http://schemas.microsoft.com/sharepoint/v3"/>
    <xsd:import namespace="4ffa91fb-a0ff-4ac5-b2db-65c790d184a4"/>
    <xsd:import namespace="http://schemas.microsoft.com/sharepoint.v3"/>
    <xsd:import namespace="http://schemas.microsoft.com/sharepoint/v3/fields"/>
    <xsd:import namespace="ba529e09-280e-418d-976c-074a694e6d3c"/>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2:e3f09c3df709400db2417a7161762d62" minOccurs="0"/>
                <xsd:element ref="ns5:SharedWithUsers" minOccurs="0"/>
                <xsd:element ref="ns5:SharingHintHash"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ma:readOnly="false">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abdde236-4cd5-4294-b73e-634cc4979553}" ma:internalName="TaxCatchAllLabel" ma:readOnly="true" ma:showField="CatchAllDataLabel" ma:web="bbb102a5-9d8c-4a4e-858e-f3fef79dfe92">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abdde236-4cd5-4294-b73e-634cc4979553}" ma:internalName="TaxCatchAll" ma:showField="CatchAllData" ma:web="bbb102a5-9d8c-4a4e-858e-f3fef79dfe92">
      <xsd:complexType>
        <xsd:complexContent>
          <xsd:extension base="dms:MultiChoiceLookup">
            <xsd:sequence>
              <xsd:element name="Value" type="dms:Lookup" maxOccurs="unbounded" minOccurs="0" nillable="true"/>
            </xsd:sequence>
          </xsd:extension>
        </xsd:complexContent>
      </xsd:complexType>
    </xsd:element>
    <xsd:element name="e3f09c3df709400db2417a7161762d62" ma:index="28" nillable="true" ma:taxonomy="true" ma:internalName="e3f09c3df709400db2417a7161762d62" ma:taxonomyFieldName="EPA_x0020_Subject" ma:displayName="EPA Subject" ma:readOnly="false" ma:default="" ma:fieldId="{e3f09c3d-f709-400d-b241-7a7161762d62}" ma:taxonomyMulti="true" ma:sspId="29f62856-1543-49d4-a736-4569d363f533" ma:termSetId="7a3d4ae0-7e62-45a2-a406-c6a8a6a8eee3"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529e09-280e-418d-976c-074a694e6d3c"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30" nillable="true" ma:displayName="Sharing Hint Hash" ma:internalName="SharingHintHash" ma:readOnly="true">
      <xsd:simpleType>
        <xsd:restriction base="dms:Text"/>
      </xsd:simpleType>
    </xsd:element>
    <xsd:element name="SharedWithDetails" ma:index="3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3410F6-A4A7-44E0-86DF-F517C22C21E2}"/>
</file>

<file path=customXml/itemProps2.xml><?xml version="1.0" encoding="utf-8"?>
<ds:datastoreItem xmlns:ds="http://schemas.openxmlformats.org/officeDocument/2006/customXml" ds:itemID="{EC18E19F-6E68-438A-9EF7-4F83461484E3}"/>
</file>

<file path=customXml/itemProps3.xml><?xml version="1.0" encoding="utf-8"?>
<ds:datastoreItem xmlns:ds="http://schemas.openxmlformats.org/officeDocument/2006/customXml" ds:itemID="{840221D6-67A7-4822-AAE7-945288B30F2F}"/>
</file>

<file path=customXml/itemProps4.xml><?xml version="1.0" encoding="utf-8"?>
<ds:datastoreItem xmlns:ds="http://schemas.openxmlformats.org/officeDocument/2006/customXml" ds:itemID="{B19C606F-90C4-49C9-BF7C-1BBAB14CFC48}"/>
</file>

<file path=docProps/app.xml><?xml version="1.0" encoding="utf-8"?>
<Properties xmlns="http://schemas.openxmlformats.org/officeDocument/2006/extended-properties" xmlns:vt="http://schemas.openxmlformats.org/officeDocument/2006/docPropsVTypes">
  <Template>Retrospect</Template>
  <TotalTime>14266</TotalTime>
  <Words>1439</Words>
  <Application>Microsoft Office PowerPoint</Application>
  <PresentationFormat>On-screen Show (4:3)</PresentationFormat>
  <Paragraphs>278</Paragraphs>
  <Slides>21</Slides>
  <Notes>2</Notes>
  <HiddenSlides>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Times New Roman</vt:lpstr>
      <vt:lpstr>Retrospect</vt:lpstr>
      <vt:lpstr>ArchEE Workshop Overview</vt:lpstr>
      <vt:lpstr>Why a workshop?</vt:lpstr>
      <vt:lpstr>Workshop Participants</vt:lpstr>
      <vt:lpstr>Definition and Scope</vt:lpstr>
      <vt:lpstr>ArchEE Requirements</vt:lpstr>
      <vt:lpstr>Attract and retain the right user base</vt:lpstr>
      <vt:lpstr>Include the right stuff</vt:lpstr>
      <vt:lpstr>Use state-of-the-art methods</vt:lpstr>
      <vt:lpstr>Keep it simple</vt:lpstr>
      <vt:lpstr>Make it a learning system</vt:lpstr>
      <vt:lpstr>Sustain it</vt:lpstr>
      <vt:lpstr>Range of Design Options</vt:lpstr>
      <vt:lpstr>Who decides and how? An emerging solution . . . </vt:lpstr>
      <vt:lpstr>Planning Clusters</vt:lpstr>
      <vt:lpstr>Summary</vt:lpstr>
      <vt:lpstr>Get involved!</vt:lpstr>
      <vt:lpstr>Hidden Slides</vt:lpstr>
      <vt:lpstr>PowerPoint Presentation</vt:lpstr>
      <vt:lpstr>PowerPoint Presentation</vt:lpstr>
      <vt:lpstr>PowerPoint Presentation</vt:lpstr>
      <vt:lpstr>ArchEE and Cradle to Cradle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Glenda</dc:creator>
  <cp:lastModifiedBy>Keene, Matt</cp:lastModifiedBy>
  <cp:revision>124</cp:revision>
  <cp:lastPrinted>2015-05-31T18:33:46Z</cp:lastPrinted>
  <dcterms:created xsi:type="dcterms:W3CDTF">2015-04-12T20:05:50Z</dcterms:created>
  <dcterms:modified xsi:type="dcterms:W3CDTF">2015-07-09T20:14:22Z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0x010100317735A618789945AFBEB63C132AE7AB</vt:lpwstr>
  </property>
  <property fmtid="{D5CDD505-2E9C-101B-9397-08002B2CF9AE}" pid="3" name="TaxKeyword">
    <vt:lpwstr/>
  </property>
  <property fmtid="{D5CDD505-2E9C-101B-9397-08002B2CF9AE}" pid="4" name="Document Type">
    <vt:lpwstr/>
  </property>
</Properties>
</file>