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D6E0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7" autoAdjust="0"/>
    <p:restoredTop sz="94710" autoAdjust="0"/>
  </p:normalViewPr>
  <p:slideViewPr>
    <p:cSldViewPr snapToGrid="0" showGuides="1">
      <p:cViewPr varScale="1">
        <p:scale>
          <a:sx n="53" d="100"/>
          <a:sy n="53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EU COM </c:v>
                </c:pt>
              </c:strCache>
            </c:strRef>
          </c:tx>
          <c:invertIfNegative val="0"/>
          <c:cat>
            <c:strRef>
              <c:f>Tabelle1!$B$1:$G$1</c:f>
              <c:strCache>
                <c:ptCount val="6"/>
                <c:pt idx="0">
                  <c:v>Simple </c:v>
                </c:pt>
                <c:pt idx="1">
                  <c:v>Physical Assessment </c:v>
                </c:pt>
                <c:pt idx="2">
                  <c:v>Monetary Assessment</c:v>
                </c:pt>
                <c:pt idx="3">
                  <c:v>Modelling</c:v>
                </c:pt>
                <c:pt idx="4">
                  <c:v>Other </c:v>
                </c:pt>
                <c:pt idx="5">
                  <c:v>None</c:v>
                </c:pt>
              </c:strCache>
            </c:strRef>
          </c:cat>
          <c:val>
            <c:numRef>
              <c:f>Tabelle1!$B$2:$G$2</c:f>
              <c:numCache>
                <c:formatCode>General</c:formatCode>
                <c:ptCount val="6"/>
                <c:pt idx="0">
                  <c:v>41</c:v>
                </c:pt>
                <c:pt idx="1">
                  <c:v>1</c:v>
                </c:pt>
                <c:pt idx="2">
                  <c:v>14</c:v>
                </c:pt>
                <c:pt idx="3">
                  <c:v>10</c:v>
                </c:pt>
                <c:pt idx="4">
                  <c:v>47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UK</c:v>
                </c:pt>
              </c:strCache>
            </c:strRef>
          </c:tx>
          <c:invertIfNegative val="0"/>
          <c:cat>
            <c:strRef>
              <c:f>Tabelle1!$B$1:$G$1</c:f>
              <c:strCache>
                <c:ptCount val="6"/>
                <c:pt idx="0">
                  <c:v>Simple </c:v>
                </c:pt>
                <c:pt idx="1">
                  <c:v>Physical Assessment </c:v>
                </c:pt>
                <c:pt idx="2">
                  <c:v>Monetary Assessment</c:v>
                </c:pt>
                <c:pt idx="3">
                  <c:v>Modelling</c:v>
                </c:pt>
                <c:pt idx="4">
                  <c:v>Other </c:v>
                </c:pt>
                <c:pt idx="5">
                  <c:v>None</c:v>
                </c:pt>
              </c:strCache>
            </c:strRef>
          </c:cat>
          <c:val>
            <c:numRef>
              <c:f>Tabelle1!$B$3:$G$3</c:f>
              <c:numCache>
                <c:formatCode>General</c:formatCode>
                <c:ptCount val="6"/>
                <c:pt idx="0">
                  <c:v>42</c:v>
                </c:pt>
                <c:pt idx="1">
                  <c:v>0</c:v>
                </c:pt>
                <c:pt idx="2">
                  <c:v>46</c:v>
                </c:pt>
                <c:pt idx="3">
                  <c:v>8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Ireland</c:v>
                </c:pt>
              </c:strCache>
            </c:strRef>
          </c:tx>
          <c:invertIfNegative val="0"/>
          <c:cat>
            <c:strRef>
              <c:f>Tabelle1!$B$1:$G$1</c:f>
              <c:strCache>
                <c:ptCount val="6"/>
                <c:pt idx="0">
                  <c:v>Simple </c:v>
                </c:pt>
                <c:pt idx="1">
                  <c:v>Physical Assessment </c:v>
                </c:pt>
                <c:pt idx="2">
                  <c:v>Monetary Assessment</c:v>
                </c:pt>
                <c:pt idx="3">
                  <c:v>Modelling</c:v>
                </c:pt>
                <c:pt idx="4">
                  <c:v>Other </c:v>
                </c:pt>
                <c:pt idx="5">
                  <c:v>None</c:v>
                </c:pt>
              </c:strCache>
            </c:strRef>
          </c:cat>
          <c:val>
            <c:numRef>
              <c:f>Tabelle1!$B$4:$G$4</c:f>
              <c:numCache>
                <c:formatCode>General</c:formatCode>
                <c:ptCount val="6"/>
                <c:pt idx="0">
                  <c:v>16</c:v>
                </c:pt>
                <c:pt idx="1">
                  <c:v>0</c:v>
                </c:pt>
                <c:pt idx="2">
                  <c:v>22</c:v>
                </c:pt>
                <c:pt idx="3">
                  <c:v>3</c:v>
                </c:pt>
                <c:pt idx="4">
                  <c:v>0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648512"/>
        <c:axId val="107971328"/>
        <c:axId val="0"/>
      </c:bar3DChart>
      <c:catAx>
        <c:axId val="10764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71328"/>
        <c:crosses val="autoZero"/>
        <c:auto val="1"/>
        <c:lblAlgn val="ctr"/>
        <c:lblOffset val="100"/>
        <c:noMultiLvlLbl val="0"/>
      </c:catAx>
      <c:valAx>
        <c:axId val="10797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64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82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0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0460"/>
            <a:ext cx="5679440" cy="4605248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0460"/>
            <a:ext cx="5679440" cy="4605248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0460"/>
            <a:ext cx="5679440" cy="4605248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0460"/>
            <a:ext cx="5679440" cy="4605248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63E50-D6B4-472F-B2FD-E64DB2B4501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89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884515" y="6245225"/>
            <a:ext cx="3325091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Department </a:t>
            </a:r>
            <a:r>
              <a:rPr lang="de-DE" dirty="0" err="1" smtClean="0"/>
              <a:t>of</a:t>
            </a:r>
            <a:r>
              <a:rPr lang="de-DE" dirty="0" smtClean="0"/>
              <a:t> Political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Sciences</a:t>
            </a:r>
            <a:r>
              <a:rPr lang="de-DE" dirty="0" smtClean="0"/>
              <a:t>, Titel, Datum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49" y="295275"/>
            <a:ext cx="4752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Dr. Klaus Jacob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Environmental</a:t>
            </a:r>
            <a:r>
              <a:rPr lang="de-DE" sz="1000" b="1" baseline="0" dirty="0" smtClean="0">
                <a:solidFill>
                  <a:srgbClr val="5F5F5F"/>
                </a:solidFill>
                <a:cs typeface="Arial" charset="0"/>
              </a:rPr>
              <a:t> </a:t>
            </a:r>
            <a:r>
              <a:rPr lang="de-DE" sz="1000" b="1" baseline="0" dirty="0" err="1" smtClean="0">
                <a:solidFill>
                  <a:srgbClr val="5F5F5F"/>
                </a:solidFill>
                <a:cs typeface="Arial" charset="0"/>
              </a:rPr>
              <a:t>Policy</a:t>
            </a:r>
            <a:r>
              <a:rPr lang="de-DE" sz="1000" b="1" baseline="0" dirty="0" smtClean="0">
                <a:solidFill>
                  <a:srgbClr val="5F5F5F"/>
                </a:solidFill>
                <a:cs typeface="Arial" charset="0"/>
              </a:rPr>
              <a:t> Research </a:t>
            </a:r>
            <a:r>
              <a:rPr lang="de-DE" sz="1000" b="1" baseline="0" dirty="0" err="1" smtClean="0">
                <a:solidFill>
                  <a:srgbClr val="5F5F5F"/>
                </a:solidFill>
                <a:cs typeface="Arial" charset="0"/>
              </a:rPr>
              <a:t>Centre</a:t>
            </a:r>
            <a:r>
              <a:rPr lang="de-DE" sz="1000" b="1" baseline="0" dirty="0" smtClean="0">
                <a:solidFill>
                  <a:srgbClr val="5F5F5F"/>
                </a:solidFill>
                <a:cs typeface="Arial" charset="0"/>
              </a:rPr>
              <a:t> – Research Group </a:t>
            </a:r>
            <a:r>
              <a:rPr lang="de-DE" sz="1000" b="1" baseline="0" dirty="0" err="1" smtClean="0">
                <a:solidFill>
                  <a:srgbClr val="5F5F5F"/>
                </a:solidFill>
                <a:cs typeface="Arial" charset="0"/>
              </a:rPr>
              <a:t>Policy</a:t>
            </a:r>
            <a:r>
              <a:rPr lang="de-DE" sz="1000" b="1" baseline="0" dirty="0" smtClean="0">
                <a:solidFill>
                  <a:srgbClr val="5F5F5F"/>
                </a:solidFill>
                <a:cs typeface="Arial" charset="0"/>
              </a:rPr>
              <a:t> Assessment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33400"/>
            <a:ext cx="5545138" cy="3333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150938"/>
            <a:ext cx="8353425" cy="25066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9750" y="3810000"/>
            <a:ext cx="8353425" cy="25066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042988" y="6629400"/>
            <a:ext cx="5976937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1425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9750" y="533400"/>
            <a:ext cx="8353425" cy="57832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042988" y="6629400"/>
            <a:ext cx="5976937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4463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 smtClean="0"/>
              <a:t>Titel, Datum, …</a:t>
            </a:r>
            <a:endParaRPr lang="de-DE" dirty="0"/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  <p:sldLayoutId id="2147483690" r:id="rId12"/>
    <p:sldLayoutId id="2147483691" r:id="rId13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Enhancing the use of impact assessment tools in policy making: bridging the gap between science and the policy making community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863" y="1807930"/>
            <a:ext cx="4621213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LIAISE Network </a:t>
            </a:r>
            <a:r>
              <a:rPr lang="de-DE" dirty="0" err="1" smtClean="0"/>
              <a:t>of</a:t>
            </a:r>
            <a:r>
              <a:rPr lang="de-DE" dirty="0" smtClean="0"/>
              <a:t> Excellence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LIAISE: 15 </a:t>
            </a:r>
            <a:r>
              <a:rPr lang="de-DE" dirty="0" err="1" smtClean="0"/>
              <a:t>partner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FP6/FP7 IA </a:t>
            </a:r>
            <a:r>
              <a:rPr lang="de-DE" dirty="0" err="1" smtClean="0"/>
              <a:t>projects</a:t>
            </a:r>
            <a:endParaRPr lang="de-DE" dirty="0" smtClean="0"/>
          </a:p>
          <a:p>
            <a:endParaRPr lang="de-DE" dirty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Community </a:t>
            </a:r>
            <a:r>
              <a:rPr lang="de-DE" dirty="0" err="1" smtClean="0"/>
              <a:t>of</a:t>
            </a:r>
            <a:r>
              <a:rPr lang="de-DE" dirty="0" smtClean="0"/>
              <a:t> Researchers: </a:t>
            </a:r>
          </a:p>
          <a:p>
            <a:pPr marL="641350" lvl="1" indent="-285750"/>
            <a:r>
              <a:rPr lang="de-DE" dirty="0" smtClean="0"/>
              <a:t>Publications</a:t>
            </a:r>
          </a:p>
          <a:p>
            <a:pPr marL="641350" lvl="1" indent="-285750"/>
            <a:r>
              <a:rPr lang="de-DE" dirty="0" smtClean="0"/>
              <a:t>Meetings </a:t>
            </a:r>
          </a:p>
          <a:p>
            <a:pPr marL="641350" lvl="1" indent="-285750"/>
            <a:r>
              <a:rPr lang="de-DE" dirty="0" smtClean="0"/>
              <a:t>Training </a:t>
            </a:r>
          </a:p>
          <a:p>
            <a:pPr marL="641350" lvl="1" indent="-285750"/>
            <a:r>
              <a:rPr lang="de-DE" dirty="0" smtClean="0"/>
              <a:t>Research Agenda  </a:t>
            </a:r>
          </a:p>
          <a:p>
            <a:pPr marL="641350" lvl="1" indent="-285750"/>
            <a:r>
              <a:rPr lang="de-DE" dirty="0" smtClean="0"/>
              <a:t>www.liaise-noe.eu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Tools </a:t>
            </a:r>
            <a:r>
              <a:rPr lang="de-DE" dirty="0" err="1" smtClean="0"/>
              <a:t>and</a:t>
            </a:r>
            <a:r>
              <a:rPr lang="de-DE" dirty="0" smtClean="0"/>
              <a:t> Toolbox </a:t>
            </a:r>
          </a:p>
          <a:p>
            <a:pPr marL="641350" lvl="1" indent="-285750"/>
            <a:r>
              <a:rPr lang="de-DE" dirty="0" err="1" smtClean="0"/>
              <a:t>Contextualising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</a:p>
          <a:p>
            <a:pPr marL="641350" lvl="1" indent="-285750"/>
            <a:r>
              <a:rPr lang="de-DE" dirty="0" err="1" smtClean="0"/>
              <a:t>Combining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</a:p>
          <a:p>
            <a:pPr marL="641350" lvl="1" indent="-285750"/>
            <a:r>
              <a:rPr lang="de-DE" dirty="0" smtClean="0"/>
              <a:t>alpha.liaise-toobox.eu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91" y="4162425"/>
            <a:ext cx="3313113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2436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/>
              <a:t>Titel, Datum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Impact Assessment: </a:t>
            </a:r>
            <a:r>
              <a:rPr lang="de-DE" dirty="0" err="1" smtClean="0"/>
              <a:t>Expectations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endParaRPr lang="de-DE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IA </a:t>
            </a:r>
            <a:r>
              <a:rPr lang="de-DE" dirty="0" err="1" smtClean="0"/>
              <a:t>Requirements</a:t>
            </a:r>
            <a:r>
              <a:rPr lang="de-DE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Consideration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, Environmental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Quantification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Impacts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Analysis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Value-</a:t>
            </a:r>
            <a:r>
              <a:rPr lang="de-DE" dirty="0" err="1" smtClean="0"/>
              <a:t>free</a:t>
            </a:r>
            <a:r>
              <a:rPr lang="de-DE" dirty="0" smtClean="0"/>
              <a:t>, neutral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finding</a:t>
            </a:r>
            <a:endParaRPr lang="de-DE" dirty="0"/>
          </a:p>
          <a:p>
            <a:r>
              <a:rPr lang="de-DE" dirty="0" smtClean="0"/>
              <a:t>But: </a:t>
            </a:r>
          </a:p>
          <a:p>
            <a:r>
              <a:rPr lang="de-DE" dirty="0"/>
              <a:t>- 22 Case </a:t>
            </a:r>
            <a:r>
              <a:rPr lang="de-DE" dirty="0" err="1"/>
              <a:t>studies</a:t>
            </a:r>
            <a:r>
              <a:rPr lang="de-DE" dirty="0"/>
              <a:t> in EC (8), </a:t>
            </a:r>
            <a:r>
              <a:rPr lang="de-DE" dirty="0" err="1"/>
              <a:t>Poland</a:t>
            </a:r>
            <a:r>
              <a:rPr lang="de-DE" dirty="0"/>
              <a:t> (2), UK (5), </a:t>
            </a:r>
            <a:r>
              <a:rPr lang="de-DE" dirty="0" err="1"/>
              <a:t>Denmark</a:t>
            </a:r>
            <a:r>
              <a:rPr lang="de-DE" dirty="0"/>
              <a:t> (3)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Netherlands</a:t>
            </a:r>
            <a:r>
              <a:rPr lang="de-DE" dirty="0"/>
              <a:t> (4) </a:t>
            </a:r>
          </a:p>
          <a:p>
            <a:pPr>
              <a:buFontTx/>
              <a:buChar char="•"/>
            </a:pPr>
            <a:r>
              <a:rPr lang="de-DE" dirty="0"/>
              <a:t>4 out </a:t>
            </a:r>
            <a:r>
              <a:rPr lang="de-DE" dirty="0" err="1"/>
              <a:t>of</a:t>
            </a:r>
            <a:r>
              <a:rPr lang="de-DE" dirty="0"/>
              <a:t> 22 </a:t>
            </a: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,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environmental </a:t>
            </a:r>
            <a:r>
              <a:rPr lang="de-DE" dirty="0" err="1"/>
              <a:t>aspects</a:t>
            </a:r>
            <a:r>
              <a:rPr lang="de-DE" dirty="0"/>
              <a:t> </a:t>
            </a:r>
            <a:r>
              <a:rPr lang="de-DE" dirty="0" err="1"/>
              <a:t>substantially</a:t>
            </a:r>
            <a:r>
              <a:rPr lang="de-DE" dirty="0"/>
              <a:t> (all EC) </a:t>
            </a:r>
          </a:p>
          <a:p>
            <a:pPr>
              <a:buFontTx/>
              <a:buChar char="•"/>
            </a:pPr>
            <a:r>
              <a:rPr lang="de-DE" dirty="0"/>
              <a:t>In all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least </a:t>
            </a:r>
            <a:r>
              <a:rPr lang="de-DE" dirty="0" err="1"/>
              <a:t>formally</a:t>
            </a:r>
            <a:r>
              <a:rPr lang="de-DE" dirty="0"/>
              <a:t>,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in 13 </a:t>
            </a:r>
            <a:r>
              <a:rPr lang="de-DE" dirty="0" err="1"/>
              <a:t>cases</a:t>
            </a:r>
            <a:r>
              <a:rPr lang="de-DE" dirty="0"/>
              <a:t>, environmental </a:t>
            </a:r>
            <a:r>
              <a:rPr lang="de-DE" dirty="0" err="1"/>
              <a:t>impacts</a:t>
            </a:r>
            <a:r>
              <a:rPr lang="de-DE" dirty="0"/>
              <a:t> in 11 </a:t>
            </a:r>
            <a:r>
              <a:rPr lang="de-DE" dirty="0" err="1"/>
              <a:t>cases</a:t>
            </a:r>
            <a:r>
              <a:rPr lang="de-DE" dirty="0"/>
              <a:t> </a:t>
            </a:r>
          </a:p>
          <a:p>
            <a:pPr>
              <a:buFontTx/>
              <a:buChar char="•"/>
            </a:pPr>
            <a:r>
              <a:rPr lang="de-DE" dirty="0"/>
              <a:t>Substantial </a:t>
            </a:r>
            <a:r>
              <a:rPr lang="de-DE" dirty="0" err="1"/>
              <a:t>consideration</a:t>
            </a:r>
            <a:r>
              <a:rPr lang="de-DE" dirty="0"/>
              <a:t>: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17, </a:t>
            </a:r>
            <a:r>
              <a:rPr lang="de-DE" dirty="0" err="1"/>
              <a:t>social</a:t>
            </a:r>
            <a:r>
              <a:rPr lang="de-DE" dirty="0"/>
              <a:t> 7, environmental 8</a:t>
            </a:r>
          </a:p>
          <a:p>
            <a:pPr>
              <a:buFontTx/>
              <a:buChar char="•"/>
            </a:pPr>
            <a:r>
              <a:rPr lang="de-DE" dirty="0" smtClean="0"/>
              <a:t>Overall</a:t>
            </a:r>
            <a:r>
              <a:rPr lang="de-DE" dirty="0"/>
              <a:t>: Assessment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impacts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consultation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stakeholder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</a:t>
            </a:r>
            <a:r>
              <a:rPr lang="de-DE" dirty="0" err="1"/>
              <a:t>practice</a:t>
            </a:r>
            <a:r>
              <a:rPr lang="de-DE" dirty="0"/>
              <a:t>,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environmental </a:t>
            </a:r>
            <a:r>
              <a:rPr lang="de-DE" dirty="0" err="1"/>
              <a:t>aspects</a:t>
            </a:r>
            <a:endParaRPr lang="de-DE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9144000" cy="533400"/>
          </a:xfrm>
        </p:spPr>
        <p:txBody>
          <a:bodyPr/>
          <a:lstStyle/>
          <a:p>
            <a:r>
              <a:rPr lang="de-DE" sz="3200"/>
              <a:t>EVIA Surveys</a:t>
            </a:r>
            <a:endParaRPr lang="en-GB" sz="320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19600"/>
          </a:xfrm>
        </p:spPr>
        <p:txBody>
          <a:bodyPr/>
          <a:lstStyle/>
          <a:p>
            <a:pPr marL="419100" indent="-419100">
              <a:spcBef>
                <a:spcPts val="300"/>
              </a:spcBef>
              <a:spcAft>
                <a:spcPts val="300"/>
              </a:spcAft>
            </a:pPr>
            <a:r>
              <a:rPr lang="de-DE" sz="2200" dirty="0" err="1">
                <a:latin typeface="Arial" charset="0"/>
              </a:rPr>
              <a:t>Officers</a:t>
            </a:r>
            <a:r>
              <a:rPr lang="de-DE" sz="2200" dirty="0">
                <a:latin typeface="Arial" charset="0"/>
              </a:rPr>
              <a:t>: GER (28), UK (21), NL (11)</a:t>
            </a:r>
          </a:p>
          <a:p>
            <a:pPr marL="419100" indent="-419100">
              <a:spcBef>
                <a:spcPts val="300"/>
              </a:spcBef>
              <a:spcAft>
                <a:spcPts val="300"/>
              </a:spcAft>
            </a:pPr>
            <a:r>
              <a:rPr lang="de-DE" sz="2200" dirty="0" smtClean="0">
                <a:latin typeface="Arial" charset="0"/>
              </a:rPr>
              <a:t>National </a:t>
            </a:r>
            <a:r>
              <a:rPr lang="de-DE" sz="2200" dirty="0">
                <a:latin typeface="Arial" charset="0"/>
              </a:rPr>
              <a:t>IA </a:t>
            </a:r>
            <a:r>
              <a:rPr lang="de-DE" sz="2200" dirty="0" err="1">
                <a:latin typeface="Arial" charset="0"/>
              </a:rPr>
              <a:t>Procedures</a:t>
            </a:r>
            <a:r>
              <a:rPr lang="de-DE" sz="2200" dirty="0">
                <a:latin typeface="Arial" charset="0"/>
              </a:rPr>
              <a:t>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de-DE" sz="1800" dirty="0">
                <a:latin typeface="Arial" charset="0"/>
              </a:rPr>
              <a:t>UK: </a:t>
            </a:r>
            <a:r>
              <a:rPr lang="de-DE" sz="1800" dirty="0" err="1">
                <a:latin typeface="Arial" charset="0"/>
              </a:rPr>
              <a:t>Regulatory</a:t>
            </a:r>
            <a:r>
              <a:rPr lang="de-DE" sz="1800" dirty="0">
                <a:latin typeface="Arial" charset="0"/>
              </a:rPr>
              <a:t> Impact Assessment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de-DE" sz="1800" dirty="0">
                <a:latin typeface="Arial" charset="0"/>
              </a:rPr>
              <a:t>NL: 3 separate </a:t>
            </a:r>
            <a:r>
              <a:rPr lang="de-DE" sz="1800" dirty="0" err="1">
                <a:latin typeface="Arial" charset="0"/>
              </a:rPr>
              <a:t>tests</a:t>
            </a:r>
            <a:r>
              <a:rPr lang="de-DE" sz="1800" dirty="0">
                <a:latin typeface="Arial" charset="0"/>
              </a:rPr>
              <a:t> </a:t>
            </a:r>
            <a:r>
              <a:rPr lang="de-DE" sz="1800" dirty="0" err="1">
                <a:latin typeface="Arial" charset="0"/>
              </a:rPr>
              <a:t>overseen</a:t>
            </a:r>
            <a:r>
              <a:rPr lang="de-DE" sz="1800" dirty="0">
                <a:latin typeface="Arial" charset="0"/>
              </a:rPr>
              <a:t> (</a:t>
            </a:r>
            <a:r>
              <a:rPr lang="de-DE" sz="1800" dirty="0" err="1">
                <a:latin typeface="Arial" charset="0"/>
              </a:rPr>
              <a:t>business</a:t>
            </a:r>
            <a:r>
              <a:rPr lang="de-DE" sz="1800" dirty="0">
                <a:latin typeface="Arial" charset="0"/>
              </a:rPr>
              <a:t>, </a:t>
            </a:r>
            <a:r>
              <a:rPr lang="de-DE" sz="1800" dirty="0" err="1">
                <a:latin typeface="Arial" charset="0"/>
              </a:rPr>
              <a:t>enforcability</a:t>
            </a:r>
            <a:r>
              <a:rPr lang="de-DE" sz="1800" dirty="0">
                <a:latin typeface="Arial" charset="0"/>
              </a:rPr>
              <a:t>, </a:t>
            </a:r>
            <a:r>
              <a:rPr lang="de-DE" sz="1800" dirty="0" err="1">
                <a:latin typeface="Arial" charset="0"/>
              </a:rPr>
              <a:t>environment</a:t>
            </a:r>
            <a:r>
              <a:rPr lang="de-DE" sz="1800" dirty="0">
                <a:latin typeface="Arial" charset="0"/>
              </a:rPr>
              <a:t>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de-DE" sz="1800" dirty="0" smtClean="0">
                <a:latin typeface="Arial" charset="0"/>
              </a:rPr>
              <a:t>D</a:t>
            </a:r>
            <a:r>
              <a:rPr lang="de-DE" sz="1800" dirty="0">
                <a:latin typeface="Arial" charset="0"/>
              </a:rPr>
              <a:t>: informal </a:t>
            </a:r>
            <a:r>
              <a:rPr lang="de-DE" sz="1800" dirty="0" err="1">
                <a:latin typeface="Arial" charset="0"/>
              </a:rPr>
              <a:t>analysis</a:t>
            </a:r>
            <a:r>
              <a:rPr lang="de-DE" sz="1800" dirty="0">
                <a:latin typeface="Arial" charset="0"/>
              </a:rPr>
              <a:t> versus </a:t>
            </a:r>
            <a:r>
              <a:rPr lang="de-DE" sz="1800" dirty="0" err="1">
                <a:latin typeface="Arial" charset="0"/>
              </a:rPr>
              <a:t>formalised</a:t>
            </a:r>
            <a:r>
              <a:rPr lang="de-DE" sz="1800" dirty="0">
                <a:latin typeface="Arial" charset="0"/>
              </a:rPr>
              <a:t> GFA</a:t>
            </a:r>
          </a:p>
        </p:txBody>
      </p:sp>
    </p:spTree>
    <p:extLst>
      <p:ext uri="{BB962C8B-B14F-4D97-AF65-F5344CB8AC3E}">
        <p14:creationId xmlns:p14="http://schemas.microsoft.com/office/powerpoint/2010/main" val="3209717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  <p:graphicFrame>
        <p:nvGraphicFramePr>
          <p:cNvPr id="43520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1412875"/>
          <a:ext cx="7632700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iagramm" r:id="rId4" imgW="5105400" imgH="3238500" progId="Excel.Chart.8">
                  <p:embed/>
                </p:oleObj>
              </mc:Choice>
              <mc:Fallback>
                <p:oleObj name="Diagramm" r:id="rId4" imgW="5105400" imgH="3238500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12875"/>
                        <a:ext cx="7632700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7772400" cy="1981200"/>
          </a:xfrm>
        </p:spPr>
        <p:txBody>
          <a:bodyPr/>
          <a:lstStyle/>
          <a:p>
            <a:pPr marL="342900" indent="-342900"/>
            <a:r>
              <a:rPr lang="de-DE" sz="2000">
                <a:latin typeface="Arial" charset="0"/>
              </a:rPr>
              <a:t>Economic Analysis </a:t>
            </a:r>
            <a:endParaRPr lang="en-GB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568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  <p:graphicFrame>
        <p:nvGraphicFramePr>
          <p:cNvPr id="4372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371600"/>
          <a:ext cx="6985000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iagramm" r:id="rId4" imgW="5105400" imgH="3505200" progId="Excel.Chart.8">
                  <p:embed/>
                </p:oleObj>
              </mc:Choice>
              <mc:Fallback>
                <p:oleObj name="Diagramm" r:id="rId4" imgW="5105400" imgH="35052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71600"/>
                        <a:ext cx="6985000" cy="460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57200"/>
            <a:ext cx="7772400" cy="1981200"/>
          </a:xfrm>
          <a:noFill/>
          <a:ln/>
        </p:spPr>
        <p:txBody>
          <a:bodyPr/>
          <a:lstStyle/>
          <a:p>
            <a:pPr marL="342900" indent="-342900"/>
            <a:r>
              <a:rPr lang="en-GB" sz="2000">
                <a:latin typeface="Arial" charset="0"/>
              </a:rPr>
              <a:t>Sceptical on Quantification </a:t>
            </a:r>
          </a:p>
        </p:txBody>
      </p:sp>
    </p:spTree>
    <p:extLst>
      <p:ext uri="{BB962C8B-B14F-4D97-AF65-F5344CB8AC3E}">
        <p14:creationId xmlns:p14="http://schemas.microsoft.com/office/powerpoint/2010/main" val="924159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Environmental Policy Research Centre, Klaus Jacob, </a:t>
            </a:r>
            <a:fld id="{72B2F5A3-0AF7-4DBE-991C-72E853B55870}" type="datetime1">
              <a:rPr lang="en-GB"/>
              <a:pPr/>
              <a:t>08/02/2012</a:t>
            </a:fld>
            <a:endParaRPr lang="en-GB"/>
          </a:p>
        </p:txBody>
      </p:sp>
      <p:graphicFrame>
        <p:nvGraphicFramePr>
          <p:cNvPr id="441346" name="Object 2"/>
          <p:cNvGraphicFramePr>
            <a:graphicFrameLocks noGrp="1" noChangeAspect="1"/>
          </p:cNvGraphicFramePr>
          <p:nvPr>
            <p:ph/>
          </p:nvPr>
        </p:nvGraphicFramePr>
        <p:xfrm>
          <a:off x="1258888" y="476250"/>
          <a:ext cx="6697662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iagramm" r:id="rId4" imgW="4124325" imgH="4086225" progId="Excel.Chart.8">
                  <p:embed/>
                </p:oleObj>
              </mc:Choice>
              <mc:Fallback>
                <p:oleObj name="Diagramm" r:id="rId4" imgW="4124325" imgH="40862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76250"/>
                        <a:ext cx="6697662" cy="576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648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Analysis </a:t>
            </a:r>
            <a:r>
              <a:rPr lang="de-DE" dirty="0" err="1" smtClean="0"/>
              <a:t>of</a:t>
            </a:r>
            <a:r>
              <a:rPr lang="de-DE" dirty="0" smtClean="0"/>
              <a:t> IA Reports: EU COM, </a:t>
            </a:r>
            <a:r>
              <a:rPr lang="de-DE" dirty="0" err="1" smtClean="0"/>
              <a:t>Ireland</a:t>
            </a:r>
            <a:r>
              <a:rPr lang="de-DE" dirty="0" smtClean="0"/>
              <a:t>, UK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Environmental Policy Research Centre, Klaus Jacob, </a:t>
            </a:r>
            <a:fld id="{BD4A9658-EC9D-49B5-8C1D-D4959348BC98}" type="datetime1">
              <a:rPr lang="en-GB" smtClean="0"/>
              <a:pPr/>
              <a:t>08/02/2012</a:t>
            </a:fld>
            <a:endParaRPr lang="en-GB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186708"/>
              </p:ext>
            </p:extLst>
          </p:nvPr>
        </p:nvGraphicFramePr>
        <p:xfrm>
          <a:off x="611560" y="980728"/>
          <a:ext cx="74168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300192" y="6104329"/>
            <a:ext cx="2555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Source: </a:t>
            </a:r>
            <a:r>
              <a:rPr lang="de-DE" sz="1200" dirty="0" err="1" smtClean="0"/>
              <a:t>Turnpenny</a:t>
            </a:r>
            <a:r>
              <a:rPr lang="de-DE" sz="1200" dirty="0" smtClean="0"/>
              <a:t> et al. 2011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2232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a </a:t>
            </a:r>
            <a:r>
              <a:rPr lang="de-DE" dirty="0" err="1" smtClean="0"/>
              <a:t>gap</a:t>
            </a:r>
            <a:r>
              <a:rPr lang="de-DE" dirty="0" smtClean="0"/>
              <a:t>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: </a:t>
            </a:r>
          </a:p>
          <a:p>
            <a:r>
              <a:rPr lang="de-DE" dirty="0" smtClean="0"/>
              <a:t>Positivist </a:t>
            </a:r>
            <a:r>
              <a:rPr lang="de-DE" dirty="0" err="1" smtClean="0"/>
              <a:t>technical</a:t>
            </a:r>
            <a:r>
              <a:rPr lang="de-DE" dirty="0" smtClean="0"/>
              <a:t>-rational </a:t>
            </a:r>
            <a:r>
              <a:rPr lang="de-DE" dirty="0" err="1" smtClean="0"/>
              <a:t>view</a:t>
            </a:r>
            <a:r>
              <a:rPr lang="de-DE" dirty="0" smtClean="0"/>
              <a:t>: </a:t>
            </a:r>
            <a:r>
              <a:rPr lang="de-DE" dirty="0" err="1" smtClean="0"/>
              <a:t>Speaking</a:t>
            </a:r>
            <a:r>
              <a:rPr lang="de-DE" dirty="0" smtClean="0"/>
              <a:t> (a </a:t>
            </a:r>
            <a:r>
              <a:rPr lang="de-DE" dirty="0" err="1" smtClean="0"/>
              <a:t>single</a:t>
            </a:r>
            <a:r>
              <a:rPr lang="de-DE" dirty="0" smtClean="0"/>
              <a:t>) </a:t>
            </a:r>
            <a:r>
              <a:rPr lang="de-DE" dirty="0" err="1" smtClean="0"/>
              <a:t>truth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(</a:t>
            </a:r>
            <a:r>
              <a:rPr lang="de-DE" dirty="0" err="1" smtClean="0"/>
              <a:t>single</a:t>
            </a:r>
            <a:r>
              <a:rPr lang="de-DE" dirty="0" smtClean="0"/>
              <a:t>) power </a:t>
            </a:r>
          </a:p>
          <a:p>
            <a:r>
              <a:rPr lang="de-DE" dirty="0" smtClean="0"/>
              <a:t>But: </a:t>
            </a:r>
          </a:p>
          <a:p>
            <a:r>
              <a:rPr lang="de-DE" dirty="0" smtClean="0"/>
              <a:t>Political System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in </a:t>
            </a:r>
            <a:r>
              <a:rPr lang="de-DE" dirty="0" err="1" smtClean="0"/>
              <a:t>tension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institutions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Policy</a:t>
            </a:r>
            <a:r>
              <a:rPr lang="de-DE" dirty="0" smtClean="0"/>
              <a:t> Regime: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Plurality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,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Multiple </a:t>
            </a:r>
            <a:r>
              <a:rPr lang="de-DE" dirty="0" err="1" smtClean="0"/>
              <a:t>actors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Ambiguity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non-</a:t>
            </a:r>
            <a:r>
              <a:rPr lang="de-DE" dirty="0" err="1" smtClean="0"/>
              <a:t>linearity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Pre</a:t>
            </a:r>
            <a:r>
              <a:rPr lang="de-DE" dirty="0" smtClean="0"/>
              <a:t>-determination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analytical</a:t>
            </a:r>
            <a:r>
              <a:rPr lang="de-DE" dirty="0" smtClean="0"/>
              <a:t> </a:t>
            </a:r>
            <a:r>
              <a:rPr lang="de-DE" dirty="0" err="1" smtClean="0"/>
              <a:t>closure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Results</a:t>
            </a:r>
            <a:r>
              <a:rPr lang="de-DE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Symbolic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legitimizing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discourse</a:t>
            </a:r>
            <a:r>
              <a:rPr lang="de-DE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Translation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re-combination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375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Improving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Practice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Supply</a:t>
            </a:r>
            <a:r>
              <a:rPr lang="de-DE" dirty="0" smtClean="0"/>
              <a:t> </a:t>
            </a:r>
            <a:r>
              <a:rPr lang="de-DE" dirty="0" err="1" smtClean="0"/>
              <a:t>side</a:t>
            </a:r>
            <a:r>
              <a:rPr lang="de-DE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‚Mode 2‘, post-normal </a:t>
            </a:r>
            <a:r>
              <a:rPr lang="de-DE" dirty="0" err="1" smtClean="0"/>
              <a:t>science</a:t>
            </a:r>
            <a:r>
              <a:rPr lang="de-DE" dirty="0" smtClean="0"/>
              <a:t>: </a:t>
            </a:r>
            <a:r>
              <a:rPr lang="de-DE" dirty="0" err="1" smtClean="0"/>
              <a:t>Diversity</a:t>
            </a:r>
            <a:r>
              <a:rPr lang="de-DE" dirty="0" smtClean="0"/>
              <a:t>, </a:t>
            </a:r>
            <a:r>
              <a:rPr lang="de-DE" dirty="0" err="1" smtClean="0"/>
              <a:t>Transdisciplinarity</a:t>
            </a:r>
            <a:r>
              <a:rPr lang="de-DE" dirty="0" smtClean="0"/>
              <a:t>, </a:t>
            </a: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Quality Standards 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Sustainability</a:t>
            </a:r>
            <a:r>
              <a:rPr lang="de-DE" dirty="0"/>
              <a:t> Science: problem-</a:t>
            </a:r>
            <a:r>
              <a:rPr lang="de-DE" dirty="0" err="1"/>
              <a:t>orientation</a:t>
            </a:r>
            <a:r>
              <a:rPr lang="de-DE" dirty="0"/>
              <a:t>, </a:t>
            </a:r>
            <a:r>
              <a:rPr lang="de-DE" dirty="0" err="1"/>
              <a:t>interdisciplinarity</a:t>
            </a:r>
            <a:r>
              <a:rPr lang="de-DE" dirty="0"/>
              <a:t>, </a:t>
            </a:r>
            <a:r>
              <a:rPr lang="de-DE" dirty="0" err="1"/>
              <a:t>transdisciplinarity</a:t>
            </a:r>
            <a:r>
              <a:rPr lang="de-DE" dirty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Division </a:t>
            </a:r>
            <a:r>
              <a:rPr lang="de-DE" dirty="0" err="1" smtClean="0"/>
              <a:t>of</a:t>
            </a:r>
            <a:r>
              <a:rPr lang="de-DE" dirty="0" smtClean="0"/>
              <a:t> Work, </a:t>
            </a:r>
            <a:r>
              <a:rPr lang="de-DE" dirty="0" err="1" smtClean="0"/>
              <a:t>Specialisation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Integration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Tools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/>
              <a:t>Analysis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context</a:t>
            </a:r>
            <a:endParaRPr lang="de-DE" dirty="0" smtClean="0"/>
          </a:p>
          <a:p>
            <a:r>
              <a:rPr lang="de-DE" dirty="0" smtClean="0"/>
              <a:t>Demand </a:t>
            </a:r>
            <a:r>
              <a:rPr lang="de-DE" dirty="0" err="1" smtClean="0"/>
              <a:t>side</a:t>
            </a:r>
            <a:r>
              <a:rPr lang="de-DE" dirty="0" smtClean="0"/>
              <a:t>: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/>
              <a:t>Adaptation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institutional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/>
              <a:t>inter-</a:t>
            </a:r>
            <a:r>
              <a:rPr lang="de-DE" dirty="0" err="1"/>
              <a:t>departmental</a:t>
            </a:r>
            <a:r>
              <a:rPr lang="de-DE" dirty="0"/>
              <a:t> </a:t>
            </a:r>
            <a:r>
              <a:rPr lang="de-DE" dirty="0" err="1"/>
              <a:t>co</a:t>
            </a:r>
            <a:r>
              <a:rPr lang="de-DE" dirty="0"/>
              <a:t>-operation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 err="1"/>
              <a:t>co</a:t>
            </a:r>
            <a:r>
              <a:rPr lang="de-DE" dirty="0"/>
              <a:t>-ordination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levels</a:t>
            </a:r>
            <a:endParaRPr lang="de-DE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 err="1"/>
              <a:t>Participation</a:t>
            </a:r>
            <a:endParaRPr lang="de-DE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/>
              <a:t>Quality </a:t>
            </a:r>
            <a:r>
              <a:rPr lang="de-DE" dirty="0" smtClean="0"/>
              <a:t>Assurance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Titel,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617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PowerPoint_Praesentation</Template>
  <TotalTime>0</TotalTime>
  <Words>463</Words>
  <Application>Microsoft Office PowerPoint</Application>
  <PresentationFormat>Bildschirmpräsentation (4:3)</PresentationFormat>
  <Paragraphs>76</Paragraphs>
  <Slides>10</Slides>
  <Notes>7</Notes>
  <HiddenSlides>1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PowerPoint_Praesentation</vt:lpstr>
      <vt:lpstr>Diagramm</vt:lpstr>
      <vt:lpstr>Enhancing the use of impact assessment tools in policy making: bridging the gap between science and the policy making community</vt:lpstr>
      <vt:lpstr>Impact Assessment: Expectations and Empirical findings</vt:lpstr>
      <vt:lpstr>EVIA Surveys</vt:lpstr>
      <vt:lpstr>PowerPoint-Präsentation</vt:lpstr>
      <vt:lpstr>PowerPoint-Präsentation</vt:lpstr>
      <vt:lpstr>PowerPoint-Präsentation</vt:lpstr>
      <vt:lpstr>Analysis of IA Reports: EU COM, Ireland, UK</vt:lpstr>
      <vt:lpstr>Why is there a gap? </vt:lpstr>
      <vt:lpstr>Improving the Practice </vt:lpstr>
      <vt:lpstr>LIAISE Network of Excellence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the use of impact assessment tools in policy making: bridging the gap between science and the policy making community</dc:title>
  <dc:creator>Klaus</dc:creator>
  <dc:description>Version 0.9, 10.11.2005</dc:description>
  <cp:lastModifiedBy>Klaus</cp:lastModifiedBy>
  <cp:revision>10</cp:revision>
  <cp:lastPrinted>2002-06-26T11:04:16Z</cp:lastPrinted>
  <dcterms:created xsi:type="dcterms:W3CDTF">2012-02-08T20:19:15Z</dcterms:created>
  <dcterms:modified xsi:type="dcterms:W3CDTF">2012-02-09T09:55:50Z</dcterms:modified>
</cp:coreProperties>
</file>