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36"/>
  </p:notesMasterIdLst>
  <p:handoutMasterIdLst>
    <p:handoutMasterId r:id="rId37"/>
  </p:handoutMasterIdLst>
  <p:sldIdLst>
    <p:sldId id="273" r:id="rId2"/>
    <p:sldId id="260" r:id="rId3"/>
    <p:sldId id="298" r:id="rId4"/>
    <p:sldId id="300" r:id="rId5"/>
    <p:sldId id="297" r:id="rId6"/>
    <p:sldId id="346" r:id="rId7"/>
    <p:sldId id="307" r:id="rId8"/>
    <p:sldId id="316" r:id="rId9"/>
    <p:sldId id="291" r:id="rId10"/>
    <p:sldId id="292" r:id="rId11"/>
    <p:sldId id="327" r:id="rId12"/>
    <p:sldId id="338" r:id="rId13"/>
    <p:sldId id="280" r:id="rId14"/>
    <p:sldId id="329" r:id="rId15"/>
    <p:sldId id="330" r:id="rId16"/>
    <p:sldId id="310" r:id="rId17"/>
    <p:sldId id="323" r:id="rId18"/>
    <p:sldId id="326" r:id="rId19"/>
    <p:sldId id="348" r:id="rId20"/>
    <p:sldId id="349" r:id="rId21"/>
    <p:sldId id="312" r:id="rId22"/>
    <p:sldId id="335" r:id="rId23"/>
    <p:sldId id="311" r:id="rId24"/>
    <p:sldId id="344" r:id="rId25"/>
    <p:sldId id="313" r:id="rId26"/>
    <p:sldId id="314" r:id="rId27"/>
    <p:sldId id="341" r:id="rId28"/>
    <p:sldId id="345" r:id="rId29"/>
    <p:sldId id="333" r:id="rId30"/>
    <p:sldId id="302" r:id="rId31"/>
    <p:sldId id="342" r:id="rId32"/>
    <p:sldId id="347" r:id="rId33"/>
    <p:sldId id="336" r:id="rId34"/>
    <p:sldId id="350" r:id="rId3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D3D"/>
    <a:srgbClr val="808080"/>
    <a:srgbClr val="0F235E"/>
    <a:srgbClr val="578AAE"/>
    <a:srgbClr val="660033"/>
    <a:srgbClr val="333399"/>
    <a:srgbClr val="0000CC"/>
    <a:srgbClr val="42688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101" autoAdjust="0"/>
  </p:normalViewPr>
  <p:slideViewPr>
    <p:cSldViewPr>
      <p:cViewPr>
        <p:scale>
          <a:sx n="66" d="100"/>
          <a:sy n="66" d="100"/>
        </p:scale>
        <p:origin x="-636" y="-1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26"/>
    </p:cViewPr>
  </p:sorterViewPr>
  <p:notesViewPr>
    <p:cSldViewPr>
      <p:cViewPr>
        <p:scale>
          <a:sx n="75" d="100"/>
          <a:sy n="75" d="100"/>
        </p:scale>
        <p:origin x="-2130" y="-21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eaLnBrk="0" hangingPunct="0">
              <a:defRPr sz="1200">
                <a:cs typeface="+mn-cs"/>
              </a:defRPr>
            </a:lvl1pPr>
          </a:lstStyle>
          <a:p>
            <a:pPr>
              <a:defRPr/>
            </a:pPr>
            <a:endParaRPr lang="en-US"/>
          </a:p>
        </p:txBody>
      </p:sp>
      <p:sp>
        <p:nvSpPr>
          <p:cNvPr id="8195"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eaLnBrk="0" hangingPunct="0">
              <a:defRPr sz="1200">
                <a:cs typeface="+mn-cs"/>
              </a:defRPr>
            </a:lvl1pPr>
          </a:lstStyle>
          <a:p>
            <a:pPr>
              <a:defRPr/>
            </a:pPr>
            <a:fld id="{FD128090-2117-4566-9069-DA0FBE874C54}" type="datetime1">
              <a:rPr lang="en-US"/>
              <a:pPr>
                <a:defRPr/>
              </a:pPr>
              <a:t>6/24/2011</a:t>
            </a:fld>
            <a:endParaRPr lang="en-US"/>
          </a:p>
        </p:txBody>
      </p:sp>
      <p:sp>
        <p:nvSpPr>
          <p:cNvPr id="8196"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eaLnBrk="0" hangingPunct="0">
              <a:defRPr sz="1200">
                <a:cs typeface="+mn-cs"/>
              </a:defRPr>
            </a:lvl1pPr>
          </a:lstStyle>
          <a:p>
            <a:pPr>
              <a:defRPr/>
            </a:pPr>
            <a:endParaRPr lang="en-US"/>
          </a:p>
        </p:txBody>
      </p:sp>
      <p:sp>
        <p:nvSpPr>
          <p:cNvPr id="8197"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0" hangingPunct="0">
              <a:defRPr sz="1200">
                <a:cs typeface="+mn-cs"/>
              </a:defRPr>
            </a:lvl1pPr>
          </a:lstStyle>
          <a:p>
            <a:pPr>
              <a:defRPr/>
            </a:pPr>
            <a:fld id="{4D54B964-2815-40E2-8E09-2844EB2F000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eaLnBrk="0" hangingPunct="0">
              <a:defRPr sz="1200">
                <a:cs typeface="+mn-cs"/>
              </a:defRPr>
            </a:lvl1pPr>
          </a:lstStyle>
          <a:p>
            <a:pPr>
              <a:defRPr/>
            </a:pPr>
            <a:endParaRPr lang="en-US"/>
          </a:p>
        </p:txBody>
      </p:sp>
      <p:sp>
        <p:nvSpPr>
          <p:cNvPr id="5123"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eaLnBrk="0" hangingPunct="0">
              <a:defRPr sz="1200">
                <a:cs typeface="+mn-cs"/>
              </a:defRPr>
            </a:lvl1pPr>
          </a:lstStyle>
          <a:p>
            <a:pPr>
              <a:defRPr/>
            </a:pPr>
            <a:fld id="{B4DFA800-C2E6-4DAF-8872-D84E233E6C35}" type="datetime1">
              <a:rPr lang="en-US"/>
              <a:pPr>
                <a:defRPr/>
              </a:pPr>
              <a:t>6/24/2011</a:t>
            </a:fld>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eaLnBrk="0" hangingPunct="0">
              <a:defRPr sz="120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0" hangingPunct="0">
              <a:defRPr sz="1200">
                <a:cs typeface="+mn-cs"/>
              </a:defRPr>
            </a:lvl1pPr>
          </a:lstStyle>
          <a:p>
            <a:pPr>
              <a:defRPr/>
            </a:pPr>
            <a:fld id="{1E6913DF-0C83-4FBF-9DE3-BCA4E3313FF3}"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chesapeakebay.net/content/publications/cbp_12510.pdf" TargetMode="External"/><Relationship Id="rId3" Type="http://schemas.openxmlformats.org/officeDocument/2006/relationships/hyperlink" Target="http://www.chesapeakebay.net/content/publications/cbp_12512.pdf" TargetMode="External"/><Relationship Id="rId7" Type="http://schemas.openxmlformats.org/officeDocument/2006/relationships/hyperlink" Target="%3cp%3e%3cstrong%3eEcosystem:%3c/strong%3e%3cbr%20/%3e%20%20%20%20All%20the%20organisms%20in%20a%20particular%20region%20and%20the%20environment%20in%20which%20they%20live.%20The%20elements%20of%20an%20ecosystem%20interact%20with%20each%20other%20in%20some%20way,%20depending%20on%20each%20other%20either%20directly%20or%20indirectly.%3c/p%3e" TargetMode="External"/><Relationship Id="rId12" Type="http://schemas.openxmlformats.org/officeDocument/2006/relationships/hyperlink" Target="http://www.chesapeakebay.net/news_capreport.aspx?menuitem=29666"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chesapeakebay.net/glossary.aspx?menuitem=14875" TargetMode="External"/><Relationship Id="rId11" Type="http://schemas.openxmlformats.org/officeDocument/2006/relationships/hyperlink" Target="http://www.chesapeakebay.net/content/publications/cbp_12081.pdf" TargetMode="External"/><Relationship Id="rId5" Type="http://schemas.openxmlformats.org/officeDocument/2006/relationships/hyperlink" Target="http://www.chesapeakebay.net/bayrestoration.aspx?menuitem=13989" TargetMode="External"/><Relationship Id="rId10" Type="http://schemas.openxmlformats.org/officeDocument/2006/relationships/hyperlink" Target="http://www.chesapeakebay.net/airpollution.aspx?menuitem=14693" TargetMode="External"/><Relationship Id="rId4" Type="http://schemas.openxmlformats.org/officeDocument/2006/relationships/hyperlink" Target="http://www.chesapeakebay.net/committee_ec_info.aspx?menuitem=16594" TargetMode="External"/><Relationship Id="rId9" Type="http://schemas.openxmlformats.org/officeDocument/2006/relationships/hyperlink" Target="http://www.chesapeakebay.net/partnerorganizations.aspx?menuitem=14916"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hesapeakebay.net/news_execorder.aspx?menuitem=3618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1"/>
          </p:nvPr>
        </p:nvSpPr>
        <p:spPr>
          <a:noFill/>
        </p:spPr>
        <p:txBody>
          <a:bodyPr/>
          <a:lstStyle/>
          <a:p>
            <a:fld id="{DE476793-8AD3-4C59-A348-21C0CB66DA22}" type="datetime1">
              <a:rPr lang="en-US" smtClean="0">
                <a:cs typeface="Arial" charset="0"/>
              </a:rPr>
              <a:pPr/>
              <a:t>6/24/2011</a:t>
            </a:fld>
            <a:endParaRPr lang="en-US" smtClean="0">
              <a:cs typeface="Arial" charset="0"/>
            </a:endParaRPr>
          </a:p>
        </p:txBody>
      </p:sp>
      <p:sp>
        <p:nvSpPr>
          <p:cNvPr id="19458" name="Rectangle 7"/>
          <p:cNvSpPr>
            <a:spLocks noGrp="1" noChangeArrowheads="1"/>
          </p:cNvSpPr>
          <p:nvPr>
            <p:ph type="sldNum" sz="quarter" idx="5"/>
          </p:nvPr>
        </p:nvSpPr>
        <p:spPr>
          <a:noFill/>
        </p:spPr>
        <p:txBody>
          <a:bodyPr/>
          <a:lstStyle/>
          <a:p>
            <a:fld id="{6C3C8B87-F704-4678-AED8-9BE20268351F}" type="slidenum">
              <a:rPr lang="en-US" smtClean="0">
                <a:cs typeface="Arial" charset="0"/>
              </a:rPr>
              <a:pPr/>
              <a:t>1</a:t>
            </a:fld>
            <a:endParaRPr lang="en-US" smtClean="0">
              <a:cs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a:lnSpc>
                <a:spcPct val="90000"/>
              </a:lnSpc>
            </a:pPr>
            <a:r>
              <a:rPr lang="en-US" b="1" dirty="0" smtClean="0"/>
              <a:t>Michael Mason</a:t>
            </a:r>
          </a:p>
          <a:p>
            <a:pPr>
              <a:lnSpc>
                <a:spcPct val="90000"/>
              </a:lnSpc>
            </a:pPr>
            <a:r>
              <a:rPr lang="en-US" b="1" dirty="0" smtClean="0"/>
              <a:t>Evaluation and Accountability Team Leader</a:t>
            </a:r>
          </a:p>
          <a:p>
            <a:pPr>
              <a:lnSpc>
                <a:spcPct val="90000"/>
              </a:lnSpc>
            </a:pPr>
            <a:r>
              <a:rPr lang="en-US" b="1" dirty="0" smtClean="0"/>
              <a:t>Office of Water</a:t>
            </a:r>
          </a:p>
          <a:p>
            <a:pPr>
              <a:lnSpc>
                <a:spcPct val="90000"/>
              </a:lnSpc>
            </a:pPr>
            <a:r>
              <a:rPr lang="en-US" b="1" dirty="0" smtClean="0"/>
              <a:t>U. S. EPA</a:t>
            </a:r>
          </a:p>
          <a:p>
            <a:pPr>
              <a:lnSpc>
                <a:spcPct val="90000"/>
              </a:lnSpc>
            </a:pPr>
            <a:endParaRPr lang="en-US" b="1" dirty="0" smtClean="0"/>
          </a:p>
          <a:p>
            <a:pPr>
              <a:lnSpc>
                <a:spcPct val="90000"/>
              </a:lnSpc>
            </a:pPr>
            <a:r>
              <a:rPr lang="en-US" b="1" dirty="0" smtClean="0"/>
              <a:t>When I heard that the Forum theme was going to be “navigating complexity,” I thought, boy, do I have a situation for you.  The Chesapeake Bay is an excellent case study in an attempt to build an evaluation capacity in a complex environment  - scientific, social, and political.   </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Grp="1" noChangeArrowheads="1"/>
          </p:cNvSpPr>
          <p:nvPr>
            <p:ph type="dt" sz="quarter" idx="1"/>
          </p:nvPr>
        </p:nvSpPr>
        <p:spPr>
          <a:noFill/>
        </p:spPr>
        <p:txBody>
          <a:bodyPr/>
          <a:lstStyle/>
          <a:p>
            <a:fld id="{E9340923-0978-430A-ADC1-97120EB57EC5}" type="datetime1">
              <a:rPr lang="en-US" smtClean="0">
                <a:cs typeface="Arial" charset="0"/>
              </a:rPr>
              <a:pPr/>
              <a:t>6/24/2011</a:t>
            </a:fld>
            <a:endParaRPr lang="en-US" smtClean="0">
              <a:cs typeface="Arial" charset="0"/>
            </a:endParaRPr>
          </a:p>
        </p:txBody>
      </p:sp>
      <p:sp>
        <p:nvSpPr>
          <p:cNvPr id="114690" name="Rectangle 7"/>
          <p:cNvSpPr>
            <a:spLocks noGrp="1" noChangeArrowheads="1"/>
          </p:cNvSpPr>
          <p:nvPr>
            <p:ph type="sldNum" sz="quarter" idx="5"/>
          </p:nvPr>
        </p:nvSpPr>
        <p:spPr>
          <a:noFill/>
        </p:spPr>
        <p:txBody>
          <a:bodyPr/>
          <a:lstStyle/>
          <a:p>
            <a:fld id="{8FD26456-6368-4F10-B17E-A96294FF2744}" type="slidenum">
              <a:rPr lang="en-US" smtClean="0">
                <a:cs typeface="Arial" charset="0"/>
              </a:rPr>
              <a:pPr/>
              <a:t>10</a:t>
            </a:fld>
            <a:endParaRPr lang="en-US" smtClean="0">
              <a:cs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US" dirty="0" smtClean="0"/>
              <a:t>Four goals areas:</a:t>
            </a:r>
          </a:p>
          <a:p>
            <a:pPr>
              <a:buFontTx/>
              <a:buChar char="-"/>
            </a:pPr>
            <a:r>
              <a:rPr lang="en-US" dirty="0" smtClean="0"/>
              <a:t>Water quality</a:t>
            </a:r>
          </a:p>
          <a:p>
            <a:pPr>
              <a:buFontTx/>
              <a:buChar char="-"/>
            </a:pPr>
            <a:r>
              <a:rPr lang="en-US" dirty="0" smtClean="0"/>
              <a:t>Habitat</a:t>
            </a:r>
          </a:p>
          <a:p>
            <a:pPr>
              <a:buFontTx/>
              <a:buChar char="-"/>
            </a:pPr>
            <a:r>
              <a:rPr lang="en-US" dirty="0" smtClean="0"/>
              <a:t>Fish and Wildlife</a:t>
            </a:r>
          </a:p>
          <a:p>
            <a:pPr>
              <a:buFontTx/>
              <a:buChar char="-"/>
            </a:pPr>
            <a:r>
              <a:rPr lang="en-US" dirty="0" smtClean="0"/>
              <a:t>Land and Public Access</a:t>
            </a:r>
          </a:p>
          <a:p>
            <a:pPr>
              <a:buFontTx/>
              <a:buChar char="-"/>
            </a:pPr>
            <a:r>
              <a:rPr lang="en-US" dirty="0" smtClean="0"/>
              <a:t>Supporting Strategies</a:t>
            </a:r>
          </a:p>
          <a:p>
            <a:pPr>
              <a:buFontTx/>
              <a:buChar char="-"/>
            </a:pPr>
            <a:r>
              <a:rPr lang="en-US" dirty="0" smtClean="0"/>
              <a:t>Implementation  Chapter on Evaluation Adaptive Management</a:t>
            </a:r>
          </a:p>
          <a:p>
            <a:pPr>
              <a:lnSpc>
                <a:spcPct val="80000"/>
              </a:lnSpc>
              <a:buFont typeface="Wingdings" pitchFamily="2" charset="2"/>
              <a:buNone/>
            </a:pPr>
            <a:r>
              <a:rPr lang="en-US" b="1" dirty="0" smtClean="0"/>
              <a:t>Annual Progress Reports</a:t>
            </a:r>
            <a:endParaRPr lang="en-US" dirty="0" smtClean="0"/>
          </a:p>
          <a:p>
            <a:pPr>
              <a:lnSpc>
                <a:spcPct val="80000"/>
              </a:lnSpc>
            </a:pPr>
            <a:r>
              <a:rPr lang="en-US" dirty="0" smtClean="0"/>
              <a:t>Required by EO, Progress reports will: </a:t>
            </a:r>
          </a:p>
          <a:p>
            <a:pPr lvl="1">
              <a:lnSpc>
                <a:spcPct val="80000"/>
              </a:lnSpc>
            </a:pPr>
            <a:r>
              <a:rPr lang="en-US" dirty="0" smtClean="0"/>
              <a:t>Review indicators of environmental conditions in the Chesapeake Bay,</a:t>
            </a:r>
          </a:p>
          <a:p>
            <a:pPr lvl="1">
              <a:lnSpc>
                <a:spcPct val="80000"/>
              </a:lnSpc>
            </a:pPr>
            <a:r>
              <a:rPr lang="en-US" dirty="0" smtClean="0"/>
              <a:t>Assess implementation of the Action Plan during the preceding fiscal year</a:t>
            </a:r>
          </a:p>
          <a:p>
            <a:pPr lvl="1">
              <a:lnSpc>
                <a:spcPct val="80000"/>
              </a:lnSpc>
            </a:pPr>
            <a:r>
              <a:rPr lang="en-US" dirty="0" smtClean="0"/>
              <a:t>Recommend steps to improve progress</a:t>
            </a:r>
          </a:p>
          <a:p>
            <a:pPr>
              <a:lnSpc>
                <a:spcPct val="80000"/>
              </a:lnSpc>
            </a:pPr>
            <a:r>
              <a:rPr lang="en-US" dirty="0" smtClean="0"/>
              <a:t>First annual progress report due early in 2012</a:t>
            </a:r>
          </a:p>
          <a:p>
            <a:pPr>
              <a:lnSpc>
                <a:spcPct val="80000"/>
              </a:lnSpc>
            </a:pPr>
            <a:r>
              <a:rPr lang="en-US" dirty="0" smtClean="0"/>
              <a:t>- Will help assess the success of the agencies’ efforts in implementing the actions identified in the preceding action plan</a:t>
            </a:r>
          </a:p>
          <a:p>
            <a:pPr>
              <a:lnSpc>
                <a:spcPct val="80000"/>
              </a:lnSpc>
            </a:pPr>
            <a:endParaRPr lang="en-US" dirty="0" smtClean="0"/>
          </a:p>
          <a:p>
            <a:pPr>
              <a:lnSpc>
                <a:spcPct val="80000"/>
              </a:lnSpc>
            </a:pPr>
            <a:r>
              <a:rPr lang="en-US" dirty="0" smtClean="0"/>
              <a:t>Provides agencies with a regular opportunity to adjust implementation efforts</a:t>
            </a:r>
          </a:p>
          <a:p>
            <a:pPr>
              <a:lnSpc>
                <a:spcPct val="80000"/>
              </a:lnSpc>
            </a:pPr>
            <a:endParaRPr lang="en-US"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95C9C93F-8083-4592-9795-5F79148C3C6C}" type="slidenum">
              <a:rPr lang="en-US" smtClean="0">
                <a:cs typeface="Arial" charset="0"/>
              </a:rPr>
              <a:pPr/>
              <a:t>11</a:t>
            </a:fld>
            <a:endParaRPr lang="en-US" smtClean="0">
              <a:cs typeface="Arial" charset="0"/>
            </a:endParaRPr>
          </a:p>
        </p:txBody>
      </p:sp>
      <p:sp>
        <p:nvSpPr>
          <p:cNvPr id="11673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830" tIns="46415" rIns="92830" bIns="46415" anchor="b"/>
          <a:lstStyle/>
          <a:p>
            <a:pPr algn="r" defTabSz="928688" eaLnBrk="0" hangingPunct="0"/>
            <a:fld id="{756C940A-6B13-47EA-9597-8C62141BD0D3}" type="slidenum">
              <a:rPr lang="en-US" sz="1200"/>
              <a:pPr algn="r" defTabSz="928688" eaLnBrk="0" hangingPunct="0"/>
              <a:t>11</a:t>
            </a:fld>
            <a:endParaRPr lang="en-US" sz="1200"/>
          </a:p>
        </p:txBody>
      </p:sp>
      <p:sp>
        <p:nvSpPr>
          <p:cNvPr id="116739" name="Rectangle 2"/>
          <p:cNvSpPr>
            <a:spLocks noGrp="1" noRot="1" noChangeAspect="1" noChangeArrowheads="1" noTextEdit="1"/>
          </p:cNvSpPr>
          <p:nvPr>
            <p:ph type="sldImg"/>
          </p:nvPr>
        </p:nvSpPr>
        <p:spPr>
          <a:xfrm>
            <a:off x="1182688" y="696913"/>
            <a:ext cx="4648200" cy="3486150"/>
          </a:xfrm>
          <a:ln/>
        </p:spPr>
      </p:sp>
      <p:sp>
        <p:nvSpPr>
          <p:cNvPr id="116740" name="Rectangle 3"/>
          <p:cNvSpPr>
            <a:spLocks noGrp="1" noChangeArrowheads="1"/>
          </p:cNvSpPr>
          <p:nvPr>
            <p:ph type="body" idx="1"/>
          </p:nvPr>
        </p:nvSpPr>
        <p:spPr>
          <a:noFill/>
          <a:ln/>
        </p:spPr>
        <p:txBody>
          <a:bodyPr lIns="92830" tIns="46415" rIns="92830" bIns="46415"/>
          <a:lstStyle/>
          <a:p>
            <a:pPr eaLnBrk="1" hangingPunct="1">
              <a:lnSpc>
                <a:spcPct val="90000"/>
              </a:lnSpc>
            </a:pPr>
            <a:endParaRPr lang="en-US" sz="9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3"/>
          <p:cNvSpPr txBox="1">
            <a:spLocks noGrp="1" noChangeArrowheads="1"/>
          </p:cNvSpPr>
          <p:nvPr/>
        </p:nvSpPr>
        <p:spPr bwMode="auto">
          <a:xfrm>
            <a:off x="3973513" y="0"/>
            <a:ext cx="3036887" cy="465138"/>
          </a:xfrm>
          <a:prstGeom prst="rect">
            <a:avLst/>
          </a:prstGeom>
          <a:noFill/>
          <a:ln w="9525">
            <a:noFill/>
            <a:miter lim="800000"/>
            <a:headEnd/>
            <a:tailEnd/>
          </a:ln>
        </p:spPr>
        <p:txBody>
          <a:bodyPr lIns="93172" tIns="46586" rIns="93172" bIns="46586"/>
          <a:lstStyle/>
          <a:p>
            <a:pPr algn="r" defTabSz="931863" eaLnBrk="0" hangingPunct="0"/>
            <a:fld id="{B831F0D3-8C68-4275-AFF4-A0DB25F2B444}" type="datetime1">
              <a:rPr lang="en-US" sz="1200"/>
              <a:pPr algn="r" defTabSz="931863" eaLnBrk="0" hangingPunct="0"/>
              <a:t>6/24/2011</a:t>
            </a:fld>
            <a:endParaRPr lang="en-US" sz="1200"/>
          </a:p>
        </p:txBody>
      </p:sp>
      <p:sp>
        <p:nvSpPr>
          <p:cNvPr id="128002"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eaLnBrk="0" hangingPunct="0"/>
            <a:fld id="{2DF35176-5961-4D07-AB44-FA35383FD400}" type="slidenum">
              <a:rPr lang="en-US" sz="1200"/>
              <a:pPr algn="r" defTabSz="931863" eaLnBrk="0" hangingPunct="0"/>
              <a:t>12</a:t>
            </a:fld>
            <a:endParaRPr lang="en-US" sz="1200"/>
          </a:p>
        </p:txBody>
      </p:sp>
      <p:sp>
        <p:nvSpPr>
          <p:cNvPr id="128003" name="Rectangle 2"/>
          <p:cNvSpPr>
            <a:spLocks noGrp="1" noRot="1" noChangeAspect="1" noChangeArrowheads="1" noTextEdit="1"/>
          </p:cNvSpPr>
          <p:nvPr>
            <p:ph type="sldImg"/>
          </p:nvPr>
        </p:nvSpPr>
        <p:spPr>
          <a:xfrm>
            <a:off x="1481138" y="696913"/>
            <a:ext cx="4048125" cy="3036887"/>
          </a:xfrm>
          <a:ln/>
        </p:spPr>
      </p:sp>
      <p:sp>
        <p:nvSpPr>
          <p:cNvPr id="128004" name="Rectangle 3"/>
          <p:cNvSpPr>
            <a:spLocks noGrp="1" noChangeArrowheads="1"/>
          </p:cNvSpPr>
          <p:nvPr>
            <p:ph type="body" idx="1"/>
          </p:nvPr>
        </p:nvSpPr>
        <p:spPr>
          <a:xfrm>
            <a:off x="533400" y="3886200"/>
            <a:ext cx="5867400" cy="4713288"/>
          </a:xfrm>
          <a:noFill/>
          <a:ln/>
        </p:spPr>
        <p:txBody>
          <a:bodyPr/>
          <a:lstStyle/>
          <a:p>
            <a:r>
              <a:rPr lang="en-US" b="1" dirty="0" smtClean="0"/>
              <a:t>Program is at a key turning point. </a:t>
            </a:r>
          </a:p>
          <a:p>
            <a:pPr lvl="1"/>
            <a:r>
              <a:rPr lang="en-US" dirty="0" smtClean="0"/>
              <a:t>Bay Partnership is going through a period of transition from collaborative partnership to a regulatory, top-down approach</a:t>
            </a:r>
          </a:p>
          <a:p>
            <a:endParaRPr lang="en-US" b="1" dirty="0" smtClean="0"/>
          </a:p>
          <a:p>
            <a:r>
              <a:rPr lang="en-US" b="1" dirty="0" smtClean="0"/>
              <a:t> End of C2K, focus on TMDL, and E.O has resulted in heightened tension and confusion within the partnership</a:t>
            </a:r>
          </a:p>
          <a:p>
            <a:r>
              <a:rPr lang="en-US" dirty="0" smtClean="0"/>
              <a:t>There is a disagreement between Feds and states on goals/outcomes for the Bay</a:t>
            </a:r>
            <a:endParaRPr lang="en-US" b="1" dirty="0" smtClean="0"/>
          </a:p>
          <a:p>
            <a:r>
              <a:rPr lang="en-US" dirty="0" smtClean="0"/>
              <a:t>Non-water quality Goal Teams appear to be floundering with confusion about their role, relevance, and relationship to the MB </a:t>
            </a:r>
          </a:p>
          <a:p>
            <a:pPr lvl="1"/>
            <a:r>
              <a:rPr lang="en-US" dirty="0" smtClean="0"/>
              <a:t>Tension </a:t>
            </a:r>
            <a:r>
              <a:rPr lang="en-US" dirty="0" err="1" smtClean="0"/>
              <a:t>bertween</a:t>
            </a:r>
            <a:r>
              <a:rPr lang="en-US" dirty="0" smtClean="0"/>
              <a:t> Collaborative partnership vs. regulatory approach</a:t>
            </a:r>
          </a:p>
          <a:p>
            <a:r>
              <a:rPr lang="en-US" b="1" dirty="0" smtClean="0"/>
              <a:t>GITs (except 3) appear to be floundering with confusion about their role, relevance, and relationship to the MB</a:t>
            </a:r>
            <a:r>
              <a:rPr lang="en-US" dirty="0" smtClean="0"/>
              <a:t> </a:t>
            </a:r>
          </a:p>
          <a:p>
            <a:r>
              <a:rPr lang="en-US" dirty="0" smtClean="0"/>
              <a:t>- Resulted in some gaps &amp; misalignment within the Bay organizational structure</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noChangeArrowheads="1"/>
          </p:cNvSpPr>
          <p:nvPr>
            <p:ph type="dt" sz="quarter" idx="1"/>
          </p:nvPr>
        </p:nvSpPr>
        <p:spPr>
          <a:noFill/>
        </p:spPr>
        <p:txBody>
          <a:bodyPr/>
          <a:lstStyle/>
          <a:p>
            <a:fld id="{CB16BD9C-0E19-4886-94DC-81FEA433826D}" type="datetime1">
              <a:rPr lang="en-US" smtClean="0">
                <a:cs typeface="Arial" charset="0"/>
              </a:rPr>
              <a:pPr/>
              <a:t>6/24/2011</a:t>
            </a:fld>
            <a:endParaRPr lang="en-US" smtClean="0">
              <a:cs typeface="Arial" charset="0"/>
            </a:endParaRPr>
          </a:p>
        </p:txBody>
      </p:sp>
      <p:sp>
        <p:nvSpPr>
          <p:cNvPr id="123906" name="Rectangle 7"/>
          <p:cNvSpPr>
            <a:spLocks noGrp="1" noChangeArrowheads="1"/>
          </p:cNvSpPr>
          <p:nvPr>
            <p:ph type="sldNum" sz="quarter" idx="5"/>
          </p:nvPr>
        </p:nvSpPr>
        <p:spPr>
          <a:noFill/>
        </p:spPr>
        <p:txBody>
          <a:bodyPr/>
          <a:lstStyle/>
          <a:p>
            <a:fld id="{5282AD15-E12A-446E-8122-B41CCDFE99A0}" type="slidenum">
              <a:rPr lang="en-US" smtClean="0">
                <a:cs typeface="Arial" charset="0"/>
              </a:rPr>
              <a:pPr/>
              <a:t>13</a:t>
            </a:fld>
            <a:endParaRPr lang="en-US" smtClean="0">
              <a:cs typeface="Arial" charset="0"/>
            </a:endParaRPr>
          </a:p>
        </p:txBody>
      </p:sp>
      <p:sp>
        <p:nvSpPr>
          <p:cNvPr id="123907" name="Rectangle 2"/>
          <p:cNvSpPr>
            <a:spLocks noGrp="1" noRot="1" noChangeAspect="1" noChangeArrowheads="1" noTextEdit="1"/>
          </p:cNvSpPr>
          <p:nvPr>
            <p:ph type="sldImg"/>
          </p:nvPr>
        </p:nvSpPr>
        <p:spPr>
          <a:xfrm>
            <a:off x="1635125" y="696913"/>
            <a:ext cx="3740150" cy="2805112"/>
          </a:xfrm>
          <a:ln/>
        </p:spPr>
      </p:sp>
      <p:sp>
        <p:nvSpPr>
          <p:cNvPr id="123908" name="Rectangle 3"/>
          <p:cNvSpPr>
            <a:spLocks noGrp="1" noChangeArrowheads="1"/>
          </p:cNvSpPr>
          <p:nvPr>
            <p:ph type="body" idx="1"/>
          </p:nvPr>
        </p:nvSpPr>
        <p:spPr>
          <a:xfrm>
            <a:off x="528638" y="3730625"/>
            <a:ext cx="6029325" cy="4868863"/>
          </a:xfrm>
          <a:noFill/>
          <a:ln/>
        </p:spPr>
        <p:txBody>
          <a:bodyPr/>
          <a:lstStyle/>
          <a:p>
            <a:r>
              <a:rPr lang="en-US" dirty="0" smtClean="0"/>
              <a:t>Most respondents are supportive of E.O. Strategy but are confused about its role and concerned about its impact</a:t>
            </a:r>
          </a:p>
          <a:p>
            <a:pPr>
              <a:buFontTx/>
              <a:buChar char="-"/>
            </a:pPr>
            <a:r>
              <a:rPr lang="en-US" sz="1400" dirty="0" smtClean="0"/>
              <a:t>States weren’t significantly involved in development of Strategy so haven’t committed to outcomes (“Strategy is by the feds, for the feds”) But </a:t>
            </a:r>
            <a:r>
              <a:rPr lang="en-US" dirty="0" smtClean="0"/>
              <a:t>Strategy can’t be achieved without state engagement and participation</a:t>
            </a:r>
          </a:p>
          <a:p>
            <a:pPr>
              <a:buFontTx/>
              <a:buChar char="-"/>
            </a:pPr>
            <a:r>
              <a:rPr lang="en-US" sz="1400" dirty="0" smtClean="0"/>
              <a:t>States welcome federal involvement but don’t feel accountable to goals.   Fear it will upset long standing federal-state Bay relationships</a:t>
            </a:r>
          </a:p>
          <a:p>
            <a:pPr>
              <a:buFontTx/>
              <a:buChar char="-"/>
            </a:pPr>
            <a:r>
              <a:rPr lang="en-US" dirty="0" smtClean="0"/>
              <a:t>- C2K has run its course: elephant in the room.  Strategy could be the basis for the new Agreement</a:t>
            </a:r>
          </a:p>
          <a:p>
            <a:pPr>
              <a:buFontTx/>
              <a:buChar char="-"/>
            </a:pPr>
            <a:r>
              <a:rPr lang="en-US" dirty="0" smtClean="0"/>
              <a:t>Focus on water quality, TMDL, and WIPs is dominating states’ attention and is driving funding, prioritization, &amp; Bay Program organizational relationships</a:t>
            </a:r>
            <a:r>
              <a:rPr lang="en-US" sz="1400" dirty="0" smtClean="0"/>
              <a:t>. </a:t>
            </a:r>
          </a:p>
          <a:p>
            <a:pPr>
              <a:buFontTx/>
              <a:buChar char="-"/>
            </a:pPr>
            <a:endParaRPr lang="en-US" dirty="0" smtClean="0"/>
          </a:p>
          <a:p>
            <a:r>
              <a:rPr lang="en-US" b="1" dirty="0" smtClean="0"/>
              <a:t>On a bad day, CBP is den of </a:t>
            </a:r>
            <a:r>
              <a:rPr lang="en-US" b="1" dirty="0" err="1" smtClean="0"/>
              <a:t>grievences</a:t>
            </a:r>
            <a:endParaRPr lang="en-US" b="1" dirty="0" smtClean="0"/>
          </a:p>
          <a:p>
            <a:pPr marL="742950" lvl="1" indent="-285750"/>
            <a:r>
              <a:rPr lang="en-US" dirty="0" smtClean="0"/>
              <a:t>GITs </a:t>
            </a:r>
            <a:r>
              <a:rPr lang="en-US" dirty="0" err="1" smtClean="0"/>
              <a:t>vs</a:t>
            </a:r>
            <a:r>
              <a:rPr lang="en-US" dirty="0" smtClean="0"/>
              <a:t> MB</a:t>
            </a:r>
          </a:p>
          <a:p>
            <a:pPr marL="742950" lvl="1" indent="-285750"/>
            <a:r>
              <a:rPr lang="en-US" dirty="0" smtClean="0"/>
              <a:t>States </a:t>
            </a:r>
            <a:r>
              <a:rPr lang="en-US" dirty="0" err="1" smtClean="0"/>
              <a:t>vs</a:t>
            </a:r>
            <a:r>
              <a:rPr lang="en-US" dirty="0" smtClean="0"/>
              <a:t> Feds</a:t>
            </a:r>
          </a:p>
          <a:p>
            <a:pPr marL="742950" lvl="1" indent="-285750"/>
            <a:r>
              <a:rPr lang="en-US" dirty="0" smtClean="0"/>
              <a:t>Headwaters </a:t>
            </a:r>
            <a:r>
              <a:rPr lang="en-US" dirty="0" err="1" smtClean="0"/>
              <a:t>vs</a:t>
            </a:r>
            <a:r>
              <a:rPr lang="en-US" dirty="0" smtClean="0"/>
              <a:t> Tidal/Bay states</a:t>
            </a:r>
          </a:p>
          <a:p>
            <a:pPr marL="742950" lvl="1" indent="-285750"/>
            <a:r>
              <a:rPr lang="en-US" dirty="0" smtClean="0"/>
              <a:t>Urban (point) </a:t>
            </a:r>
            <a:r>
              <a:rPr lang="en-US" dirty="0" err="1" smtClean="0"/>
              <a:t>vs</a:t>
            </a:r>
            <a:r>
              <a:rPr lang="en-US" dirty="0" smtClean="0"/>
              <a:t> agriculture (non-point sources)</a:t>
            </a:r>
          </a:p>
          <a:p>
            <a:pPr marL="742950" lvl="1" indent="-285750"/>
            <a:r>
              <a:rPr lang="en-US" dirty="0" smtClean="0"/>
              <a:t>Water quality </a:t>
            </a:r>
            <a:r>
              <a:rPr lang="en-US" dirty="0" err="1" smtClean="0"/>
              <a:t>vs</a:t>
            </a:r>
            <a:r>
              <a:rPr lang="en-US" dirty="0" smtClean="0"/>
              <a:t> non-water quality</a:t>
            </a:r>
          </a:p>
          <a:p>
            <a:pPr marL="742950" lvl="1" indent="-285750"/>
            <a:r>
              <a:rPr lang="en-US" dirty="0" smtClean="0"/>
              <a:t>Republican </a:t>
            </a:r>
            <a:r>
              <a:rPr lang="en-US" dirty="0" err="1" smtClean="0"/>
              <a:t>vs</a:t>
            </a:r>
            <a:r>
              <a:rPr lang="en-US" dirty="0" smtClean="0"/>
              <a:t> Democrats</a:t>
            </a:r>
          </a:p>
          <a:p>
            <a:endParaRPr lang="en-US" dirty="0" smtClean="0"/>
          </a:p>
          <a:p>
            <a:pPr>
              <a:buFontTx/>
              <a:buChar cha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3"/>
          <p:cNvSpPr>
            <a:spLocks noGrp="1" noChangeArrowheads="1"/>
          </p:cNvSpPr>
          <p:nvPr>
            <p:ph type="dt" sz="quarter" idx="1"/>
          </p:nvPr>
        </p:nvSpPr>
        <p:spPr>
          <a:noFill/>
        </p:spPr>
        <p:txBody>
          <a:bodyPr/>
          <a:lstStyle/>
          <a:p>
            <a:fld id="{333DB970-9A6D-4E88-9750-E19157247659}" type="datetime1">
              <a:rPr lang="en-US" smtClean="0">
                <a:cs typeface="Arial" charset="0"/>
              </a:rPr>
              <a:pPr/>
              <a:t>6/24/2011</a:t>
            </a:fld>
            <a:endParaRPr lang="en-US" smtClean="0">
              <a:cs typeface="Arial" charset="0"/>
            </a:endParaRPr>
          </a:p>
        </p:txBody>
      </p:sp>
      <p:sp>
        <p:nvSpPr>
          <p:cNvPr id="132098" name="Rectangle 7"/>
          <p:cNvSpPr>
            <a:spLocks noGrp="1" noChangeArrowheads="1"/>
          </p:cNvSpPr>
          <p:nvPr>
            <p:ph type="sldNum" sz="quarter" idx="5"/>
          </p:nvPr>
        </p:nvSpPr>
        <p:spPr>
          <a:noFill/>
        </p:spPr>
        <p:txBody>
          <a:bodyPr/>
          <a:lstStyle/>
          <a:p>
            <a:fld id="{0832567B-A2F6-4BD1-9D18-B792036A0CBD}" type="slidenum">
              <a:rPr lang="en-US" smtClean="0">
                <a:cs typeface="Arial" charset="0"/>
              </a:rPr>
              <a:pPr/>
              <a:t>14</a:t>
            </a:fld>
            <a:endParaRPr lang="en-US" smtClean="0">
              <a:cs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t>What was impact of this complexity on efforts to develop an evaluation capability and adaptive management system?</a:t>
            </a:r>
          </a:p>
          <a:p>
            <a:r>
              <a:rPr lang="en-US" dirty="0" smtClean="0"/>
              <a:t>Origin of the Independent Evaluator</a:t>
            </a:r>
          </a:p>
          <a:p>
            <a:pPr lvl="1"/>
            <a:r>
              <a:rPr lang="en-US" dirty="0" smtClean="0"/>
              <a:t>2005 - U.S. GAO Report recommendation to establish an independent and objective reporting process</a:t>
            </a:r>
          </a:p>
          <a:p>
            <a:pPr lvl="1"/>
            <a:r>
              <a:rPr lang="en-US" dirty="0" smtClean="0"/>
              <a:t>2007 - U.S. GAO Report on need for integrated implementation plan</a:t>
            </a:r>
          </a:p>
          <a:p>
            <a:pPr lvl="1"/>
            <a:r>
              <a:rPr lang="en-US" dirty="0" smtClean="0"/>
              <a:t>2008 - Executive Council established  Independent Evaluator Action Team to report to the Management Board </a:t>
            </a:r>
          </a:p>
          <a:p>
            <a:pPr lvl="1"/>
            <a:r>
              <a:rPr lang="en-US" dirty="0" smtClean="0"/>
              <a:t>2009 - Executive Order 13508 calls for independent evaluator to periodically evaluate protection and restoration activities</a:t>
            </a:r>
          </a:p>
          <a:p>
            <a:pPr lvl="1"/>
            <a:r>
              <a:rPr lang="en-US" dirty="0" smtClean="0"/>
              <a:t>2009 – National Academy of Science study begins as evaluation pilot</a:t>
            </a:r>
          </a:p>
          <a:p>
            <a:pPr lvl="1"/>
            <a:r>
              <a:rPr lang="en-US" dirty="0" smtClean="0"/>
              <a:t>2011 – NAS study published</a:t>
            </a:r>
          </a:p>
          <a:p>
            <a:pPr>
              <a:lnSpc>
                <a:spcPct val="90000"/>
              </a:lnSpc>
            </a:pPr>
            <a:endParaRPr lang="en-US" dirty="0" smtClean="0"/>
          </a:p>
          <a:p>
            <a:pPr>
              <a:lnSpc>
                <a:spcPct val="90000"/>
              </a:lnSpc>
            </a:pPr>
            <a:endParaRPr 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3"/>
          <p:cNvSpPr>
            <a:spLocks noGrp="1" noChangeArrowheads="1"/>
          </p:cNvSpPr>
          <p:nvPr>
            <p:ph type="dt" sz="quarter" idx="1"/>
          </p:nvPr>
        </p:nvSpPr>
        <p:spPr>
          <a:noFill/>
        </p:spPr>
        <p:txBody>
          <a:bodyPr/>
          <a:lstStyle/>
          <a:p>
            <a:fld id="{FFB50CC7-6F1A-41AC-BF1B-96A56FCD3785}" type="datetime1">
              <a:rPr lang="en-US" smtClean="0">
                <a:cs typeface="Arial" charset="0"/>
              </a:rPr>
              <a:pPr/>
              <a:t>6/24/2011</a:t>
            </a:fld>
            <a:endParaRPr lang="en-US" smtClean="0">
              <a:cs typeface="Arial" charset="0"/>
            </a:endParaRPr>
          </a:p>
        </p:txBody>
      </p:sp>
      <p:sp>
        <p:nvSpPr>
          <p:cNvPr id="162818" name="Rectangle 7"/>
          <p:cNvSpPr>
            <a:spLocks noGrp="1" noChangeArrowheads="1"/>
          </p:cNvSpPr>
          <p:nvPr>
            <p:ph type="sldNum" sz="quarter" idx="5"/>
          </p:nvPr>
        </p:nvSpPr>
        <p:spPr>
          <a:noFill/>
        </p:spPr>
        <p:txBody>
          <a:bodyPr/>
          <a:lstStyle/>
          <a:p>
            <a:fld id="{FA50446D-0121-4654-BD44-EBC91089EBC5}" type="slidenum">
              <a:rPr lang="en-US" smtClean="0">
                <a:cs typeface="Arial" charset="0"/>
              </a:rPr>
              <a:pPr/>
              <a:t>15</a:t>
            </a:fld>
            <a:endParaRPr lang="en-US" smtClean="0">
              <a:cs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r>
              <a:rPr lang="en-US" dirty="0" smtClean="0"/>
              <a:t>Why was an independent evaluator necessary for the Bay?</a:t>
            </a:r>
          </a:p>
          <a:p>
            <a:pPr marL="742950" lvl="1" indent="-285750"/>
            <a:r>
              <a:rPr lang="en-US" dirty="0" smtClean="0"/>
              <a:t>Bay Program had lost the trust of Congress and the </a:t>
            </a:r>
            <a:r>
              <a:rPr lang="en-US" dirty="0" err="1" smtClean="0"/>
              <a:t>enviro</a:t>
            </a:r>
            <a:r>
              <a:rPr lang="en-US" dirty="0" smtClean="0"/>
              <a:t> groups on acknowledging the extent of the water quality problem and the ability to fix it. </a:t>
            </a:r>
          </a:p>
          <a:p>
            <a:pPr marL="742950" lvl="1" indent="-285750"/>
            <a:r>
              <a:rPr lang="en-US" dirty="0" smtClean="0"/>
              <a:t>Concern from citizens about lack of verification for state and local actions to address water quality </a:t>
            </a:r>
          </a:p>
          <a:p>
            <a:r>
              <a:rPr lang="en-US" dirty="0" smtClean="0"/>
              <a:t>History of IE has been one of foot dragging and fear about loss of control</a:t>
            </a:r>
          </a:p>
          <a:p>
            <a:pPr marL="742950" lvl="1" indent="-285750"/>
            <a:r>
              <a:rPr lang="en-US" dirty="0" smtClean="0"/>
              <a:t>There has been some confusion about the appropriate location of the IE, its focus, and cost.</a:t>
            </a:r>
          </a:p>
          <a:p>
            <a:endParaRPr lang="en-US" dirty="0" smtClean="0"/>
          </a:p>
          <a:p>
            <a:r>
              <a:rPr lang="en-US" dirty="0" smtClean="0"/>
              <a:t>Bay Program launched a pilot with National Academy of Science (NAS) in 2009.  </a:t>
            </a:r>
          </a:p>
          <a:p>
            <a:pPr marL="742950" lvl="1" indent="-285750"/>
            <a:r>
              <a:rPr lang="en-US" dirty="0" smtClean="0"/>
              <a:t>NAS conducted 2 year study on nutrients</a:t>
            </a:r>
          </a:p>
          <a:p>
            <a:pPr marL="742950" lvl="1" indent="-285750"/>
            <a:endParaRPr lang="en-US" dirty="0" smtClean="0"/>
          </a:p>
          <a:p>
            <a:r>
              <a:rPr lang="en-US" dirty="0" smtClean="0"/>
              <a:t>What are the lessons learned from the NAS evaluation pilot? </a:t>
            </a:r>
          </a:p>
          <a:p>
            <a:pPr marL="742950" lvl="1" indent="-285750"/>
            <a:r>
              <a:rPr lang="en-US" dirty="0" smtClean="0"/>
              <a:t>Was this really an evaluation?  </a:t>
            </a:r>
          </a:p>
          <a:p>
            <a:pPr marL="742950" lvl="1" indent="-285750"/>
            <a:r>
              <a:rPr lang="en-US" dirty="0" smtClean="0"/>
              <a:t>Was it independent? Bay selected the questions.  </a:t>
            </a:r>
          </a:p>
          <a:p>
            <a:pPr marL="742950" lvl="1" indent="-285750"/>
            <a:r>
              <a:rPr lang="en-US" dirty="0" smtClean="0"/>
              <a:t>Was it useful? TMDL was completed before the study was done.</a:t>
            </a:r>
          </a:p>
          <a:p>
            <a:pPr marL="742950" lvl="1" indent="-285750"/>
            <a:r>
              <a:rPr lang="en-US" dirty="0" smtClean="0"/>
              <a:t>Is CBP living up its mandate to establish an independent evaluator?</a:t>
            </a:r>
          </a:p>
          <a:p>
            <a:endParaRPr lang="en-US" dirty="0" smtClean="0"/>
          </a:p>
          <a:p>
            <a:r>
              <a:rPr lang="en-US" dirty="0" smtClean="0"/>
              <a:t>CBP is still debating the role of the IE</a:t>
            </a:r>
          </a:p>
          <a:p>
            <a:pPr>
              <a:lnSpc>
                <a:spcPct val="90000"/>
              </a:lnSpc>
            </a:pPr>
            <a:endParaRPr lang="en-US" sz="1000" b="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p:cNvSpPr>
            <a:spLocks noGrp="1" noChangeArrowheads="1"/>
          </p:cNvSpPr>
          <p:nvPr>
            <p:ph type="dt" sz="quarter" idx="1"/>
          </p:nvPr>
        </p:nvSpPr>
        <p:spPr>
          <a:noFill/>
        </p:spPr>
        <p:txBody>
          <a:bodyPr/>
          <a:lstStyle/>
          <a:p>
            <a:fld id="{E792FB56-35CB-437C-B9A4-7E320BC79A18}" type="datetime1">
              <a:rPr lang="en-US" smtClean="0">
                <a:cs typeface="Arial" charset="0"/>
              </a:rPr>
              <a:pPr/>
              <a:t>6/24/2011</a:t>
            </a:fld>
            <a:endParaRPr lang="en-US" smtClean="0">
              <a:cs typeface="Arial" charset="0"/>
            </a:endParaRPr>
          </a:p>
        </p:txBody>
      </p:sp>
      <p:sp>
        <p:nvSpPr>
          <p:cNvPr id="136194" name="Rectangle 7"/>
          <p:cNvSpPr>
            <a:spLocks noGrp="1" noChangeArrowheads="1"/>
          </p:cNvSpPr>
          <p:nvPr>
            <p:ph type="sldNum" sz="quarter" idx="5"/>
          </p:nvPr>
        </p:nvSpPr>
        <p:spPr>
          <a:noFill/>
        </p:spPr>
        <p:txBody>
          <a:bodyPr/>
          <a:lstStyle/>
          <a:p>
            <a:fld id="{4F883144-E5CF-4E94-8304-A6407C41E661}" type="slidenum">
              <a:rPr lang="en-US" smtClean="0">
                <a:cs typeface="Arial" charset="0"/>
              </a:rPr>
              <a:pPr/>
              <a:t>16</a:t>
            </a:fld>
            <a:endParaRPr lang="en-US" smtClean="0">
              <a:cs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a:lnSpc>
                <a:spcPct val="90000"/>
              </a:lnSpc>
            </a:pPr>
            <a:r>
              <a:rPr lang="en-US" dirty="0" smtClean="0"/>
              <a:t>The Independent Evaluator should focus on WIP implementation and federal and state milestones.  </a:t>
            </a:r>
          </a:p>
          <a:p>
            <a:pPr lvl="1">
              <a:lnSpc>
                <a:spcPct val="90000"/>
              </a:lnSpc>
            </a:pPr>
            <a:r>
              <a:rPr lang="en-US" dirty="0" smtClean="0"/>
              <a:t>- Options for future evaluations would result from milestone reviews and annual watershed model progress runs for TMDL</a:t>
            </a:r>
          </a:p>
          <a:p>
            <a:pPr>
              <a:lnSpc>
                <a:spcPct val="90000"/>
              </a:lnSpc>
            </a:pPr>
            <a:endParaRPr lang="en-US" dirty="0" smtClean="0"/>
          </a:p>
          <a:p>
            <a:pPr>
              <a:lnSpc>
                <a:spcPct val="90000"/>
              </a:lnSpc>
            </a:pPr>
            <a:r>
              <a:rPr lang="en-US" dirty="0" smtClean="0"/>
              <a:t>The Bay Program should develop an internal program evaluation function to conduct assessments on implementation and management issues.  </a:t>
            </a:r>
          </a:p>
          <a:p>
            <a:pPr>
              <a:lnSpc>
                <a:spcPct val="90000"/>
              </a:lnSpc>
            </a:pPr>
            <a:r>
              <a:rPr lang="en-US" dirty="0" smtClean="0"/>
              <a:t>	- This would include a trouble shooting function to fix implementation problems within the GITs.  </a:t>
            </a:r>
          </a:p>
          <a:p>
            <a:pPr>
              <a:lnSpc>
                <a:spcPct val="90000"/>
              </a:lnSpc>
            </a:pPr>
            <a:r>
              <a:rPr lang="en-US" dirty="0" smtClean="0"/>
              <a:t>	- Location could be part of GIT 6 or a separate entity that reports to the MB.</a:t>
            </a:r>
          </a:p>
          <a:p>
            <a:pPr>
              <a:lnSpc>
                <a:spcPct val="90000"/>
              </a:lnSpc>
            </a:pPr>
            <a:endParaRPr lang="en-US" b="1" dirty="0" smtClean="0"/>
          </a:p>
          <a:p>
            <a:pPr>
              <a:lnSpc>
                <a:spcPct val="90000"/>
              </a:lnSpc>
            </a:pPr>
            <a:r>
              <a:rPr lang="en-US" dirty="0" smtClean="0"/>
              <a:t>GIT 6 should play a more active role in supporting the management of the GITs and the Management Board. </a:t>
            </a:r>
          </a:p>
          <a:p>
            <a:pPr lvl="1">
              <a:lnSpc>
                <a:spcPct val="90000"/>
              </a:lnSpc>
            </a:pPr>
            <a:r>
              <a:rPr lang="en-US" dirty="0" smtClean="0"/>
              <a:t> - Annual management and needs assessments of the GITs </a:t>
            </a:r>
          </a:p>
          <a:p>
            <a:pPr lvl="1">
              <a:lnSpc>
                <a:spcPct val="90000"/>
              </a:lnSpc>
            </a:pPr>
            <a:r>
              <a:rPr lang="en-US" dirty="0" smtClean="0"/>
              <a:t>- Provide technical assistance and training</a:t>
            </a:r>
          </a:p>
          <a:p>
            <a:pPr>
              <a:lnSpc>
                <a:spcPct val="90000"/>
              </a:lnSpc>
            </a:pPr>
            <a:endParaRPr lang="en-US" dirty="0" smtClean="0"/>
          </a:p>
          <a:p>
            <a:pPr>
              <a:lnSpc>
                <a:spcPct val="90000"/>
              </a:lnSpc>
            </a:pPr>
            <a:endParaRPr lang="en-US"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a:ln/>
        </p:spPr>
      </p:sp>
      <p:sp>
        <p:nvSpPr>
          <p:cNvPr id="140290" name="Notes Placeholder 2"/>
          <p:cNvSpPr>
            <a:spLocks noGrp="1"/>
          </p:cNvSpPr>
          <p:nvPr>
            <p:ph type="body" idx="1"/>
          </p:nvPr>
        </p:nvSpPr>
        <p:spPr>
          <a:noFill/>
          <a:ln/>
        </p:spPr>
        <p:txBody>
          <a:bodyPr/>
          <a:lstStyle/>
          <a:p>
            <a:r>
              <a:rPr lang="en-US" b="1" dirty="0" smtClean="0"/>
              <a:t>2005 – GAO Report recommendation </a:t>
            </a:r>
            <a:r>
              <a:rPr lang="en-US" dirty="0" smtClean="0"/>
              <a:t>to develop coordinated implementation plan and target </a:t>
            </a:r>
            <a:r>
              <a:rPr lang="en-US" dirty="0" err="1" smtClean="0"/>
              <a:t>resoures</a:t>
            </a:r>
            <a:endParaRPr lang="en-US" dirty="0" smtClean="0"/>
          </a:p>
          <a:p>
            <a:r>
              <a:rPr lang="en-US" b="1" dirty="0" smtClean="0"/>
              <a:t>2008 - Chesapeake Action Plan – Report to Congress</a:t>
            </a:r>
          </a:p>
          <a:p>
            <a:r>
              <a:rPr lang="en-US" dirty="0" smtClean="0"/>
              <a:t>	- expressed intent to institute adaptive management to enhance overall management</a:t>
            </a:r>
          </a:p>
          <a:p>
            <a:r>
              <a:rPr lang="en-US" dirty="0" smtClean="0"/>
              <a:t>	- proposed Kaplan and Norton (2008) 5 stage model</a:t>
            </a:r>
          </a:p>
          <a:p>
            <a:r>
              <a:rPr lang="en-US" dirty="0" smtClean="0"/>
              <a:t>2009 Executive Order 13508 section 203 (e)</a:t>
            </a:r>
          </a:p>
          <a:p>
            <a:r>
              <a:rPr lang="en-US" dirty="0" smtClean="0"/>
              <a:t>	- “develop a process for implementing adaptive management principles with periodic evaluation of protection and restoration activities</a:t>
            </a:r>
          </a:p>
          <a:p>
            <a:r>
              <a:rPr lang="en-US" dirty="0" smtClean="0"/>
              <a:t>	-  </a:t>
            </a:r>
            <a:r>
              <a:rPr lang="en-US" b="1" dirty="0" smtClean="0"/>
              <a:t>Executive Order report 202(f) </a:t>
            </a:r>
            <a:r>
              <a:rPr lang="en-US" dirty="0" smtClean="0"/>
              <a:t>recommended adaptive management ecosystem framework (William and Levin [see chart?]</a:t>
            </a:r>
          </a:p>
          <a:p>
            <a:r>
              <a:rPr lang="en-US" b="1" dirty="0" smtClean="0"/>
              <a:t>2010 – Federal Strategy for Protecting and Restoring Bay Watershed</a:t>
            </a:r>
          </a:p>
          <a:p>
            <a:r>
              <a:rPr lang="en-US" dirty="0" smtClean="0"/>
              <a:t>	- Promoted “ecosystem-based, adaptive management through enhanced coordination of science and decision-support activities</a:t>
            </a:r>
          </a:p>
          <a:p>
            <a:r>
              <a:rPr lang="en-US" dirty="0" smtClean="0"/>
              <a:t>Executive Order report 202(f)</a:t>
            </a:r>
          </a:p>
          <a:p>
            <a:r>
              <a:rPr lang="en-US" b="1" dirty="0" smtClean="0"/>
              <a:t>Proposed Legislation (</a:t>
            </a:r>
            <a:r>
              <a:rPr lang="en-US" b="1" dirty="0" err="1" smtClean="0"/>
              <a:t>Wittman</a:t>
            </a:r>
            <a:r>
              <a:rPr lang="en-US" b="1" dirty="0" smtClean="0"/>
              <a:t> Bill)</a:t>
            </a:r>
          </a:p>
          <a:p>
            <a:r>
              <a:rPr lang="en-US" b="1" dirty="0" smtClean="0"/>
              <a:t>Chesapeake Bay Governance Document</a:t>
            </a:r>
          </a:p>
          <a:p>
            <a:endParaRPr lang="en-US" dirty="0" smtClean="0"/>
          </a:p>
        </p:txBody>
      </p:sp>
      <p:sp>
        <p:nvSpPr>
          <p:cNvPr id="140291" name="Date Placeholder 3"/>
          <p:cNvSpPr>
            <a:spLocks noGrp="1"/>
          </p:cNvSpPr>
          <p:nvPr>
            <p:ph type="dt" sz="quarter" idx="1"/>
          </p:nvPr>
        </p:nvSpPr>
        <p:spPr>
          <a:noFill/>
        </p:spPr>
        <p:txBody>
          <a:bodyPr/>
          <a:lstStyle/>
          <a:p>
            <a:fld id="{908FE264-2FD2-456B-949C-E22DBF178D6F}" type="datetime1">
              <a:rPr lang="en-US" smtClean="0">
                <a:cs typeface="Arial" charset="0"/>
              </a:rPr>
              <a:pPr/>
              <a:t>6/24/2011</a:t>
            </a:fld>
            <a:endParaRPr lang="en-US" smtClean="0">
              <a:cs typeface="Arial" charset="0"/>
            </a:endParaRPr>
          </a:p>
        </p:txBody>
      </p:sp>
      <p:sp>
        <p:nvSpPr>
          <p:cNvPr id="140292" name="Slide Number Placeholder 4"/>
          <p:cNvSpPr>
            <a:spLocks noGrp="1"/>
          </p:cNvSpPr>
          <p:nvPr>
            <p:ph type="sldNum" sz="quarter" idx="5"/>
          </p:nvPr>
        </p:nvSpPr>
        <p:spPr>
          <a:noFill/>
        </p:spPr>
        <p:txBody>
          <a:bodyPr/>
          <a:lstStyle/>
          <a:p>
            <a:fld id="{A9AE26E7-3E86-4DB3-9FE9-9B41AC0E7A51}" type="slidenum">
              <a:rPr lang="en-US" smtClean="0">
                <a:cs typeface="Arial" charset="0"/>
              </a:rPr>
              <a:pPr/>
              <a:t>17</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r>
              <a:rPr lang="en-US" smtClean="0"/>
              <a:t>Kaplan and Norton (2008) 5 stage model from Harvard Business Review article</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txBox="1">
            <a:spLocks noGrp="1" noChangeArrowheads="1"/>
          </p:cNvSpPr>
          <p:nvPr/>
        </p:nvSpPr>
        <p:spPr bwMode="auto">
          <a:xfrm>
            <a:off x="3973513" y="0"/>
            <a:ext cx="3036887" cy="465138"/>
          </a:xfrm>
          <a:prstGeom prst="rect">
            <a:avLst/>
          </a:prstGeom>
          <a:noFill/>
          <a:ln w="9525">
            <a:noFill/>
            <a:miter lim="800000"/>
            <a:headEnd/>
            <a:tailEnd/>
          </a:ln>
        </p:spPr>
        <p:txBody>
          <a:bodyPr lIns="93172" tIns="46586" rIns="93172" bIns="46586"/>
          <a:lstStyle/>
          <a:p>
            <a:pPr algn="r" defTabSz="931863" eaLnBrk="0" hangingPunct="0"/>
            <a:fld id="{4ABC2EC8-8344-443C-9CE1-18E133F474D3}" type="datetime1">
              <a:rPr lang="en-US" sz="1200"/>
              <a:pPr algn="r" defTabSz="931863" eaLnBrk="0" hangingPunct="0"/>
              <a:t>6/24/2011</a:t>
            </a:fld>
            <a:endParaRPr lang="en-US" sz="1200"/>
          </a:p>
        </p:txBody>
      </p:sp>
      <p:sp>
        <p:nvSpPr>
          <p:cNvPr id="179203"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eaLnBrk="0" hangingPunct="0"/>
            <a:fld id="{F8EDC793-06DE-47AD-B868-EAE54886CA94}" type="slidenum">
              <a:rPr lang="en-US" sz="1200"/>
              <a:pPr algn="r" defTabSz="931863" eaLnBrk="0" hangingPunct="0"/>
              <a:t>19</a:t>
            </a:fld>
            <a:endParaRPr lang="en-US" sz="1200"/>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ln/>
        </p:spPr>
        <p:txBody>
          <a:bodyPr/>
          <a:lstStyle/>
          <a:p>
            <a:pPr>
              <a:lnSpc>
                <a:spcPct val="90000"/>
              </a:lnSpc>
            </a:pPr>
            <a:r>
              <a:rPr lang="en-US" dirty="0" smtClean="0"/>
              <a:t>Partners held off on developing an adaptive management system due to the E.O., Strategy development, and TMDL </a:t>
            </a:r>
          </a:p>
          <a:p>
            <a:pPr lvl="1">
              <a:lnSpc>
                <a:spcPct val="90000"/>
              </a:lnSpc>
            </a:pPr>
            <a:r>
              <a:rPr lang="en-US" dirty="0" smtClean="0"/>
              <a:t>Lack of alignment over goals and reporting and organization put adaptive management on hold until issues could be resolved.</a:t>
            </a:r>
          </a:p>
          <a:p>
            <a:pPr>
              <a:lnSpc>
                <a:spcPct val="90000"/>
              </a:lnSpc>
            </a:pPr>
            <a:r>
              <a:rPr lang="en-US" dirty="0" smtClean="0"/>
              <a:t>CBP partners became more confused about how multiple planning and reporting requirements from EO and TMDL fit together</a:t>
            </a:r>
          </a:p>
          <a:p>
            <a:pPr lvl="1">
              <a:lnSpc>
                <a:spcPct val="90000"/>
              </a:lnSpc>
            </a:pPr>
            <a:r>
              <a:rPr lang="en-US" dirty="0" smtClean="0"/>
              <a:t>What does the information mean and how should it be used</a:t>
            </a:r>
          </a:p>
          <a:p>
            <a:pPr>
              <a:lnSpc>
                <a:spcPct val="90000"/>
              </a:lnSpc>
            </a:pPr>
            <a:r>
              <a:rPr lang="en-US" dirty="0" smtClean="0"/>
              <a:t>Problem was how to build an AMS within a politically and organizationally fluid environment.</a:t>
            </a:r>
          </a:p>
          <a:p>
            <a:pPr>
              <a:lnSpc>
                <a:spcPct val="90000"/>
              </a:lnSpc>
            </a:pPr>
            <a:r>
              <a:rPr lang="en-US" dirty="0" smtClean="0"/>
              <a:t>Alignment issues are still unresolved but the Bay program is going ahead with AM.  </a:t>
            </a:r>
          </a:p>
          <a:p>
            <a:pPr>
              <a:lnSpc>
                <a:spcPct val="90000"/>
              </a:lnSpc>
            </a:pPr>
            <a:r>
              <a:rPr lang="en-US" dirty="0" smtClean="0"/>
              <a:t>Created Decision Framework in 2010.</a:t>
            </a:r>
          </a:p>
          <a:p>
            <a:pPr>
              <a:lnSpc>
                <a:spcPct val="90000"/>
              </a:lnSpc>
            </a:pPr>
            <a:endParaRPr lang="en-US" dirty="0" smtClean="0"/>
          </a:p>
          <a:p>
            <a:pPr>
              <a:lnSpc>
                <a:spcPct val="90000"/>
              </a:lnSpc>
            </a:pPr>
            <a:r>
              <a:rPr lang="en-US" dirty="0" smtClean="0"/>
              <a:t>Need healthy balance between adaptive management &amp; accountability</a:t>
            </a:r>
          </a:p>
          <a:p>
            <a:pPr>
              <a:lnSpc>
                <a:spcPct val="90000"/>
              </a:lnSpc>
              <a:buFontTx/>
              <a:buChar char="•"/>
            </a:pPr>
            <a:r>
              <a:rPr lang="en-US" dirty="0" smtClean="0"/>
              <a:t>Federal partners shouldn’t just hold states accountable. Rather, they should focus on assisting those who fail to meet their targets or fall behind on targets. Planning and evaluation should include focus on program improvement and problem solving.</a:t>
            </a:r>
            <a:r>
              <a:rPr lang="en-US" sz="1000" dirty="0" smtClean="0"/>
              <a:t> </a:t>
            </a:r>
          </a:p>
          <a:p>
            <a:pPr lvl="1">
              <a:lnSpc>
                <a:spcPct val="90000"/>
              </a:lnSpc>
            </a:pP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dt" sz="quarter" idx="1"/>
          </p:nvPr>
        </p:nvSpPr>
        <p:spPr>
          <a:noFill/>
        </p:spPr>
        <p:txBody>
          <a:bodyPr/>
          <a:lstStyle/>
          <a:p>
            <a:fld id="{2138DE5D-E40A-4FD5-A60D-8B44A273BA72}" type="datetime1">
              <a:rPr lang="en-US" smtClean="0">
                <a:cs typeface="Arial" charset="0"/>
              </a:rPr>
              <a:pPr/>
              <a:t>6/24/2011</a:t>
            </a:fld>
            <a:endParaRPr lang="en-US" smtClean="0">
              <a:cs typeface="Arial" charset="0"/>
            </a:endParaRPr>
          </a:p>
        </p:txBody>
      </p:sp>
      <p:sp>
        <p:nvSpPr>
          <p:cNvPr id="21506" name="Rectangle 7"/>
          <p:cNvSpPr>
            <a:spLocks noGrp="1" noChangeArrowheads="1"/>
          </p:cNvSpPr>
          <p:nvPr>
            <p:ph type="sldNum" sz="quarter" idx="5"/>
          </p:nvPr>
        </p:nvSpPr>
        <p:spPr>
          <a:noFill/>
        </p:spPr>
        <p:txBody>
          <a:bodyPr/>
          <a:lstStyle/>
          <a:p>
            <a:fld id="{5889B929-BC2F-4DEE-8DF2-D49DD09E59D3}" type="slidenum">
              <a:rPr lang="en-US" smtClean="0">
                <a:cs typeface="Arial" charset="0"/>
              </a:rPr>
              <a:pPr/>
              <a:t>2</a:t>
            </a:fld>
            <a:endParaRPr lang="en-US" smtClean="0">
              <a:cs typeface="Arial" charset="0"/>
            </a:endParaRPr>
          </a:p>
        </p:txBody>
      </p:sp>
      <p:sp>
        <p:nvSpPr>
          <p:cNvPr id="21507" name="Rectangle 2"/>
          <p:cNvSpPr>
            <a:spLocks noGrp="1" noRot="1" noChangeAspect="1" noChangeArrowheads="1" noTextEdit="1"/>
          </p:cNvSpPr>
          <p:nvPr>
            <p:ph type="sldImg"/>
          </p:nvPr>
        </p:nvSpPr>
        <p:spPr>
          <a:xfrm>
            <a:off x="1212850" y="674688"/>
            <a:ext cx="4648200" cy="3486150"/>
          </a:xfrm>
          <a:ln/>
        </p:spPr>
      </p:sp>
      <p:sp>
        <p:nvSpPr>
          <p:cNvPr id="21508" name="Rectangle 3"/>
          <p:cNvSpPr>
            <a:spLocks noGrp="1" noChangeArrowheads="1"/>
          </p:cNvSpPr>
          <p:nvPr>
            <p:ph type="body" idx="1"/>
          </p:nvPr>
        </p:nvSpPr>
        <p:spPr>
          <a:ln/>
        </p:spPr>
        <p:txBody>
          <a:bodyPr/>
          <a:lstStyle/>
          <a:p>
            <a:pPr>
              <a:lnSpc>
                <a:spcPct val="80000"/>
              </a:lnSpc>
            </a:pPr>
            <a:r>
              <a:rPr lang="en-US" sz="1000" dirty="0" smtClean="0"/>
              <a:t>The purpose of my presentation is twofold:</a:t>
            </a:r>
          </a:p>
          <a:p>
            <a:pPr>
              <a:lnSpc>
                <a:spcPct val="80000"/>
              </a:lnSpc>
              <a:buFontTx/>
              <a:buChar char="-"/>
            </a:pPr>
            <a:r>
              <a:rPr lang="en-US" sz="1000" dirty="0" smtClean="0"/>
              <a:t> To provide some background on the history, players, and programmatic and political issues surrounding the Chesapeake Bay Partnership</a:t>
            </a:r>
          </a:p>
          <a:p>
            <a:pPr>
              <a:lnSpc>
                <a:spcPct val="80000"/>
              </a:lnSpc>
              <a:buFontTx/>
              <a:buChar char="-"/>
            </a:pPr>
            <a:r>
              <a:rPr lang="en-US" sz="1000" dirty="0" smtClean="0"/>
              <a:t> To discuss my observations on recent efforts by the Bay Partnership to develop a program evaluation and adaptive management capability</a:t>
            </a:r>
          </a:p>
          <a:p>
            <a:pPr>
              <a:lnSpc>
                <a:spcPct val="80000"/>
              </a:lnSpc>
              <a:buFontTx/>
              <a:buChar char="-"/>
            </a:pPr>
            <a:endParaRPr lang="en-US" sz="1000" dirty="0" smtClean="0"/>
          </a:p>
          <a:p>
            <a:pPr>
              <a:lnSpc>
                <a:spcPct val="80000"/>
              </a:lnSpc>
            </a:pPr>
            <a:r>
              <a:rPr lang="en-US" sz="1000" dirty="0" smtClean="0"/>
              <a:t>This will be useful background for the Afternoon session at 3:30 with a panel of experts.  If you show up you are ahead of the game.</a:t>
            </a:r>
          </a:p>
          <a:p>
            <a:pPr>
              <a:lnSpc>
                <a:spcPct val="80000"/>
              </a:lnSpc>
            </a:pPr>
            <a:endParaRPr lang="en-US" sz="1000" dirty="0" smtClean="0"/>
          </a:p>
          <a:p>
            <a:pPr>
              <a:lnSpc>
                <a:spcPct val="80000"/>
              </a:lnSpc>
            </a:pPr>
            <a:r>
              <a:rPr lang="en-US" sz="1000" dirty="0" smtClean="0"/>
              <a:t>Topics I plan to cover:</a:t>
            </a:r>
          </a:p>
          <a:p>
            <a:pPr>
              <a:lnSpc>
                <a:spcPct val="90000"/>
              </a:lnSpc>
              <a:buFontTx/>
              <a:buAutoNum type="romanUcPeriod"/>
            </a:pPr>
            <a:r>
              <a:rPr lang="en-US" sz="1000" dirty="0" smtClean="0"/>
              <a:t>Chesapeake Bay Program 101</a:t>
            </a:r>
          </a:p>
          <a:p>
            <a:pPr marL="904875" lvl="1" indent="-457200">
              <a:lnSpc>
                <a:spcPct val="90000"/>
              </a:lnSpc>
              <a:buFontTx/>
              <a:buAutoNum type="alphaUcPeriod"/>
            </a:pPr>
            <a:r>
              <a:rPr lang="en-US" sz="1000" dirty="0" smtClean="0"/>
              <a:t>The Problem Identified</a:t>
            </a:r>
          </a:p>
          <a:p>
            <a:pPr marL="904875" lvl="1" indent="-457200">
              <a:lnSpc>
                <a:spcPct val="90000"/>
              </a:lnSpc>
              <a:buFontTx/>
              <a:buAutoNum type="alphaUcPeriod"/>
            </a:pPr>
            <a:r>
              <a:rPr lang="en-US" sz="1000" dirty="0" smtClean="0"/>
              <a:t>Executive Order Strategy &amp; CBP Alignment</a:t>
            </a:r>
          </a:p>
          <a:p>
            <a:pPr marL="904875" lvl="1" indent="-457200">
              <a:lnSpc>
                <a:spcPct val="90000"/>
              </a:lnSpc>
              <a:buFontTx/>
              <a:buAutoNum type="alphaUcPeriod"/>
            </a:pPr>
            <a:r>
              <a:rPr lang="en-US" sz="1000" dirty="0" smtClean="0"/>
              <a:t>The TMDL and its Implementation</a:t>
            </a:r>
          </a:p>
          <a:p>
            <a:pPr marL="904875" lvl="1" indent="-457200">
              <a:lnSpc>
                <a:spcPct val="90000"/>
              </a:lnSpc>
              <a:buFontTx/>
              <a:buAutoNum type="alphaUcPeriod"/>
            </a:pPr>
            <a:endParaRPr lang="en-US" sz="1000" dirty="0" smtClean="0"/>
          </a:p>
          <a:p>
            <a:pPr>
              <a:lnSpc>
                <a:spcPct val="80000"/>
              </a:lnSpc>
            </a:pPr>
            <a:r>
              <a:rPr lang="en-US" sz="1000" dirty="0" smtClean="0"/>
              <a:t>II. The Turning Point</a:t>
            </a:r>
          </a:p>
          <a:p>
            <a:pPr>
              <a:lnSpc>
                <a:spcPct val="80000"/>
              </a:lnSpc>
            </a:pPr>
            <a:endParaRPr lang="en-US" sz="1000" dirty="0" smtClean="0"/>
          </a:p>
          <a:p>
            <a:pPr>
              <a:lnSpc>
                <a:spcPct val="90000"/>
              </a:lnSpc>
            </a:pPr>
            <a:r>
              <a:rPr lang="en-US" sz="1000" dirty="0" smtClean="0"/>
              <a:t>III. Evaluation, Adaptive Management, and Accountability</a:t>
            </a:r>
          </a:p>
          <a:p>
            <a:pPr marL="904875" lvl="1" indent="-457200">
              <a:lnSpc>
                <a:spcPct val="90000"/>
              </a:lnSpc>
              <a:buFontTx/>
              <a:buAutoNum type="alphaUcPeriod"/>
            </a:pPr>
            <a:endParaRPr lang="en-US" sz="1000" dirty="0" smtClean="0"/>
          </a:p>
          <a:p>
            <a:pPr marL="904875" lvl="1" indent="-457200">
              <a:lnSpc>
                <a:spcPct val="90000"/>
              </a:lnSpc>
              <a:buFontTx/>
              <a:buAutoNum type="alphaUcPeriod"/>
            </a:pPr>
            <a:r>
              <a:rPr lang="en-US" sz="1000" dirty="0" smtClean="0"/>
              <a:t>Searching for An Independent Evaluator</a:t>
            </a:r>
          </a:p>
          <a:p>
            <a:pPr marL="904875" lvl="1" indent="-457200">
              <a:lnSpc>
                <a:spcPct val="90000"/>
              </a:lnSpc>
              <a:buFontTx/>
              <a:buAutoNum type="alphaUcPeriod"/>
            </a:pPr>
            <a:r>
              <a:rPr lang="en-US" sz="1000" dirty="0" smtClean="0"/>
              <a:t>Launching An Adaptive Management Approach </a:t>
            </a:r>
          </a:p>
          <a:p>
            <a:pPr marL="904875" lvl="1" indent="-457200">
              <a:lnSpc>
                <a:spcPct val="90000"/>
              </a:lnSpc>
              <a:buFontTx/>
              <a:buAutoNum type="alphaUcPeriod"/>
            </a:pPr>
            <a:r>
              <a:rPr lang="en-US" sz="1000" dirty="0" smtClean="0"/>
              <a:t>What Do We Mean By Accountability in A Partnership?</a:t>
            </a:r>
          </a:p>
          <a:p>
            <a:pPr>
              <a:lnSpc>
                <a:spcPct val="80000"/>
              </a:lnSpc>
            </a:pPr>
            <a:endParaRPr lang="en-US" sz="1000" dirty="0" smtClean="0"/>
          </a:p>
          <a:p>
            <a:pPr>
              <a:lnSpc>
                <a:spcPct val="80000"/>
              </a:lnSpc>
            </a:pPr>
            <a:r>
              <a:rPr lang="en-US" sz="1000" dirty="0" smtClean="0"/>
              <a:t>Questions and turn it over to Doreen.  Ok, let’s fly</a:t>
            </a:r>
          </a:p>
          <a:p>
            <a:pPr>
              <a:lnSpc>
                <a:spcPct val="80000"/>
              </a:lnSpc>
            </a:pPr>
            <a:endParaRPr lang="en-US" sz="1000" dirty="0" smtClean="0"/>
          </a:p>
          <a:p>
            <a:pPr>
              <a:lnSpc>
                <a:spcPct val="80000"/>
              </a:lnSpc>
            </a:pPr>
            <a:endParaRPr lang="en-US" sz="10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pPr>
              <a:lnSpc>
                <a:spcPct val="70000"/>
              </a:lnSpc>
            </a:pPr>
            <a:r>
              <a:rPr lang="en-US" sz="1100" dirty="0" smtClean="0">
                <a:solidFill>
                  <a:srgbClr val="7F7F7F"/>
                </a:solidFill>
                <a:latin typeface="Swis721 Cn BT"/>
              </a:rPr>
              <a:t>1. Articulate program goals. </a:t>
            </a:r>
          </a:p>
          <a:p>
            <a:pPr>
              <a:lnSpc>
                <a:spcPct val="70000"/>
              </a:lnSpc>
            </a:pPr>
            <a:r>
              <a:rPr lang="en-US" sz="1100" i="1" dirty="0" smtClean="0">
                <a:solidFill>
                  <a:srgbClr val="0066CC"/>
                </a:solidFill>
                <a:latin typeface="Swis721 Cn BT"/>
              </a:rPr>
              <a:t>	e.g.</a:t>
            </a:r>
            <a:r>
              <a:rPr lang="en-US" sz="1100" dirty="0" smtClean="0">
                <a:solidFill>
                  <a:srgbClr val="0066CC"/>
                </a:solidFill>
                <a:latin typeface="Swis721 Cn BT"/>
              </a:rPr>
              <a:t>,</a:t>
            </a:r>
            <a:r>
              <a:rPr lang="en-US" sz="1100" i="1" dirty="0" smtClean="0">
                <a:solidFill>
                  <a:srgbClr val="0066CC"/>
                </a:solidFill>
                <a:latin typeface="Swis721 Cn BT"/>
              </a:rPr>
              <a:t> Conserve healthy watersheds in a variety of landscapes (e.g., agricultural, residential, etc.).</a:t>
            </a:r>
            <a:endParaRPr lang="en-US" sz="1100" dirty="0" smtClean="0">
              <a:solidFill>
                <a:srgbClr val="0066CC"/>
              </a:solidFill>
              <a:latin typeface="Swis721 Cn BT"/>
            </a:endParaRPr>
          </a:p>
          <a:p>
            <a:pPr>
              <a:lnSpc>
                <a:spcPct val="70000"/>
              </a:lnSpc>
            </a:pPr>
            <a:endParaRPr lang="en-US" sz="1100" dirty="0" smtClean="0">
              <a:solidFill>
                <a:srgbClr val="0066CC"/>
              </a:solidFill>
              <a:latin typeface="Swis721 Cn BT"/>
            </a:endParaRPr>
          </a:p>
          <a:p>
            <a:pPr>
              <a:lnSpc>
                <a:spcPct val="70000"/>
              </a:lnSpc>
            </a:pPr>
            <a:r>
              <a:rPr lang="en-US" sz="1100" dirty="0" smtClean="0">
                <a:solidFill>
                  <a:srgbClr val="7F7F7F"/>
                </a:solidFill>
                <a:latin typeface="Swis721 Cn BT"/>
              </a:rPr>
              <a:t>2.  Describe factors influencing goal attainment.</a:t>
            </a:r>
          </a:p>
          <a:p>
            <a:pPr>
              <a:lnSpc>
                <a:spcPct val="70000"/>
              </a:lnSpc>
            </a:pPr>
            <a:r>
              <a:rPr lang="en-US" sz="1100" i="1" dirty="0" smtClean="0">
                <a:solidFill>
                  <a:srgbClr val="0066CC"/>
                </a:solidFill>
                <a:latin typeface="Swis721 Cn BT"/>
              </a:rPr>
              <a:t>	e.g., Local knowledge of effective management practices to conserve “health.”</a:t>
            </a:r>
          </a:p>
          <a:p>
            <a:pPr>
              <a:lnSpc>
                <a:spcPct val="70000"/>
              </a:lnSpc>
            </a:pPr>
            <a:r>
              <a:rPr lang="en-US" sz="1100" i="1" dirty="0" smtClean="0">
                <a:solidFill>
                  <a:srgbClr val="0066CC"/>
                </a:solidFill>
                <a:latin typeface="Swis721 Cn BT"/>
              </a:rPr>
              <a:t> </a:t>
            </a:r>
          </a:p>
          <a:p>
            <a:pPr>
              <a:lnSpc>
                <a:spcPct val="70000"/>
              </a:lnSpc>
            </a:pPr>
            <a:r>
              <a:rPr lang="en-US" sz="1100" dirty="0" smtClean="0">
                <a:solidFill>
                  <a:srgbClr val="7F7F7F"/>
                </a:solidFill>
                <a:latin typeface="Swis721 Cn BT"/>
              </a:rPr>
              <a:t>3.  Assess current management efforts (and gaps).</a:t>
            </a:r>
          </a:p>
          <a:p>
            <a:pPr>
              <a:lnSpc>
                <a:spcPct val="70000"/>
              </a:lnSpc>
            </a:pPr>
            <a:r>
              <a:rPr lang="en-US" sz="1100" i="1" dirty="0" smtClean="0">
                <a:solidFill>
                  <a:srgbClr val="7F7F7F"/>
                </a:solidFill>
                <a:latin typeface="Swis721 Cn BT"/>
              </a:rPr>
              <a:t>	</a:t>
            </a:r>
            <a:r>
              <a:rPr lang="en-US" sz="1100" i="1" dirty="0" smtClean="0">
                <a:solidFill>
                  <a:srgbClr val="0066CC"/>
                </a:solidFill>
                <a:latin typeface="Swis721 Cn BT"/>
              </a:rPr>
              <a:t>e.g.</a:t>
            </a:r>
            <a:r>
              <a:rPr lang="en-US" sz="1100" dirty="0" smtClean="0">
                <a:solidFill>
                  <a:srgbClr val="0066CC"/>
                </a:solidFill>
                <a:latin typeface="Swis721 Cn BT"/>
              </a:rPr>
              <a:t>, </a:t>
            </a:r>
            <a:r>
              <a:rPr lang="en-US" sz="1100" i="1" dirty="0" smtClean="0">
                <a:solidFill>
                  <a:srgbClr val="0066CC"/>
                </a:solidFill>
                <a:latin typeface="Swis721 Cn BT"/>
              </a:rPr>
              <a:t>Need effective transfer of successful practices between localities.</a:t>
            </a:r>
            <a:endParaRPr lang="en-US" sz="1100" dirty="0" smtClean="0">
              <a:solidFill>
                <a:srgbClr val="0066CC"/>
              </a:solidFill>
              <a:latin typeface="Swis721 Cn BT"/>
            </a:endParaRPr>
          </a:p>
          <a:p>
            <a:pPr>
              <a:lnSpc>
                <a:spcPct val="70000"/>
              </a:lnSpc>
            </a:pPr>
            <a:r>
              <a:rPr lang="en-US" sz="1100" i="1" dirty="0" smtClean="0">
                <a:solidFill>
                  <a:srgbClr val="7F7F7F"/>
                </a:solidFill>
                <a:latin typeface="Swis721 Cn BT"/>
              </a:rPr>
              <a:t> </a:t>
            </a:r>
            <a:endParaRPr lang="en-US" sz="1100" dirty="0" smtClean="0">
              <a:solidFill>
                <a:srgbClr val="7F7F7F"/>
              </a:solidFill>
              <a:latin typeface="Swis721 Cn BT"/>
            </a:endParaRPr>
          </a:p>
          <a:p>
            <a:pPr>
              <a:lnSpc>
                <a:spcPct val="70000"/>
              </a:lnSpc>
            </a:pPr>
            <a:r>
              <a:rPr lang="en-US" sz="1100" dirty="0" smtClean="0">
                <a:solidFill>
                  <a:srgbClr val="7F7F7F"/>
                </a:solidFill>
                <a:latin typeface="Swis721 Cn BT"/>
              </a:rPr>
              <a:t>4.  Develop management strategy.</a:t>
            </a:r>
          </a:p>
          <a:p>
            <a:pPr>
              <a:lnSpc>
                <a:spcPct val="70000"/>
              </a:lnSpc>
            </a:pPr>
            <a:r>
              <a:rPr lang="en-US" sz="1100" i="1" dirty="0" smtClean="0">
                <a:solidFill>
                  <a:srgbClr val="7F7F7F"/>
                </a:solidFill>
                <a:latin typeface="Swis721 Cn BT"/>
              </a:rPr>
              <a:t>	</a:t>
            </a:r>
            <a:r>
              <a:rPr lang="en-US" sz="1100" i="1" dirty="0" smtClean="0">
                <a:solidFill>
                  <a:srgbClr val="0066CC"/>
                </a:solidFill>
                <a:latin typeface="Swis721 Cn BT"/>
              </a:rPr>
              <a:t>e.g.</a:t>
            </a:r>
            <a:r>
              <a:rPr lang="en-US" sz="1100" dirty="0" smtClean="0">
                <a:solidFill>
                  <a:srgbClr val="0066CC"/>
                </a:solidFill>
                <a:latin typeface="Swis721 Cn BT"/>
              </a:rPr>
              <a:t>, </a:t>
            </a:r>
            <a:r>
              <a:rPr lang="en-US" sz="1100" i="1" dirty="0" smtClean="0">
                <a:solidFill>
                  <a:srgbClr val="0066CC"/>
                </a:solidFill>
                <a:latin typeface="Swis721 Cn BT"/>
              </a:rPr>
              <a:t>Establish information sharing web forum and peer mentoring network.</a:t>
            </a:r>
            <a:endParaRPr lang="en-US" sz="1100" dirty="0" smtClean="0">
              <a:solidFill>
                <a:srgbClr val="0066CC"/>
              </a:solidFill>
              <a:latin typeface="Swis721 Cn BT"/>
            </a:endParaRPr>
          </a:p>
          <a:p>
            <a:pPr>
              <a:lnSpc>
                <a:spcPct val="70000"/>
              </a:lnSpc>
            </a:pPr>
            <a:r>
              <a:rPr lang="en-US" sz="1100" i="1" dirty="0" smtClean="0">
                <a:solidFill>
                  <a:srgbClr val="0066CC"/>
                </a:solidFill>
                <a:latin typeface="Swis721 Cn BT"/>
              </a:rPr>
              <a:t> </a:t>
            </a:r>
            <a:endParaRPr lang="en-US" sz="1100" dirty="0" smtClean="0">
              <a:solidFill>
                <a:srgbClr val="0066CC"/>
              </a:solidFill>
              <a:latin typeface="Swis721 Cn BT"/>
            </a:endParaRPr>
          </a:p>
          <a:p>
            <a:pPr>
              <a:lnSpc>
                <a:spcPct val="70000"/>
              </a:lnSpc>
            </a:pPr>
            <a:r>
              <a:rPr lang="en-US" sz="1100" dirty="0" smtClean="0">
                <a:solidFill>
                  <a:srgbClr val="7F7F7F"/>
                </a:solidFill>
                <a:latin typeface="Swis721 Cn BT"/>
              </a:rPr>
              <a:t>5.  Develop monitoring program.</a:t>
            </a:r>
          </a:p>
          <a:p>
            <a:pPr>
              <a:lnSpc>
                <a:spcPct val="70000"/>
              </a:lnSpc>
            </a:pPr>
            <a:r>
              <a:rPr lang="en-US" sz="1100" i="1" dirty="0" smtClean="0">
                <a:solidFill>
                  <a:srgbClr val="7F7F7F"/>
                </a:solidFill>
                <a:latin typeface="Swis721 Cn BT"/>
              </a:rPr>
              <a:t>	</a:t>
            </a:r>
            <a:r>
              <a:rPr lang="en-US" sz="1100" i="1" dirty="0" smtClean="0">
                <a:solidFill>
                  <a:srgbClr val="0066CC"/>
                </a:solidFill>
                <a:latin typeface="Swis721 Cn BT"/>
              </a:rPr>
              <a:t>e.g.</a:t>
            </a:r>
            <a:r>
              <a:rPr lang="en-US" sz="1100" dirty="0" smtClean="0">
                <a:solidFill>
                  <a:srgbClr val="0066CC"/>
                </a:solidFill>
                <a:latin typeface="Swis721 Cn BT"/>
              </a:rPr>
              <a:t>, </a:t>
            </a:r>
            <a:r>
              <a:rPr lang="en-US" sz="1100" i="1" dirty="0" smtClean="0">
                <a:solidFill>
                  <a:srgbClr val="0066CC"/>
                </a:solidFill>
                <a:latin typeface="Swis721 Cn BT"/>
              </a:rPr>
              <a:t>Document local implementation of ideas drawn from other watersheds.</a:t>
            </a:r>
            <a:endParaRPr lang="en-US" sz="1100" dirty="0" smtClean="0">
              <a:solidFill>
                <a:srgbClr val="0066CC"/>
              </a:solidFill>
              <a:latin typeface="Swis721 Cn BT"/>
            </a:endParaRPr>
          </a:p>
          <a:p>
            <a:pPr>
              <a:lnSpc>
                <a:spcPct val="70000"/>
              </a:lnSpc>
            </a:pPr>
            <a:r>
              <a:rPr lang="en-US" sz="1100" i="1" dirty="0" smtClean="0">
                <a:solidFill>
                  <a:srgbClr val="0066CC"/>
                </a:solidFill>
                <a:latin typeface="Swis721 Cn BT"/>
              </a:rPr>
              <a:t> </a:t>
            </a:r>
            <a:endParaRPr lang="en-US" sz="1100" dirty="0" smtClean="0">
              <a:solidFill>
                <a:srgbClr val="0066CC"/>
              </a:solidFill>
              <a:latin typeface="Swis721 Cn BT"/>
            </a:endParaRPr>
          </a:p>
          <a:p>
            <a:pPr>
              <a:lnSpc>
                <a:spcPct val="70000"/>
              </a:lnSpc>
            </a:pPr>
            <a:r>
              <a:rPr lang="en-US" sz="1100" dirty="0" smtClean="0">
                <a:solidFill>
                  <a:srgbClr val="7F7F7F"/>
                </a:solidFill>
                <a:latin typeface="Swis721 Cn BT"/>
              </a:rPr>
              <a:t>6.  Assess performance.</a:t>
            </a:r>
          </a:p>
          <a:p>
            <a:pPr>
              <a:lnSpc>
                <a:spcPct val="70000"/>
              </a:lnSpc>
            </a:pPr>
            <a:r>
              <a:rPr lang="en-US" sz="1100" i="1" dirty="0" smtClean="0">
                <a:solidFill>
                  <a:srgbClr val="7F7F7F"/>
                </a:solidFill>
                <a:latin typeface="Swis721 Cn BT"/>
              </a:rPr>
              <a:t>	</a:t>
            </a:r>
            <a:r>
              <a:rPr lang="en-US" sz="1100" i="1" dirty="0" smtClean="0">
                <a:solidFill>
                  <a:srgbClr val="0066CC"/>
                </a:solidFill>
                <a:latin typeface="Swis721 Cn BT"/>
              </a:rPr>
              <a:t>e.g.</a:t>
            </a:r>
            <a:r>
              <a:rPr lang="en-US" sz="1100" dirty="0" smtClean="0">
                <a:solidFill>
                  <a:srgbClr val="0066CC"/>
                </a:solidFill>
                <a:latin typeface="Swis721 Cn BT"/>
              </a:rPr>
              <a:t>, </a:t>
            </a:r>
            <a:r>
              <a:rPr lang="en-US" sz="1100" i="1" dirty="0" smtClean="0">
                <a:solidFill>
                  <a:srgbClr val="0066CC"/>
                </a:solidFill>
                <a:latin typeface="Swis721 Cn BT"/>
              </a:rPr>
              <a:t>Greater than desired number of local implementations.</a:t>
            </a:r>
            <a:endParaRPr lang="en-US" sz="1100" dirty="0" smtClean="0">
              <a:solidFill>
                <a:srgbClr val="0066CC"/>
              </a:solidFill>
              <a:latin typeface="Swis721 Cn BT"/>
            </a:endParaRPr>
          </a:p>
          <a:p>
            <a:pPr>
              <a:lnSpc>
                <a:spcPct val="70000"/>
              </a:lnSpc>
            </a:pPr>
            <a:r>
              <a:rPr lang="en-US" sz="1100" i="1" dirty="0" smtClean="0">
                <a:solidFill>
                  <a:srgbClr val="7F7F7F"/>
                </a:solidFill>
                <a:latin typeface="Swis721 Cn BT"/>
              </a:rPr>
              <a:t> </a:t>
            </a:r>
            <a:endParaRPr lang="en-US" sz="1100" dirty="0" smtClean="0">
              <a:solidFill>
                <a:srgbClr val="7F7F7F"/>
              </a:solidFill>
              <a:latin typeface="Swis721 Cn BT"/>
            </a:endParaRPr>
          </a:p>
          <a:p>
            <a:pPr>
              <a:lnSpc>
                <a:spcPct val="70000"/>
              </a:lnSpc>
            </a:pPr>
            <a:r>
              <a:rPr lang="en-US" sz="1100" dirty="0" smtClean="0">
                <a:solidFill>
                  <a:srgbClr val="7F7F7F"/>
                </a:solidFill>
                <a:latin typeface="Swis721 Cn BT"/>
              </a:rPr>
              <a:t>7.  Manage adaptively.</a:t>
            </a:r>
          </a:p>
          <a:p>
            <a:pPr>
              <a:lnSpc>
                <a:spcPct val="70000"/>
              </a:lnSpc>
            </a:pPr>
            <a:r>
              <a:rPr lang="en-US" sz="1100" i="1" dirty="0" smtClean="0">
                <a:solidFill>
                  <a:srgbClr val="7F7F7F"/>
                </a:solidFill>
                <a:latin typeface="Swis721 Cn BT"/>
              </a:rPr>
              <a:t>	</a:t>
            </a:r>
            <a:r>
              <a:rPr lang="en-US" sz="1100" i="1" dirty="0" smtClean="0">
                <a:solidFill>
                  <a:srgbClr val="0066CC"/>
                </a:solidFill>
                <a:latin typeface="Swis721 Cn BT"/>
              </a:rPr>
              <a:t>e.g.</a:t>
            </a:r>
            <a:r>
              <a:rPr lang="en-US" sz="1100" dirty="0" smtClean="0">
                <a:solidFill>
                  <a:srgbClr val="0066CC"/>
                </a:solidFill>
                <a:latin typeface="Swis721 Cn BT"/>
              </a:rPr>
              <a:t>, </a:t>
            </a:r>
            <a:r>
              <a:rPr lang="en-US" sz="1100" i="1" dirty="0" smtClean="0">
                <a:solidFill>
                  <a:srgbClr val="0066CC"/>
                </a:solidFill>
                <a:latin typeface="Swis721 Cn BT"/>
              </a:rPr>
              <a:t>Review value of information sharing strategy and revise if needed</a:t>
            </a:r>
            <a:endParaRPr lang="en-US" sz="1100" dirty="0" smtClean="0"/>
          </a:p>
          <a:p>
            <a:endParaRPr lang="en-US" sz="1000" dirty="0" smtClean="0"/>
          </a:p>
        </p:txBody>
      </p:sp>
      <p:sp>
        <p:nvSpPr>
          <p:cNvPr id="181252" name="Date Placeholder 3"/>
          <p:cNvSpPr txBox="1">
            <a:spLocks noGrp="1"/>
          </p:cNvSpPr>
          <p:nvPr/>
        </p:nvSpPr>
        <p:spPr bwMode="auto">
          <a:xfrm>
            <a:off x="3973513" y="0"/>
            <a:ext cx="3036887" cy="465138"/>
          </a:xfrm>
          <a:prstGeom prst="rect">
            <a:avLst/>
          </a:prstGeom>
          <a:noFill/>
          <a:ln w="9525">
            <a:noFill/>
            <a:miter lim="800000"/>
            <a:headEnd/>
            <a:tailEnd/>
          </a:ln>
        </p:spPr>
        <p:txBody>
          <a:bodyPr lIns="93172" tIns="46586" rIns="93172" bIns="46586"/>
          <a:lstStyle/>
          <a:p>
            <a:pPr algn="r" defTabSz="931863" eaLnBrk="0" hangingPunct="0"/>
            <a:fld id="{04AAD88F-597D-4465-A413-BFE67D97E96C}" type="datetime1">
              <a:rPr lang="en-US" sz="1200"/>
              <a:pPr algn="r" defTabSz="931863" eaLnBrk="0" hangingPunct="0"/>
              <a:t>6/24/2011</a:t>
            </a:fld>
            <a:endParaRPr lang="en-US" sz="1200"/>
          </a:p>
        </p:txBody>
      </p:sp>
      <p:sp>
        <p:nvSpPr>
          <p:cNvPr id="181253" name="Slide Number Placeholder 4"/>
          <p:cNvSpPr txBox="1">
            <a:spLocks noGrp="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eaLnBrk="0" hangingPunct="0"/>
            <a:fld id="{BBE16BA8-D243-4915-8BCD-FE39C59B5A5F}" type="slidenum">
              <a:rPr lang="en-US" sz="1200"/>
              <a:pPr algn="r" defTabSz="931863" eaLnBrk="0" hangingPunct="0"/>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3"/>
          <p:cNvSpPr>
            <a:spLocks noGrp="1" noChangeArrowheads="1"/>
          </p:cNvSpPr>
          <p:nvPr>
            <p:ph type="dt" sz="quarter" idx="1"/>
          </p:nvPr>
        </p:nvSpPr>
        <p:spPr>
          <a:noFill/>
        </p:spPr>
        <p:txBody>
          <a:bodyPr/>
          <a:lstStyle/>
          <a:p>
            <a:fld id="{44516050-44A2-4FBC-8352-B22AA1C48FD3}" type="datetime1">
              <a:rPr lang="en-US" smtClean="0">
                <a:cs typeface="Arial" charset="0"/>
              </a:rPr>
              <a:pPr/>
              <a:t>6/24/2011</a:t>
            </a:fld>
            <a:endParaRPr lang="en-US" smtClean="0">
              <a:cs typeface="Arial" charset="0"/>
            </a:endParaRPr>
          </a:p>
        </p:txBody>
      </p:sp>
      <p:sp>
        <p:nvSpPr>
          <p:cNvPr id="138242" name="Rectangle 7"/>
          <p:cNvSpPr>
            <a:spLocks noGrp="1" noChangeArrowheads="1"/>
          </p:cNvSpPr>
          <p:nvPr>
            <p:ph type="sldNum" sz="quarter" idx="5"/>
          </p:nvPr>
        </p:nvSpPr>
        <p:spPr>
          <a:noFill/>
        </p:spPr>
        <p:txBody>
          <a:bodyPr/>
          <a:lstStyle/>
          <a:p>
            <a:fld id="{7107461C-58D1-4ECE-BAD2-DE764B3A72A1}" type="slidenum">
              <a:rPr lang="en-US" smtClean="0">
                <a:cs typeface="Arial" charset="0"/>
              </a:rPr>
              <a:pPr/>
              <a:t>21</a:t>
            </a:fld>
            <a:endParaRPr lang="en-US" smtClean="0">
              <a:cs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09600" y="4416425"/>
            <a:ext cx="5791200" cy="4183063"/>
          </a:xfrm>
          <a:noFill/>
          <a:ln/>
        </p:spPr>
        <p:txBody>
          <a:bodyPr/>
          <a:lstStyle/>
          <a:p>
            <a:pPr>
              <a:buFontTx/>
              <a:buChar char="•"/>
            </a:pPr>
            <a:r>
              <a:rPr lang="en-US" dirty="0" smtClean="0"/>
              <a:t>Current approach to implementing Decision Framework is to start small – focus on a few Goal teams – and gradually work from the bottom up within the organization</a:t>
            </a:r>
          </a:p>
          <a:p>
            <a:pPr>
              <a:spcBef>
                <a:spcPct val="50000"/>
              </a:spcBef>
              <a:buFontTx/>
              <a:buChar char="•"/>
            </a:pPr>
            <a:r>
              <a:rPr kumimoji="0" lang="en-US" dirty="0" smtClean="0">
                <a:solidFill>
                  <a:srgbClr val="0066CC"/>
                </a:solidFill>
              </a:rPr>
              <a:t> Implement with </a:t>
            </a:r>
            <a:r>
              <a:rPr kumimoji="0" lang="en-US" i="1" dirty="0" smtClean="0">
                <a:solidFill>
                  <a:srgbClr val="7F7F7F"/>
                </a:solidFill>
              </a:rPr>
              <a:t>flexible approach </a:t>
            </a:r>
            <a:r>
              <a:rPr kumimoji="0" lang="en-US" dirty="0" smtClean="0">
                <a:solidFill>
                  <a:srgbClr val="0066CC"/>
                </a:solidFill>
              </a:rPr>
              <a:t>by filling out Decision Framework with interested GITs (Habitat, WQ – Agriculture, Watersheds).</a:t>
            </a:r>
          </a:p>
          <a:p>
            <a:r>
              <a:rPr kumimoji="0" lang="en-US" dirty="0" smtClean="0"/>
              <a:t>Take an incremental step to improving coordination and supporting the ability of the Management Board to:</a:t>
            </a:r>
          </a:p>
          <a:p>
            <a:pPr lvl="1"/>
            <a:r>
              <a:rPr kumimoji="0" lang="en-US" dirty="0" smtClean="0"/>
              <a:t> review performance, </a:t>
            </a:r>
          </a:p>
          <a:p>
            <a:pPr lvl="1"/>
            <a:r>
              <a:rPr kumimoji="0" lang="en-US" dirty="0" smtClean="0"/>
              <a:t> make informed agreements about resource allocation,</a:t>
            </a:r>
          </a:p>
          <a:p>
            <a:pPr lvl="1"/>
            <a:r>
              <a:rPr kumimoji="0" lang="en-US" dirty="0" smtClean="0"/>
              <a:t> identify opportunities for strategic coordination and leveraging of complementary efforts, and </a:t>
            </a:r>
          </a:p>
          <a:p>
            <a:pPr lvl="1"/>
            <a:r>
              <a:rPr kumimoji="0" lang="en-US" dirty="0" smtClean="0"/>
              <a:t> recognize when program redirection is necessary.  </a:t>
            </a:r>
          </a:p>
          <a:p>
            <a:r>
              <a:rPr kumimoji="0" lang="en-US" dirty="0" smtClean="0"/>
              <a:t>This process will also inform other partners and the public about CBP priorities and progress toward achieving those priorities.</a:t>
            </a:r>
          </a:p>
          <a:p>
            <a:pPr lvl="1"/>
            <a:r>
              <a:rPr lang="en-US" dirty="0" err="1" smtClean="0"/>
              <a:t>ChesapeakeStat</a:t>
            </a:r>
            <a:r>
              <a:rPr lang="en-US" dirty="0" smtClean="0"/>
              <a:t> tool will be used as platform to facilitate AM</a:t>
            </a:r>
          </a:p>
          <a:p>
            <a:r>
              <a:rPr lang="en-US" dirty="0" smtClean="0"/>
              <a:t>Bay Partnership has the organizational structure to build an effective AM system</a:t>
            </a:r>
          </a:p>
          <a:p>
            <a:pPr lvl="1"/>
            <a:r>
              <a:rPr lang="en-US" dirty="0" smtClean="0"/>
              <a:t>It has the data, science, and modeling capability</a:t>
            </a:r>
          </a:p>
          <a:p>
            <a:pPr lvl="1"/>
            <a:r>
              <a:rPr lang="en-US" dirty="0" smtClean="0"/>
              <a:t>It needs to start where it is, use what it has, and go forward on an iterative basis.  </a:t>
            </a:r>
          </a:p>
          <a:p>
            <a:pPr lvl="1"/>
            <a:r>
              <a:rPr lang="en-US" dirty="0" smtClean="0"/>
              <a:t>In other words, take an adaptive approach...</a:t>
            </a:r>
          </a:p>
          <a:p>
            <a:pPr>
              <a:spcBef>
                <a:spcPct val="50000"/>
              </a:spcBef>
              <a:buFontTx/>
              <a:buChar char="•"/>
            </a:pPr>
            <a:endParaRPr kumimoji="0" lang="en-US" sz="1000" dirty="0" smtClean="0">
              <a:solidFill>
                <a:srgbClr val="0066CC"/>
              </a:solidFill>
            </a:endParaRPr>
          </a:p>
          <a:p>
            <a:pPr lvl="1"/>
            <a:endParaRPr lang="en-US" sz="9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3"/>
          <p:cNvSpPr txBox="1">
            <a:spLocks noGrp="1" noChangeArrowheads="1"/>
          </p:cNvSpPr>
          <p:nvPr/>
        </p:nvSpPr>
        <p:spPr bwMode="auto">
          <a:xfrm>
            <a:off x="3973513" y="0"/>
            <a:ext cx="3036887" cy="465138"/>
          </a:xfrm>
          <a:prstGeom prst="rect">
            <a:avLst/>
          </a:prstGeom>
          <a:noFill/>
          <a:ln w="9525">
            <a:noFill/>
            <a:miter lim="800000"/>
            <a:headEnd/>
            <a:tailEnd/>
          </a:ln>
        </p:spPr>
        <p:txBody>
          <a:bodyPr lIns="93172" tIns="46586" rIns="93172" bIns="46586"/>
          <a:lstStyle/>
          <a:p>
            <a:pPr algn="r" defTabSz="931863" eaLnBrk="0" hangingPunct="0"/>
            <a:fld id="{C1C4EB07-3A1D-4C3E-8EEA-F7D2BF7E74F2}" type="datetime1">
              <a:rPr lang="en-US" sz="1200"/>
              <a:pPr algn="r" defTabSz="931863" eaLnBrk="0" hangingPunct="0"/>
              <a:t>6/24/2011</a:t>
            </a:fld>
            <a:endParaRPr lang="en-US" sz="1200"/>
          </a:p>
        </p:txBody>
      </p:sp>
      <p:sp>
        <p:nvSpPr>
          <p:cNvPr id="151554"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eaLnBrk="0" hangingPunct="0"/>
            <a:fld id="{0D2F9276-3816-4C73-B8A3-1296D40B2C66}" type="slidenum">
              <a:rPr lang="en-US" sz="1200"/>
              <a:pPr algn="r" defTabSz="931863" eaLnBrk="0" hangingPunct="0"/>
              <a:t>22</a:t>
            </a:fld>
            <a:endParaRPr 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609600" y="4191000"/>
            <a:ext cx="5867400" cy="4800599"/>
          </a:xfrm>
          <a:noFill/>
          <a:ln/>
        </p:spPr>
        <p:txBody>
          <a:bodyPr/>
          <a:lstStyle/>
          <a:p>
            <a:pPr>
              <a:lnSpc>
                <a:spcPct val="90000"/>
              </a:lnSpc>
            </a:pPr>
            <a:r>
              <a:rPr lang="en-US" dirty="0" smtClean="0"/>
              <a:t>NAS Conclusions on Bay Partnership Approach to Adaptive Management for Improving Water Quality</a:t>
            </a:r>
          </a:p>
          <a:p>
            <a:pPr>
              <a:lnSpc>
                <a:spcPct val="90000"/>
              </a:lnSpc>
            </a:pPr>
            <a:r>
              <a:rPr lang="en-US" dirty="0" smtClean="0"/>
              <a:t>Neither EPA nor Bay jurisdictions exhibit clear understanding of adaptive management and how it might be applied</a:t>
            </a:r>
          </a:p>
          <a:p>
            <a:pPr>
              <a:lnSpc>
                <a:spcPct val="90000"/>
              </a:lnSpc>
            </a:pPr>
            <a:r>
              <a:rPr lang="en-US" dirty="0" smtClean="0"/>
              <a:t>EPA and Bay jurisdictions have not fully analyzed uncertainties inherent in nutrient and sediment reduction efforts and water quality outcomes</a:t>
            </a:r>
          </a:p>
          <a:p>
            <a:pPr lvl="1">
              <a:lnSpc>
                <a:spcPct val="90000"/>
              </a:lnSpc>
              <a:buFontTx/>
              <a:buChar char="-"/>
            </a:pPr>
            <a:r>
              <a:rPr lang="en-US" dirty="0" smtClean="0"/>
              <a:t>CBP models</a:t>
            </a:r>
          </a:p>
          <a:p>
            <a:pPr lvl="1">
              <a:lnSpc>
                <a:spcPct val="90000"/>
              </a:lnSpc>
              <a:buFontTx/>
              <a:buChar char="-"/>
            </a:pPr>
            <a:r>
              <a:rPr lang="en-US" dirty="0" smtClean="0"/>
              <a:t>Ecological processes</a:t>
            </a:r>
          </a:p>
          <a:p>
            <a:pPr lvl="1">
              <a:lnSpc>
                <a:spcPct val="90000"/>
              </a:lnSpc>
              <a:buFontTx/>
              <a:buChar char="-"/>
            </a:pPr>
            <a:r>
              <a:rPr lang="en-US" dirty="0" smtClean="0"/>
              <a:t>Water quality impacts of reduced nutrient loads</a:t>
            </a:r>
          </a:p>
          <a:p>
            <a:pPr lvl="1">
              <a:lnSpc>
                <a:spcPct val="90000"/>
              </a:lnSpc>
              <a:buFontTx/>
              <a:buChar char="-"/>
            </a:pPr>
            <a:r>
              <a:rPr lang="en-US" dirty="0" smtClean="0"/>
              <a:t>Realization of anticipated nutrient load reductions</a:t>
            </a:r>
          </a:p>
          <a:p>
            <a:pPr lvl="1">
              <a:lnSpc>
                <a:spcPct val="90000"/>
              </a:lnSpc>
              <a:buFontTx/>
              <a:buChar char="-"/>
            </a:pPr>
            <a:r>
              <a:rPr lang="en-US" dirty="0" smtClean="0"/>
              <a:t>Willingness and ability to implement nutrient controls</a:t>
            </a:r>
          </a:p>
          <a:p>
            <a:pPr lvl="1">
              <a:lnSpc>
                <a:spcPct val="90000"/>
              </a:lnSpc>
              <a:buFontTx/>
              <a:buChar char="-"/>
            </a:pPr>
            <a:r>
              <a:rPr lang="en-US" dirty="0" smtClean="0"/>
              <a:t>Political will and </a:t>
            </a:r>
            <a:r>
              <a:rPr lang="en-US" dirty="0" err="1" smtClean="0"/>
              <a:t>multijuridictional</a:t>
            </a:r>
            <a:r>
              <a:rPr lang="en-US" dirty="0" smtClean="0"/>
              <a:t> </a:t>
            </a:r>
            <a:r>
              <a:rPr lang="en-US" dirty="0" err="1" smtClean="0"/>
              <a:t>cooperations</a:t>
            </a:r>
            <a:endParaRPr lang="en-US" dirty="0" smtClean="0"/>
          </a:p>
          <a:p>
            <a:pPr>
              <a:lnSpc>
                <a:spcPct val="90000"/>
              </a:lnSpc>
            </a:pPr>
            <a:r>
              <a:rPr lang="en-US" dirty="0" smtClean="0"/>
              <a:t>Targeted monitoring efforts by states and the CBP will be required to support adaptive management</a:t>
            </a:r>
          </a:p>
          <a:p>
            <a:pPr lvl="1">
              <a:lnSpc>
                <a:spcPct val="90000"/>
              </a:lnSpc>
              <a:buFontTx/>
              <a:buChar char="-"/>
            </a:pPr>
            <a:r>
              <a:rPr lang="en-US" dirty="0" smtClean="0"/>
              <a:t>Need better integration of modeling and monitoring</a:t>
            </a:r>
          </a:p>
          <a:p>
            <a:pPr lvl="1">
              <a:lnSpc>
                <a:spcPct val="90000"/>
              </a:lnSpc>
              <a:buFontTx/>
              <a:buChar char="-"/>
            </a:pPr>
            <a:r>
              <a:rPr lang="en-US" dirty="0" smtClean="0"/>
              <a:t>Monitoring not modeled for AM</a:t>
            </a:r>
          </a:p>
          <a:p>
            <a:pPr>
              <a:lnSpc>
                <a:spcPct val="90000"/>
              </a:lnSpc>
            </a:pPr>
            <a:r>
              <a:rPr lang="en-US" dirty="0" smtClean="0"/>
              <a:t>The TMDL accountability framework and threatened consequences for failure will dampen Bay’s jurisdictions’ enthusiasm for adaptive management.</a:t>
            </a:r>
          </a:p>
          <a:p>
            <a:pPr lvl="1">
              <a:lnSpc>
                <a:spcPct val="90000"/>
              </a:lnSpc>
            </a:pPr>
            <a:r>
              <a:rPr lang="en-US" dirty="0" smtClean="0"/>
              <a:t>- Failures should not be penalized</a:t>
            </a:r>
          </a:p>
          <a:p>
            <a:pPr>
              <a:lnSpc>
                <a:spcPct val="90000"/>
              </a:lnSpc>
            </a:pPr>
            <a:r>
              <a:rPr lang="en-US" dirty="0" smtClean="0"/>
              <a:t>Without sufficient flexibility of the regulatory and organizational structure, adaptive management may be problematic</a:t>
            </a:r>
          </a:p>
          <a:p>
            <a:pPr lvl="1">
              <a:lnSpc>
                <a:spcPct val="90000"/>
              </a:lnSpc>
              <a:buFontTx/>
              <a:buChar char="-"/>
            </a:pPr>
            <a:r>
              <a:rPr lang="en-US" dirty="0" smtClean="0"/>
              <a:t>TMDL, load allocations, WQ criteria may need to be modified</a:t>
            </a:r>
          </a:p>
          <a:p>
            <a:pPr lvl="1">
              <a:lnSpc>
                <a:spcPct val="90000"/>
              </a:lnSpc>
              <a:buFontTx/>
              <a:buChar char="-"/>
            </a:pPr>
            <a:r>
              <a:rPr lang="en-US" dirty="0" smtClean="0"/>
              <a:t>-TMDL is a process and not an endpoint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3"/>
          <p:cNvSpPr>
            <a:spLocks noGrp="1" noChangeArrowheads="1"/>
          </p:cNvSpPr>
          <p:nvPr>
            <p:ph type="dt" sz="quarter" idx="1"/>
          </p:nvPr>
        </p:nvSpPr>
        <p:spPr>
          <a:noFill/>
        </p:spPr>
        <p:txBody>
          <a:bodyPr/>
          <a:lstStyle/>
          <a:p>
            <a:fld id="{BB47857B-AAD5-4C1C-9029-5204DF9D5937}" type="datetime1">
              <a:rPr lang="en-US" smtClean="0">
                <a:cs typeface="Arial" charset="0"/>
              </a:rPr>
              <a:pPr/>
              <a:t>6/24/2011</a:t>
            </a:fld>
            <a:endParaRPr lang="en-US" smtClean="0">
              <a:cs typeface="Arial" charset="0"/>
            </a:endParaRPr>
          </a:p>
        </p:txBody>
      </p:sp>
      <p:sp>
        <p:nvSpPr>
          <p:cNvPr id="153602" name="Rectangle 7"/>
          <p:cNvSpPr>
            <a:spLocks noGrp="1" noChangeArrowheads="1"/>
          </p:cNvSpPr>
          <p:nvPr>
            <p:ph type="sldNum" sz="quarter" idx="5"/>
          </p:nvPr>
        </p:nvSpPr>
        <p:spPr>
          <a:noFill/>
        </p:spPr>
        <p:txBody>
          <a:bodyPr/>
          <a:lstStyle/>
          <a:p>
            <a:fld id="{9EB1C081-B90A-4A87-8F8B-F60D7E598D5A}" type="slidenum">
              <a:rPr lang="en-US" smtClean="0">
                <a:cs typeface="Arial" charset="0"/>
              </a:rPr>
              <a:pPr/>
              <a:t>23</a:t>
            </a:fld>
            <a:endParaRPr lang="en-US" smtClean="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609600" y="4416425"/>
            <a:ext cx="5867400" cy="4346575"/>
          </a:xfrm>
          <a:noFill/>
          <a:ln/>
        </p:spPr>
        <p:txBody>
          <a:bodyPr/>
          <a:lstStyle/>
          <a:p>
            <a:r>
              <a:rPr lang="en-US" sz="1000" smtClean="0"/>
              <a:t>1. </a:t>
            </a:r>
            <a:r>
              <a:rPr lang="en-US" sz="1000" b="1" smtClean="0"/>
              <a:t>The meaning of accountability is unclear</a:t>
            </a:r>
          </a:p>
          <a:p>
            <a:pPr lvl="1"/>
            <a:r>
              <a:rPr lang="en-US" smtClean="0"/>
              <a:t>External vs internal (public vs partner-partner)</a:t>
            </a:r>
          </a:p>
          <a:p>
            <a:pPr lvl="1"/>
            <a:r>
              <a:rPr lang="en-US" smtClean="0"/>
              <a:t>Regulatory vs voluntary agreements</a:t>
            </a:r>
          </a:p>
          <a:p>
            <a:pPr lvl="1"/>
            <a:r>
              <a:rPr lang="en-US" smtClean="0"/>
              <a:t>Increase vs reduction in funds with grant conditions</a:t>
            </a:r>
          </a:p>
          <a:p>
            <a:r>
              <a:rPr lang="en-US" sz="1000" smtClean="0"/>
              <a:t>2. </a:t>
            </a:r>
            <a:r>
              <a:rPr lang="en-US" sz="1000" b="1" smtClean="0"/>
              <a:t>All partners could be held accountable through the budgeting process (EPA &amp; implementation grants: OMB and fed budget).</a:t>
            </a:r>
          </a:p>
          <a:p>
            <a:pPr>
              <a:buFontTx/>
              <a:buChar char="•"/>
            </a:pPr>
            <a:r>
              <a:rPr lang="en-US" sz="1000" smtClean="0"/>
              <a:t>There is no legal or regulatory mechanism for the federal government to be held accountable to the E.O. [federal and “other” response]</a:t>
            </a:r>
          </a:p>
          <a:p>
            <a:r>
              <a:rPr lang="en-US" sz="1000" smtClean="0"/>
              <a:t>3. </a:t>
            </a:r>
            <a:r>
              <a:rPr lang="en-US" sz="1000" b="1" smtClean="0"/>
              <a:t>States could also be held accountable through WIPs, milestones and TMDL for water quality goals and MOUs for non-water quality goals</a:t>
            </a:r>
            <a:r>
              <a:rPr lang="en-US" sz="1000" smtClean="0"/>
              <a:t>.</a:t>
            </a:r>
          </a:p>
          <a:p>
            <a:r>
              <a:rPr lang="en-US" sz="1000" b="1" smtClean="0"/>
              <a:t>4 Partners should be held accountable for actions they can actually control, rather than long-term environmental outcomes. </a:t>
            </a:r>
          </a:p>
          <a:p>
            <a:r>
              <a:rPr lang="en-US" b="1" smtClean="0"/>
              <a:t>5 There needs to be transparency and confirmation of data. </a:t>
            </a:r>
          </a:p>
          <a:p>
            <a:r>
              <a:rPr lang="en-US" sz="1000" smtClean="0"/>
              <a:t>	- Provide more data up front on the goal and indicator parameters. Directly under every data chart, the following information should be provided: What is the actual numeric goal or target? What is the target year goal will be met? When was the goal set? Currently, most charts just indicate percentages of goal met. This is fine for assessing trends but it is not enough information to assess accountability.</a:t>
            </a:r>
          </a:p>
          <a:p>
            <a:r>
              <a:rPr lang="en-US" sz="1000" b="1" smtClean="0"/>
              <a:t>6 Partners need to properly manage the public’s expectations, or else they will lose the public’s trust and respect. </a:t>
            </a:r>
          </a:p>
          <a:p>
            <a:pPr>
              <a:buFontTx/>
              <a:buChar char="•"/>
            </a:pPr>
            <a:r>
              <a:rPr lang="en-US" sz="1000" smtClean="0"/>
              <a:t>Federal partners shouldn’t just hold states accountable. Rather, they should focus on assisting those who fail to meet their targets or fall behind on targets. Planning and evaluation should include focus on program improvement and problem solving.</a:t>
            </a:r>
          </a:p>
          <a:p>
            <a:pPr>
              <a:buFontTx/>
              <a:buChar char="•"/>
            </a:pPr>
            <a:endParaRPr lang="en-US" b="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4DFA800-C2E6-4DAF-8872-D84E233E6C35}" type="datetime1">
              <a:rPr lang="en-US" smtClean="0"/>
              <a:pPr>
                <a:defRPr/>
              </a:pPr>
              <a:t>6/24/2011</a:t>
            </a:fld>
            <a:endParaRPr lang="en-US"/>
          </a:p>
        </p:txBody>
      </p:sp>
      <p:sp>
        <p:nvSpPr>
          <p:cNvPr id="5" name="Slide Number Placeholder 4"/>
          <p:cNvSpPr>
            <a:spLocks noGrp="1"/>
          </p:cNvSpPr>
          <p:nvPr>
            <p:ph type="sldNum" sz="quarter" idx="11"/>
          </p:nvPr>
        </p:nvSpPr>
        <p:spPr/>
        <p:txBody>
          <a:bodyPr/>
          <a:lstStyle/>
          <a:p>
            <a:pPr>
              <a:defRPr/>
            </a:pPr>
            <a:fld id="{1E6913DF-0C83-4FBF-9DE3-BCA4E3313FF3}"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3"/>
          <p:cNvSpPr>
            <a:spLocks noGrp="1" noChangeArrowheads="1"/>
          </p:cNvSpPr>
          <p:nvPr>
            <p:ph type="dt" sz="quarter" idx="1"/>
          </p:nvPr>
        </p:nvSpPr>
        <p:spPr>
          <a:noFill/>
        </p:spPr>
        <p:txBody>
          <a:bodyPr/>
          <a:lstStyle/>
          <a:p>
            <a:fld id="{396DE702-904C-49F1-BE01-F7C1E1E08E56}" type="datetime1">
              <a:rPr lang="en-US" smtClean="0">
                <a:cs typeface="Arial" charset="0"/>
              </a:rPr>
              <a:pPr/>
              <a:t>6/24/2011</a:t>
            </a:fld>
            <a:endParaRPr lang="en-US" smtClean="0">
              <a:cs typeface="Arial" charset="0"/>
            </a:endParaRPr>
          </a:p>
        </p:txBody>
      </p:sp>
      <p:sp>
        <p:nvSpPr>
          <p:cNvPr id="160770" name="Rectangle 7"/>
          <p:cNvSpPr>
            <a:spLocks noGrp="1" noChangeArrowheads="1"/>
          </p:cNvSpPr>
          <p:nvPr>
            <p:ph type="sldNum" sz="quarter" idx="5"/>
          </p:nvPr>
        </p:nvSpPr>
        <p:spPr>
          <a:noFill/>
        </p:spPr>
        <p:txBody>
          <a:bodyPr/>
          <a:lstStyle/>
          <a:p>
            <a:fld id="{25934D96-EFF8-4511-9AD6-7C8F25BD1BA6}" type="slidenum">
              <a:rPr lang="en-US" smtClean="0">
                <a:cs typeface="Arial" charset="0"/>
              </a:rPr>
              <a:pPr/>
              <a:t>25</a:t>
            </a:fld>
            <a:endParaRPr lang="en-US" smtClean="0">
              <a:cs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701675" y="4416425"/>
            <a:ext cx="5607050" cy="4183063"/>
          </a:xfrm>
          <a:noFill/>
          <a:ln/>
        </p:spPr>
        <p:txBody>
          <a:bodyPr/>
          <a:lstStyle/>
          <a:p>
            <a:r>
              <a:rPr lang="en-US" smtClean="0"/>
              <a:t>Nutrient and Sediment Loads by Sector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4DFA800-C2E6-4DAF-8872-D84E233E6C35}" type="datetime1">
              <a:rPr lang="en-US" smtClean="0"/>
              <a:pPr>
                <a:defRPr/>
              </a:pPr>
              <a:t>6/24/2011</a:t>
            </a:fld>
            <a:endParaRPr lang="en-US"/>
          </a:p>
        </p:txBody>
      </p:sp>
      <p:sp>
        <p:nvSpPr>
          <p:cNvPr id="5" name="Slide Number Placeholder 4"/>
          <p:cNvSpPr>
            <a:spLocks noGrp="1"/>
          </p:cNvSpPr>
          <p:nvPr>
            <p:ph type="sldNum" sz="quarter" idx="11"/>
          </p:nvPr>
        </p:nvSpPr>
        <p:spPr/>
        <p:txBody>
          <a:bodyPr/>
          <a:lstStyle/>
          <a:p>
            <a:pPr>
              <a:defRPr/>
            </a:pPr>
            <a:fld id="{1E6913DF-0C83-4FBF-9DE3-BCA4E3313FF3}"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4DFA800-C2E6-4DAF-8872-D84E233E6C35}" type="datetime1">
              <a:rPr lang="en-US" smtClean="0"/>
              <a:pPr>
                <a:defRPr/>
              </a:pPr>
              <a:t>6/24/2011</a:t>
            </a:fld>
            <a:endParaRPr lang="en-US"/>
          </a:p>
        </p:txBody>
      </p:sp>
      <p:sp>
        <p:nvSpPr>
          <p:cNvPr id="5" name="Slide Number Placeholder 4"/>
          <p:cNvSpPr>
            <a:spLocks noGrp="1"/>
          </p:cNvSpPr>
          <p:nvPr>
            <p:ph type="sldNum" sz="quarter" idx="11"/>
          </p:nvPr>
        </p:nvSpPr>
        <p:spPr/>
        <p:txBody>
          <a:bodyPr/>
          <a:lstStyle/>
          <a:p>
            <a:pPr>
              <a:defRPr/>
            </a:pPr>
            <a:fld id="{1E6913DF-0C83-4FBF-9DE3-BCA4E3313FF3}"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txBox="1">
            <a:spLocks noGrp="1" noChangeArrowheads="1"/>
          </p:cNvSpPr>
          <p:nvPr/>
        </p:nvSpPr>
        <p:spPr bwMode="auto">
          <a:xfrm>
            <a:off x="3973513" y="0"/>
            <a:ext cx="3036887" cy="465138"/>
          </a:xfrm>
          <a:prstGeom prst="rect">
            <a:avLst/>
          </a:prstGeom>
          <a:noFill/>
          <a:ln w="9525">
            <a:noFill/>
            <a:miter lim="800000"/>
            <a:headEnd/>
            <a:tailEnd/>
          </a:ln>
        </p:spPr>
        <p:txBody>
          <a:bodyPr lIns="93172" tIns="46586" rIns="93172" bIns="46586"/>
          <a:lstStyle/>
          <a:p>
            <a:pPr algn="r" defTabSz="931863" eaLnBrk="0" hangingPunct="0"/>
            <a:fld id="{6955DC2F-826C-4017-B406-FD513C09B7D7}" type="datetime1">
              <a:rPr lang="en-US" sz="1200"/>
              <a:pPr algn="r" defTabSz="931863" eaLnBrk="0" hangingPunct="0"/>
              <a:t>6/24/2011</a:t>
            </a:fld>
            <a:endParaRPr lang="en-US" sz="1200"/>
          </a:p>
        </p:txBody>
      </p:sp>
      <p:sp>
        <p:nvSpPr>
          <p:cNvPr id="173059"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eaLnBrk="0" hangingPunct="0"/>
            <a:fld id="{8CD26B3D-40EE-4752-BD59-BA585F304624}" type="slidenum">
              <a:rPr lang="en-US" sz="1200"/>
              <a:pPr algn="r" defTabSz="931863" eaLnBrk="0" hangingPunct="0"/>
              <a:t>28</a:t>
            </a:fld>
            <a:endParaRPr lang="en-US" sz="1200"/>
          </a:p>
        </p:txBody>
      </p:sp>
      <p:sp>
        <p:nvSpPr>
          <p:cNvPr id="173060" name="Rectangle 2"/>
          <p:cNvSpPr>
            <a:spLocks noGrp="1" noRot="1" noChangeAspect="1" noChangeArrowheads="1" noTextEdit="1"/>
          </p:cNvSpPr>
          <p:nvPr>
            <p:ph type="sldImg"/>
          </p:nvPr>
        </p:nvSpPr>
        <p:spPr>
          <a:ln/>
        </p:spPr>
      </p:sp>
      <p:sp>
        <p:nvSpPr>
          <p:cNvPr id="173061"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4DFA800-C2E6-4DAF-8872-D84E233E6C35}" type="datetime1">
              <a:rPr lang="en-US" smtClean="0"/>
              <a:pPr>
                <a:defRPr/>
              </a:pPr>
              <a:t>6/24/2011</a:t>
            </a:fld>
            <a:endParaRPr lang="en-US"/>
          </a:p>
        </p:txBody>
      </p:sp>
      <p:sp>
        <p:nvSpPr>
          <p:cNvPr id="5" name="Slide Number Placeholder 4"/>
          <p:cNvSpPr>
            <a:spLocks noGrp="1"/>
          </p:cNvSpPr>
          <p:nvPr>
            <p:ph type="sldNum" sz="quarter" idx="11"/>
          </p:nvPr>
        </p:nvSpPr>
        <p:spPr/>
        <p:txBody>
          <a:bodyPr/>
          <a:lstStyle/>
          <a:p>
            <a:pPr>
              <a:defRPr/>
            </a:pPr>
            <a:fld id="{1E6913DF-0C83-4FBF-9DE3-BCA4E3313FF3}"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dt" sz="quarter" idx="1"/>
          </p:nvPr>
        </p:nvSpPr>
        <p:spPr>
          <a:noFill/>
        </p:spPr>
        <p:txBody>
          <a:bodyPr/>
          <a:lstStyle/>
          <a:p>
            <a:fld id="{864F8804-5CD7-4E58-8FC7-B135341C5633}" type="datetime1">
              <a:rPr lang="en-US" smtClean="0">
                <a:cs typeface="Arial" charset="0"/>
              </a:rPr>
              <a:pPr/>
              <a:t>6/24/2011</a:t>
            </a:fld>
            <a:endParaRPr lang="en-US" smtClean="0">
              <a:cs typeface="Arial" charset="0"/>
            </a:endParaRPr>
          </a:p>
        </p:txBody>
      </p:sp>
      <p:sp>
        <p:nvSpPr>
          <p:cNvPr id="23554" name="Rectangle 7"/>
          <p:cNvSpPr>
            <a:spLocks noGrp="1" noChangeArrowheads="1"/>
          </p:cNvSpPr>
          <p:nvPr>
            <p:ph type="sldNum" sz="quarter" idx="5"/>
          </p:nvPr>
        </p:nvSpPr>
        <p:spPr>
          <a:noFill/>
        </p:spPr>
        <p:txBody>
          <a:bodyPr/>
          <a:lstStyle/>
          <a:p>
            <a:fld id="{A3EA2069-F211-456E-AF45-AA10E9AB4D53}" type="slidenum">
              <a:rPr lang="en-US" smtClean="0">
                <a:cs typeface="Arial" charset="0"/>
              </a:rPr>
              <a:pPr/>
              <a:t>3</a:t>
            </a:fld>
            <a:endParaRPr lang="en-US" smtClean="0">
              <a:cs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701675" y="4416425"/>
            <a:ext cx="5607050" cy="4183063"/>
          </a:xfrm>
          <a:noFill/>
          <a:ln/>
        </p:spPr>
        <p:txBody>
          <a:bodyPr/>
          <a:lstStyle/>
          <a:p>
            <a:r>
              <a:rPr lang="en-US" b="1" smtClean="0"/>
              <a:t>How many people in the room live in the Washington DC area?</a:t>
            </a:r>
          </a:p>
          <a:p>
            <a:endParaRPr lang="en-US" b="1" smtClean="0"/>
          </a:p>
          <a:p>
            <a:r>
              <a:rPr lang="en-US" b="1" smtClean="0"/>
              <a:t>Largest U.S. estuary</a:t>
            </a:r>
          </a:p>
          <a:p>
            <a:endParaRPr lang="en-US" b="1" smtClean="0"/>
          </a:p>
          <a:p>
            <a:r>
              <a:rPr lang="en-US" b="1" smtClean="0"/>
              <a:t>Six-states and DC, 64,000 square mile watershed</a:t>
            </a:r>
          </a:p>
          <a:p>
            <a:endParaRPr lang="en-US" b="1" smtClean="0"/>
          </a:p>
          <a:p>
            <a:r>
              <a:rPr lang="en-US" b="1" smtClean="0"/>
              <a:t>10,000 miles of shoreline (longer then entire U.S. west coast)</a:t>
            </a:r>
          </a:p>
          <a:p>
            <a:endParaRPr lang="en-US" b="1" smtClean="0"/>
          </a:p>
          <a:p>
            <a:r>
              <a:rPr lang="en-US" b="1" smtClean="0"/>
              <a:t>Over 3,600 species of plants, fish and other animals</a:t>
            </a:r>
          </a:p>
          <a:p>
            <a:endParaRPr lang="en-US" b="1" smtClean="0"/>
          </a:p>
          <a:p>
            <a:r>
              <a:rPr lang="en-US" b="1" smtClean="0"/>
              <a:t>Average depth: 21 feet</a:t>
            </a:r>
          </a:p>
          <a:p>
            <a:endParaRPr lang="en-US" b="1" smtClean="0"/>
          </a:p>
          <a:p>
            <a:r>
              <a:rPr lang="en-US" b="1" smtClean="0"/>
              <a:t>$750 million contribution annually to local economies</a:t>
            </a:r>
          </a:p>
          <a:p>
            <a:endParaRPr lang="en-US" b="1" smtClean="0"/>
          </a:p>
          <a:p>
            <a:r>
              <a:rPr lang="en-US" b="1" smtClean="0"/>
              <a:t>Home to 17 million people (and counting)</a:t>
            </a:r>
          </a:p>
          <a:p>
            <a:r>
              <a:rPr lang="en-US" b="1" smtClean="0"/>
              <a:t>77,000 principally family farms</a:t>
            </a:r>
          </a:p>
          <a:p>
            <a:endParaRPr lang="en-US" b="1" smtClean="0"/>
          </a:p>
          <a:p>
            <a:r>
              <a:rPr lang="en-US" b="1" smtClean="0"/>
              <a:t>Declared “national treasure” by President Obama</a:t>
            </a:r>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3"/>
          <p:cNvSpPr>
            <a:spLocks noGrp="1" noChangeArrowheads="1"/>
          </p:cNvSpPr>
          <p:nvPr>
            <p:ph type="dt" sz="quarter" idx="1"/>
          </p:nvPr>
        </p:nvSpPr>
        <p:spPr>
          <a:noFill/>
        </p:spPr>
        <p:txBody>
          <a:bodyPr/>
          <a:lstStyle/>
          <a:p>
            <a:fld id="{33673029-F760-4A3F-B571-287ED8E47AA9}" type="datetime1">
              <a:rPr lang="en-US" smtClean="0">
                <a:cs typeface="Arial" charset="0"/>
              </a:rPr>
              <a:pPr/>
              <a:t>6/24/2011</a:t>
            </a:fld>
            <a:endParaRPr lang="en-US" smtClean="0">
              <a:cs typeface="Arial" charset="0"/>
            </a:endParaRPr>
          </a:p>
        </p:txBody>
      </p:sp>
      <p:sp>
        <p:nvSpPr>
          <p:cNvPr id="166914" name="Rectangle 7"/>
          <p:cNvSpPr>
            <a:spLocks noGrp="1" noChangeArrowheads="1"/>
          </p:cNvSpPr>
          <p:nvPr>
            <p:ph type="sldNum" sz="quarter" idx="5"/>
          </p:nvPr>
        </p:nvSpPr>
        <p:spPr>
          <a:noFill/>
        </p:spPr>
        <p:txBody>
          <a:bodyPr/>
          <a:lstStyle/>
          <a:p>
            <a:fld id="{4D7F8FFE-A246-4F98-84D1-B5C22FE344BB}" type="slidenum">
              <a:rPr lang="en-US" smtClean="0">
                <a:cs typeface="Arial" charset="0"/>
              </a:rPr>
              <a:pPr/>
              <a:t>30</a:t>
            </a:fld>
            <a:endParaRPr lang="en-US" smtClean="0">
              <a:cs typeface="Arial"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3"/>
          <p:cNvSpPr txBox="1">
            <a:spLocks noGrp="1" noChangeArrowheads="1"/>
          </p:cNvSpPr>
          <p:nvPr/>
        </p:nvSpPr>
        <p:spPr bwMode="auto">
          <a:xfrm>
            <a:off x="3973513" y="0"/>
            <a:ext cx="3036887" cy="465138"/>
          </a:xfrm>
          <a:prstGeom prst="rect">
            <a:avLst/>
          </a:prstGeom>
          <a:noFill/>
          <a:ln w="9525">
            <a:noFill/>
            <a:miter lim="800000"/>
            <a:headEnd/>
            <a:tailEnd/>
          </a:ln>
        </p:spPr>
        <p:txBody>
          <a:bodyPr lIns="93172" tIns="46586" rIns="93172" bIns="46586"/>
          <a:lstStyle/>
          <a:p>
            <a:pPr algn="r" defTabSz="931863" eaLnBrk="0" hangingPunct="0"/>
            <a:fld id="{1FA461D6-F516-4641-8660-8BF4E9670E60}" type="datetime1">
              <a:rPr lang="en-US" sz="1200"/>
              <a:pPr algn="r" defTabSz="931863" eaLnBrk="0" hangingPunct="0"/>
              <a:t>6/24/2011</a:t>
            </a:fld>
            <a:endParaRPr lang="en-US" sz="1200"/>
          </a:p>
        </p:txBody>
      </p:sp>
      <p:sp>
        <p:nvSpPr>
          <p:cNvPr id="168962"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eaLnBrk="0" hangingPunct="0"/>
            <a:fld id="{3415AB7B-CA89-4E1A-8E40-6BED00D35C67}" type="slidenum">
              <a:rPr lang="en-US" sz="1200"/>
              <a:pPr algn="r" defTabSz="931863" eaLnBrk="0" hangingPunct="0"/>
              <a:t>31</a:t>
            </a:fld>
            <a:endParaRPr lang="en-US" sz="1200"/>
          </a:p>
        </p:txBody>
      </p:sp>
      <p:sp>
        <p:nvSpPr>
          <p:cNvPr id="168963" name="Slide Image Placeholder 1"/>
          <p:cNvSpPr>
            <a:spLocks noGrp="1" noRot="1" noChangeAspect="1" noTextEdit="1"/>
          </p:cNvSpPr>
          <p:nvPr>
            <p:ph type="sldImg"/>
          </p:nvPr>
        </p:nvSpPr>
        <p:spPr>
          <a:ln/>
        </p:spPr>
      </p:sp>
      <p:sp>
        <p:nvSpPr>
          <p:cNvPr id="168964" name="Notes Placeholder 2"/>
          <p:cNvSpPr>
            <a:spLocks noGrp="1"/>
          </p:cNvSpPr>
          <p:nvPr>
            <p:ph type="body" idx="1"/>
          </p:nvPr>
        </p:nvSpPr>
        <p:spPr>
          <a:xfrm>
            <a:off x="701675" y="4416425"/>
            <a:ext cx="5607050" cy="4183063"/>
          </a:xfrm>
          <a:noFill/>
          <a:ln/>
        </p:spPr>
        <p:txBody>
          <a:bodyPr lIns="93177" tIns="46589" rIns="93177" bIns="46589"/>
          <a:lstStyle/>
          <a:p>
            <a:pPr eaLnBrk="1" hangingPunct="1">
              <a:lnSpc>
                <a:spcPct val="90000"/>
              </a:lnSpc>
            </a:pPr>
            <a:r>
              <a:rPr lang="en-US" smtClean="0"/>
              <a:t>Required by Executive Order Strategy &amp; EPA-CBF Settlement Agreement</a:t>
            </a:r>
          </a:p>
          <a:p>
            <a:pPr marL="742950" lvl="1" indent="-285750" eaLnBrk="1" hangingPunct="1">
              <a:lnSpc>
                <a:spcPct val="90000"/>
              </a:lnSpc>
            </a:pPr>
            <a:r>
              <a:rPr lang="en-US" smtClean="0"/>
              <a:t>Begin to use the system by Jan 2011</a:t>
            </a:r>
          </a:p>
          <a:p>
            <a:pPr eaLnBrk="1" hangingPunct="1">
              <a:lnSpc>
                <a:spcPct val="90000"/>
              </a:lnSpc>
            </a:pPr>
            <a:r>
              <a:rPr lang="en-US" smtClean="0"/>
              <a:t>Track TMDLs for 92 Segments in Bay Watershed</a:t>
            </a:r>
          </a:p>
          <a:p>
            <a:pPr marL="742950" lvl="1" indent="-285750" eaLnBrk="1" hangingPunct="1">
              <a:lnSpc>
                <a:spcPct val="90000"/>
              </a:lnSpc>
            </a:pPr>
            <a:r>
              <a:rPr lang="en-US" smtClean="0"/>
              <a:t>Track WLAs for NPDES Point Sources; Track LAs for Non-Point Sources/Sectors; Track Practices reported in WIPS</a:t>
            </a:r>
          </a:p>
          <a:p>
            <a:pPr eaLnBrk="1" hangingPunct="1">
              <a:lnSpc>
                <a:spcPct val="90000"/>
              </a:lnSpc>
            </a:pPr>
            <a:r>
              <a:rPr lang="en-US" smtClean="0"/>
              <a:t>Are States on target to achieve the Bay TMDL?</a:t>
            </a:r>
          </a:p>
          <a:p>
            <a:pPr marL="742950" lvl="1" indent="-285750" eaLnBrk="1" hangingPunct="1">
              <a:lnSpc>
                <a:spcPct val="90000"/>
              </a:lnSpc>
            </a:pPr>
            <a:r>
              <a:rPr lang="en-US" smtClean="0"/>
              <a:t>Are WLAs being achieved? Are LA’s being achieved?</a:t>
            </a:r>
          </a:p>
          <a:p>
            <a:pPr marL="742950" lvl="1" indent="-285750" eaLnBrk="1" hangingPunct="1">
              <a:lnSpc>
                <a:spcPct val="90000"/>
              </a:lnSpc>
            </a:pPr>
            <a:r>
              <a:rPr lang="en-US" smtClean="0"/>
              <a:t>What is the status of BMP practice implementation and programmatic activities?</a:t>
            </a:r>
          </a:p>
          <a:p>
            <a:pPr marL="742950" lvl="1" indent="-285750" eaLnBrk="1" hangingPunct="1">
              <a:lnSpc>
                <a:spcPct val="90000"/>
              </a:lnSpc>
            </a:pPr>
            <a:r>
              <a:rPr lang="en-US" smtClean="0"/>
              <a:t>What is status of 2-year milestones?</a:t>
            </a:r>
          </a:p>
          <a:p>
            <a:pPr marL="742950" lvl="1" indent="-285750" eaLnBrk="1" hangingPunct="1">
              <a:lnSpc>
                <a:spcPct val="90000"/>
              </a:lnSpc>
            </a:pPr>
            <a:r>
              <a:rPr lang="en-US" smtClean="0"/>
              <a:t>Verification tracking</a:t>
            </a:r>
          </a:p>
          <a:p>
            <a:pPr marL="742950" lvl="1" indent="-285750" eaLnBrk="1" hangingPunct="1">
              <a:lnSpc>
                <a:spcPct val="90000"/>
              </a:lnSpc>
            </a:pPr>
            <a:r>
              <a:rPr lang="en-US" smtClean="0"/>
              <a:t>Future capacity to track generation of offsets and support trading</a:t>
            </a:r>
          </a:p>
          <a:p>
            <a:pPr eaLnBrk="1" hangingPunct="1">
              <a:lnSpc>
                <a:spcPct val="90000"/>
              </a:lnSpc>
            </a:pPr>
            <a:r>
              <a:rPr lang="en-US" smtClean="0"/>
              <a:t>Make allocations, progress and verification public</a:t>
            </a:r>
          </a:p>
          <a:p>
            <a:pPr eaLnBrk="1" hangingPunct="1">
              <a:spcBef>
                <a:spcPct val="0"/>
              </a:spcBef>
            </a:pPr>
            <a:endParaRPr lang="en-US" smtClean="0"/>
          </a:p>
        </p:txBody>
      </p:sp>
      <p:sp>
        <p:nvSpPr>
          <p:cNvPr id="16896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4063EAD-9D05-4A6A-810C-D53F1B741CC5}" type="slidenum">
              <a:rPr lang="en-US" sz="1200">
                <a:latin typeface="Calibri" pitchFamily="34" charset="0"/>
              </a:rPr>
              <a:pPr algn="r" defTabSz="931863"/>
              <a:t>31</a:t>
            </a:fld>
            <a:endParaRPr lang="en-US"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txBox="1">
            <a:spLocks noGrp="1" noChangeArrowheads="1"/>
          </p:cNvSpPr>
          <p:nvPr/>
        </p:nvSpPr>
        <p:spPr bwMode="auto">
          <a:xfrm>
            <a:off x="3973513" y="0"/>
            <a:ext cx="3036887" cy="465138"/>
          </a:xfrm>
          <a:prstGeom prst="rect">
            <a:avLst/>
          </a:prstGeom>
          <a:noFill/>
          <a:ln w="9525">
            <a:noFill/>
            <a:miter lim="800000"/>
            <a:headEnd/>
            <a:tailEnd/>
          </a:ln>
        </p:spPr>
        <p:txBody>
          <a:bodyPr lIns="93172" tIns="46586" rIns="93172" bIns="46586"/>
          <a:lstStyle/>
          <a:p>
            <a:pPr algn="r" defTabSz="931863" eaLnBrk="0" hangingPunct="0"/>
            <a:fld id="{9F285521-B4FD-4F95-AB88-F114C485370F}" type="datetime1">
              <a:rPr lang="en-US" sz="1200"/>
              <a:pPr algn="r" defTabSz="931863" eaLnBrk="0" hangingPunct="0"/>
              <a:t>6/24/2011</a:t>
            </a:fld>
            <a:endParaRPr lang="en-US" sz="1200"/>
          </a:p>
        </p:txBody>
      </p:sp>
      <p:sp>
        <p:nvSpPr>
          <p:cNvPr id="177155"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eaLnBrk="0" hangingPunct="0"/>
            <a:fld id="{3CF53B42-181E-4B2C-BF08-321FA0BF8A0A}" type="slidenum">
              <a:rPr lang="en-US" sz="1200"/>
              <a:pPr algn="r" defTabSz="931863" eaLnBrk="0" hangingPunct="0"/>
              <a:t>32</a:t>
            </a:fld>
            <a:endParaRPr lang="en-US" sz="1200"/>
          </a:p>
        </p:txBody>
      </p:sp>
      <p:sp>
        <p:nvSpPr>
          <p:cNvPr id="177156" name="Rectangle 2"/>
          <p:cNvSpPr>
            <a:spLocks noGrp="1" noRot="1" noChangeAspect="1" noChangeArrowheads="1" noTextEdit="1"/>
          </p:cNvSpPr>
          <p:nvPr>
            <p:ph type="sldImg"/>
          </p:nvPr>
        </p:nvSpPr>
        <p:spPr>
          <a:xfrm>
            <a:off x="1430338" y="696913"/>
            <a:ext cx="4149725" cy="3113087"/>
          </a:xfrm>
          <a:ln/>
        </p:spPr>
      </p:sp>
      <p:sp>
        <p:nvSpPr>
          <p:cNvPr id="177157" name="Rectangle 3"/>
          <p:cNvSpPr>
            <a:spLocks noGrp="1" noChangeArrowheads="1"/>
          </p:cNvSpPr>
          <p:nvPr>
            <p:ph type="body" idx="1"/>
          </p:nvPr>
        </p:nvSpPr>
        <p:spPr>
          <a:xfrm>
            <a:off x="381000" y="3962400"/>
            <a:ext cx="6176963" cy="4637088"/>
          </a:xfrm>
          <a:noFill/>
          <a:ln/>
        </p:spPr>
        <p:txBody>
          <a:bodyPr/>
          <a:lstStyle/>
          <a:p>
            <a:r>
              <a:rPr lang="en-US" b="1" smtClean="0"/>
              <a:t>Bay Program needs to address 3 areas of alignment:</a:t>
            </a:r>
          </a:p>
          <a:p>
            <a:pPr lvl="1"/>
            <a:r>
              <a:rPr lang="en-US" smtClean="0"/>
              <a:t>Goals and outcomes</a:t>
            </a:r>
          </a:p>
          <a:p>
            <a:pPr lvl="1"/>
            <a:r>
              <a:rPr lang="en-US" smtClean="0"/>
              <a:t>Planning and reporting process (e.g., milestones)</a:t>
            </a:r>
          </a:p>
          <a:p>
            <a:pPr lvl="1"/>
            <a:r>
              <a:rPr lang="en-US" b="1" smtClean="0"/>
              <a:t>Renew Bay organizational roles and responsibilities Including options for EC-FLC alignment</a:t>
            </a:r>
            <a:r>
              <a:rPr lang="en-US" smtClean="0"/>
              <a:t>, such as: (a)  Keep states as the primary players on the EC  (b)  Make the FLC a venue for federal coordination and the EC and existing CBP structure a venue for federal, state, and local coordination (c)  Integrate the EC and FLC to one body with balanced state and federal representation (perhaps by rotating federal membership) </a:t>
            </a:r>
          </a:p>
          <a:p>
            <a:pPr lvl="1"/>
            <a:r>
              <a:rPr lang="en-US" b="1" smtClean="0"/>
              <a:t>Need to increase the conversation between those in states developing the WIPs and people working to meet the E.O. requirements.  May not align. TMDL will drive action at the local level, feds need to plug into that</a:t>
            </a:r>
          </a:p>
          <a:p>
            <a:pPr lvl="1"/>
            <a:r>
              <a:rPr lang="en-US" smtClean="0"/>
              <a:t>Goal should be leverage resources, set priorities, align goals/outcomes, and minimize conflict but working toward state goals in the WIPs. States are accountable to WIPs  How to reach consensus on outcomes and align them with what states and local are doing</a:t>
            </a:r>
          </a:p>
          <a:p>
            <a:pPr lvl="1"/>
            <a:r>
              <a:rPr lang="en-US" b="1" smtClean="0"/>
              <a:t>Need to open up better lines of communication and build stronger relationships between federal agencies and states in some key areas, such as land conservation, forest stewardship and public access.  </a:t>
            </a:r>
          </a:p>
          <a:p>
            <a:pPr lvl="1"/>
            <a:r>
              <a:rPr lang="en-US" b="1" smtClean="0"/>
              <a:t>Need to fit outcomes into Program organizational structure</a:t>
            </a:r>
            <a:r>
              <a:rPr lang="en-US" smtClean="0"/>
              <a:t>.  Need to find home for wildlife and land conservation outcomes </a:t>
            </a:r>
          </a:p>
          <a:p>
            <a:pPr lvl="1"/>
            <a:r>
              <a:rPr lang="en-US" b="1" smtClean="0"/>
              <a:t>Determine one body in charge of making decisions for the partnership and work toward establishing one guiding document</a:t>
            </a:r>
            <a:r>
              <a:rPr lang="en-US" smtClean="0"/>
              <a:t>.  </a:t>
            </a:r>
          </a:p>
          <a:p>
            <a:pPr lvl="1"/>
            <a:r>
              <a:rPr lang="en-US" smtClean="0"/>
              <a:t>People at local level in non-tidal states need the right tools to help them resolve the conflicts between their value systems (TMDL vs family farms) </a:t>
            </a:r>
          </a:p>
          <a:p>
            <a:pPr lvl="1"/>
            <a:r>
              <a:rPr lang="en-US" b="1" smtClean="0"/>
              <a:t>Needs to be a robust perf management system that holds people accountable</a:t>
            </a:r>
            <a:r>
              <a:rPr lang="en-US" smtClean="0"/>
              <a:t>.  What gets measured gets done</a:t>
            </a:r>
          </a:p>
          <a:p>
            <a:pPr lvl="2"/>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4DFA800-C2E6-4DAF-8872-D84E233E6C35}" type="datetime1">
              <a:rPr lang="en-US" smtClean="0"/>
              <a:pPr>
                <a:defRPr/>
              </a:pPr>
              <a:t>6/24/2011</a:t>
            </a:fld>
            <a:endParaRPr lang="en-US"/>
          </a:p>
        </p:txBody>
      </p:sp>
      <p:sp>
        <p:nvSpPr>
          <p:cNvPr id="5" name="Slide Number Placeholder 4"/>
          <p:cNvSpPr>
            <a:spLocks noGrp="1"/>
          </p:cNvSpPr>
          <p:nvPr>
            <p:ph type="sldNum" sz="quarter" idx="11"/>
          </p:nvPr>
        </p:nvSpPr>
        <p:spPr/>
        <p:txBody>
          <a:bodyPr/>
          <a:lstStyle/>
          <a:p>
            <a:pPr>
              <a:defRPr/>
            </a:pPr>
            <a:fld id="{1E6913DF-0C83-4FBF-9DE3-BCA4E3313FF3}"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txBox="1">
            <a:spLocks noGrp="1" noChangeArrowheads="1"/>
          </p:cNvSpPr>
          <p:nvPr/>
        </p:nvSpPr>
        <p:spPr bwMode="auto">
          <a:xfrm>
            <a:off x="3973513" y="0"/>
            <a:ext cx="3036887" cy="465138"/>
          </a:xfrm>
          <a:prstGeom prst="rect">
            <a:avLst/>
          </a:prstGeom>
          <a:noFill/>
          <a:ln w="9525">
            <a:noFill/>
            <a:miter lim="800000"/>
            <a:headEnd/>
            <a:tailEnd/>
          </a:ln>
        </p:spPr>
        <p:txBody>
          <a:bodyPr lIns="93172" tIns="46586" rIns="93172" bIns="46586"/>
          <a:lstStyle/>
          <a:p>
            <a:pPr algn="r" defTabSz="931863" eaLnBrk="0" hangingPunct="0"/>
            <a:fld id="{FF79DC81-E12E-4FF0-A789-134253D3A129}" type="datetime1">
              <a:rPr lang="en-US" sz="1200"/>
              <a:pPr algn="r" defTabSz="931863" eaLnBrk="0" hangingPunct="0"/>
              <a:t>6/24/2011</a:t>
            </a:fld>
            <a:endParaRPr lang="en-US" sz="1200"/>
          </a:p>
        </p:txBody>
      </p:sp>
      <p:sp>
        <p:nvSpPr>
          <p:cNvPr id="183299"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eaLnBrk="0" hangingPunct="0"/>
            <a:fld id="{58836BD7-E96D-4FA6-A21F-F64ECBCDCB49}" type="slidenum">
              <a:rPr lang="en-US" sz="1200"/>
              <a:pPr algn="r" defTabSz="931863" eaLnBrk="0" hangingPunct="0"/>
              <a:t>34</a:t>
            </a:fld>
            <a:endParaRPr lang="en-US" sz="1200"/>
          </a:p>
        </p:txBody>
      </p:sp>
      <p:sp>
        <p:nvSpPr>
          <p:cNvPr id="183300" name="Rectangle 2"/>
          <p:cNvSpPr>
            <a:spLocks noGrp="1" noRot="1" noChangeAspect="1" noChangeArrowheads="1" noTextEdit="1"/>
          </p:cNvSpPr>
          <p:nvPr>
            <p:ph type="sldImg"/>
          </p:nvPr>
        </p:nvSpPr>
        <p:spPr>
          <a:xfrm>
            <a:off x="1212850" y="674688"/>
            <a:ext cx="4648200" cy="3486150"/>
          </a:xfrm>
          <a:ln/>
        </p:spPr>
      </p:sp>
      <p:sp>
        <p:nvSpPr>
          <p:cNvPr id="183301"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p:cNvSpPr>
            <a:spLocks noGrp="1" noChangeArrowheads="1"/>
          </p:cNvSpPr>
          <p:nvPr>
            <p:ph type="dt" sz="quarter" idx="1"/>
          </p:nvPr>
        </p:nvSpPr>
        <p:spPr>
          <a:noFill/>
        </p:spPr>
        <p:txBody>
          <a:bodyPr/>
          <a:lstStyle/>
          <a:p>
            <a:fld id="{E0F66092-A5B0-40D0-8FBB-106F28B05C65}" type="datetime1">
              <a:rPr lang="en-US" smtClean="0">
                <a:cs typeface="Arial" charset="0"/>
              </a:rPr>
              <a:pPr/>
              <a:t>6/24/2011</a:t>
            </a:fld>
            <a:endParaRPr lang="en-US" smtClean="0">
              <a:cs typeface="Arial" charset="0"/>
            </a:endParaRPr>
          </a:p>
        </p:txBody>
      </p:sp>
      <p:sp>
        <p:nvSpPr>
          <p:cNvPr id="108546" name="Rectangle 7"/>
          <p:cNvSpPr>
            <a:spLocks noGrp="1" noChangeArrowheads="1"/>
          </p:cNvSpPr>
          <p:nvPr>
            <p:ph type="sldNum" sz="quarter" idx="5"/>
          </p:nvPr>
        </p:nvSpPr>
        <p:spPr>
          <a:noFill/>
        </p:spPr>
        <p:txBody>
          <a:bodyPr/>
          <a:lstStyle/>
          <a:p>
            <a:fld id="{7BEF5308-A7C7-4A62-829C-205058B4633A}" type="slidenum">
              <a:rPr lang="en-US" smtClean="0">
                <a:cs typeface="Arial" charset="0"/>
              </a:rPr>
              <a:pPr/>
              <a:t>4</a:t>
            </a:fld>
            <a:endParaRPr lang="en-US" smtClean="0">
              <a:cs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701675" y="4416425"/>
            <a:ext cx="5607050" cy="4183063"/>
          </a:xfrm>
          <a:noFill/>
          <a:ln/>
        </p:spPr>
        <p:txBody>
          <a:bodyPr/>
          <a:lstStyle/>
          <a:p>
            <a:pPr>
              <a:lnSpc>
                <a:spcPct val="90000"/>
              </a:lnSpc>
              <a:spcBef>
                <a:spcPct val="50000"/>
              </a:spcBef>
            </a:pPr>
            <a:r>
              <a:rPr lang="en-US" sz="1000" smtClean="0"/>
              <a:t>Chesapeake Bay is at a crossroads, with its future health still at stake. For 20 years, restoration efforts have been underway to reverse the decline of the Bay ’s health, but the cumulative impact of centuries of population growth (currently 16 million) and landscape changes has taken its toll.</a:t>
            </a:r>
          </a:p>
          <a:p>
            <a:pPr>
              <a:lnSpc>
                <a:spcPct val="90000"/>
              </a:lnSpc>
              <a:spcBef>
                <a:spcPct val="50000"/>
              </a:spcBef>
            </a:pPr>
            <a:endParaRPr lang="en-US" sz="1000" smtClean="0"/>
          </a:p>
          <a:p>
            <a:pPr>
              <a:lnSpc>
                <a:spcPct val="90000"/>
              </a:lnSpc>
            </a:pPr>
            <a:r>
              <a:rPr lang="en-US" sz="1000" b="1" smtClean="0"/>
              <a:t>Health Assessment Summary:</a:t>
            </a:r>
          </a:p>
          <a:p>
            <a:pPr>
              <a:lnSpc>
                <a:spcPct val="90000"/>
              </a:lnSpc>
            </a:pPr>
            <a:endParaRPr lang="en-US" sz="1000" b="1" smtClean="0"/>
          </a:p>
          <a:p>
            <a:pPr>
              <a:lnSpc>
                <a:spcPct val="90000"/>
              </a:lnSpc>
              <a:buFontTx/>
              <a:buChar char="•"/>
            </a:pPr>
            <a:r>
              <a:rPr lang="en-US" sz="1000" b="1" smtClean="0"/>
              <a:t>Water Quality – </a:t>
            </a:r>
            <a:r>
              <a:rPr lang="en-US" sz="700" b="1" smtClean="0"/>
              <a:t>Most of the Bay’s waters are degraded—less than one-third of Bay water quality goals are being met.</a:t>
            </a:r>
            <a:r>
              <a:rPr lang="en-US" sz="1000" smtClean="0"/>
              <a:t>. Each summer, a large expanse of its waters does not hold enough oxygen to support striped bass (rockfish), crabs and oysters. Algal blooms fed by nutrient pollution block sunlight from reaching the underwater bay grasses needed to support aquatic life. Sediment from urban development and agricultural lands is carried into the Bay, clouding its waters and covering critical oyster reef habitat. Currently, about one-third of Bay water quality goals are being met. </a:t>
            </a:r>
          </a:p>
          <a:p>
            <a:pPr>
              <a:lnSpc>
                <a:spcPct val="90000"/>
              </a:lnSpc>
              <a:buFontTx/>
              <a:buChar char="•"/>
            </a:pPr>
            <a:endParaRPr lang="en-US" sz="1000" b="1" smtClean="0"/>
          </a:p>
          <a:p>
            <a:pPr>
              <a:lnSpc>
                <a:spcPct val="90000"/>
              </a:lnSpc>
              <a:buFontTx/>
              <a:buChar char="•"/>
            </a:pPr>
            <a:r>
              <a:rPr lang="en-US" sz="1000" b="1" smtClean="0"/>
              <a:t>Habitats and Lower Food Web – </a:t>
            </a:r>
            <a:r>
              <a:rPr lang="en-US" sz="1000" smtClean="0"/>
              <a:t>The Bay’s critical habitats and food webs are at risk </a:t>
            </a:r>
            <a:r>
              <a:rPr lang="en-US" sz="700" b="1" smtClean="0"/>
              <a:t>at about a third of desired levels.</a:t>
            </a:r>
            <a:r>
              <a:rPr lang="en-US" sz="1000" smtClean="0"/>
              <a:t>. Nutrient and sediment runoff have harmed bay grasses and bottom habitat. Excessive algae growth has pushed the Bay food web out of balance. A large portion of the Bay’s wetlands has been lost to development. Currently, the Bay’s habitats and lower food web are at about a third of desired levels.</a:t>
            </a:r>
          </a:p>
          <a:p>
            <a:pPr>
              <a:lnSpc>
                <a:spcPct val="90000"/>
              </a:lnSpc>
              <a:buFontTx/>
              <a:buChar char="•"/>
            </a:pPr>
            <a:endParaRPr lang="en-US" sz="1000" b="1" smtClean="0"/>
          </a:p>
          <a:p>
            <a:pPr>
              <a:lnSpc>
                <a:spcPct val="90000"/>
              </a:lnSpc>
              <a:buFontTx/>
              <a:buChar char="•"/>
            </a:pPr>
            <a:r>
              <a:rPr lang="en-US" sz="1000" b="1" smtClean="0"/>
              <a:t>Fish and Shellfish - </a:t>
            </a:r>
            <a:r>
              <a:rPr lang="en-US" sz="700" b="1" smtClean="0"/>
              <a:t>Many of the Bay’s fish and shellfish populations are below historic levels. </a:t>
            </a:r>
            <a:r>
              <a:rPr lang="en-US" sz="1000" smtClean="0"/>
              <a:t>The number of adult blue crabs is below the long-term average for the seventh straight year and oyster populations are at or near historic lows. American Shad are recovering slowly, while other species like striped bass (rockfish) show mixed signals.  Current rockfish populations exceed restoration goals, but approximately 60 to 70 percent are infected by a disease called </a:t>
            </a:r>
            <a:r>
              <a:rPr lang="en-US" sz="1000" i="1" smtClean="0"/>
              <a:t>mycobacteriosis</a:t>
            </a:r>
            <a:r>
              <a:rPr lang="en-US" sz="1000" smtClean="0"/>
              <a:t>. Researchers are currently working to understand the extent and severity of the disease and the extent to which environmental conditions in the Bay influence it. As ecosystem-based goals are not yet developed for fish and shellfish species, data are not averaged in this section this year.</a:t>
            </a:r>
          </a:p>
          <a:p>
            <a:pPr>
              <a:lnSpc>
                <a:spcPct val="90000"/>
              </a:lnSpc>
              <a:spcBef>
                <a:spcPct val="50000"/>
              </a:spcBef>
            </a:pPr>
            <a:endParaRPr lang="en-US" sz="700" b="1" smtClean="0"/>
          </a:p>
          <a:p>
            <a:pPr>
              <a:lnSpc>
                <a:spcPct val="90000"/>
              </a:lnSpc>
              <a:spcBef>
                <a:spcPct val="50000"/>
              </a:spcBef>
            </a:pPr>
            <a:endParaRPr lang="en-US" sz="700" b="1" smtClean="0"/>
          </a:p>
          <a:p>
            <a:pPr>
              <a:lnSpc>
                <a:spcPct val="90000"/>
              </a:lnSpc>
              <a:spcBef>
                <a:spcPct val="50000"/>
              </a:spcBef>
            </a:pPr>
            <a:endParaRPr lang="en-US" sz="700" b="1" smtClean="0"/>
          </a:p>
          <a:p>
            <a:pPr>
              <a:lnSpc>
                <a:spcPct val="90000"/>
              </a:lnSpc>
              <a:spcBef>
                <a:spcPct val="50000"/>
              </a:spcBef>
            </a:pPr>
            <a:endParaRPr lang="en-US" sz="700" b="1" smtClean="0"/>
          </a:p>
          <a:p>
            <a:pPr>
              <a:lnSpc>
                <a:spcPct val="90000"/>
              </a:lnSpc>
              <a:spcBef>
                <a:spcPct val="50000"/>
              </a:spcBef>
            </a:pPr>
            <a:endParaRPr lang="en-US" sz="700" b="1" smtClean="0"/>
          </a:p>
          <a:p>
            <a:pPr>
              <a:lnSpc>
                <a:spcPct val="90000"/>
              </a:lnSpc>
            </a:pPr>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3"/>
          <p:cNvSpPr>
            <a:spLocks noGrp="1" noChangeArrowheads="1"/>
          </p:cNvSpPr>
          <p:nvPr>
            <p:ph type="dt" sz="quarter" idx="1"/>
          </p:nvPr>
        </p:nvSpPr>
        <p:spPr>
          <a:noFill/>
        </p:spPr>
        <p:txBody>
          <a:bodyPr/>
          <a:lstStyle/>
          <a:p>
            <a:fld id="{BE9D915C-26F0-4A56-AD80-9AD4E4342F8C}" type="datetime1">
              <a:rPr lang="en-US" smtClean="0">
                <a:cs typeface="Arial" charset="0"/>
              </a:rPr>
              <a:pPr/>
              <a:t>6/24/2011</a:t>
            </a:fld>
            <a:endParaRPr lang="en-US" smtClean="0">
              <a:cs typeface="Arial" charset="0"/>
            </a:endParaRPr>
          </a:p>
        </p:txBody>
      </p:sp>
      <p:sp>
        <p:nvSpPr>
          <p:cNvPr id="110594" name="Rectangle 7"/>
          <p:cNvSpPr>
            <a:spLocks noGrp="1" noChangeArrowheads="1"/>
          </p:cNvSpPr>
          <p:nvPr>
            <p:ph type="sldNum" sz="quarter" idx="5"/>
          </p:nvPr>
        </p:nvSpPr>
        <p:spPr>
          <a:noFill/>
        </p:spPr>
        <p:txBody>
          <a:bodyPr/>
          <a:lstStyle/>
          <a:p>
            <a:fld id="{C5335A06-524C-466B-9AAE-9BC9C55BC79E}" type="slidenum">
              <a:rPr lang="en-US" smtClean="0">
                <a:cs typeface="Arial" charset="0"/>
              </a:rPr>
              <a:pPr/>
              <a:t>5</a:t>
            </a:fld>
            <a:endParaRPr lang="en-US" smtClean="0">
              <a:cs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a:lnSpc>
                <a:spcPct val="80000"/>
              </a:lnSpc>
              <a:buFontTx/>
              <a:buChar char="•"/>
            </a:pPr>
            <a:r>
              <a:rPr lang="en-US" sz="800" smtClean="0"/>
              <a:t>The Chesapeake Bay Program, a unique voluntary partnership, is established in1983 with the signing of the </a:t>
            </a:r>
            <a:r>
              <a:rPr lang="en-US" sz="800" smtClean="0">
                <a:hlinkClick r:id="rId3"/>
              </a:rPr>
              <a:t>first </a:t>
            </a:r>
            <a:r>
              <a:rPr lang="en-US" sz="800" i="1" smtClean="0">
                <a:hlinkClick r:id="rId3"/>
              </a:rPr>
              <a:t>Chesapeake Bay Agreement</a:t>
            </a:r>
            <a:r>
              <a:rPr lang="en-US" sz="800" smtClean="0"/>
              <a:t>  by Maryland, Pennsylvania, Virginia, the District of Columbia, the Chesapeake Bay Commission and the EPA. The agreement establishes the </a:t>
            </a:r>
            <a:r>
              <a:rPr lang="en-US" sz="800" smtClean="0">
                <a:hlinkClick r:id="rId4"/>
              </a:rPr>
              <a:t>Chesapeake Executive Council</a:t>
            </a:r>
            <a:r>
              <a:rPr lang="en-US" sz="800" smtClean="0"/>
              <a:t> as the Bay Program's chief policy-making authority. The Chesapeake Bay was the first estuary in the nation to be targeted for </a:t>
            </a:r>
            <a:r>
              <a:rPr lang="en-US" sz="800" smtClean="0">
                <a:hlinkClick r:id="rId5"/>
              </a:rPr>
              <a:t>restoration</a:t>
            </a:r>
            <a:r>
              <a:rPr lang="en-US" sz="800" smtClean="0"/>
              <a:t> as an integrated watershed and </a:t>
            </a:r>
            <a:r>
              <a:rPr lang="en-US" sz="800" smtClean="0">
                <a:hlinkClick r:id="rId6"/>
                <a:hlinkMouseOver r:id="rId7"/>
              </a:rPr>
              <a:t>ecosystem</a:t>
            </a:r>
            <a:r>
              <a:rPr lang="en-US" sz="800" smtClean="0"/>
              <a:t>. </a:t>
            </a:r>
          </a:p>
          <a:p>
            <a:pPr>
              <a:lnSpc>
                <a:spcPct val="80000"/>
              </a:lnSpc>
              <a:buFontTx/>
              <a:buChar char="•"/>
            </a:pPr>
            <a:endParaRPr lang="en-US" sz="800" smtClean="0"/>
          </a:p>
          <a:p>
            <a:pPr>
              <a:lnSpc>
                <a:spcPct val="80000"/>
              </a:lnSpc>
              <a:buFontTx/>
              <a:buChar char="•"/>
            </a:pPr>
            <a:endParaRPr lang="en-US" sz="800" smtClean="0"/>
          </a:p>
          <a:p>
            <a:pPr>
              <a:lnSpc>
                <a:spcPct val="80000"/>
              </a:lnSpc>
            </a:pPr>
            <a:endParaRPr lang="en-US" sz="800" smtClean="0"/>
          </a:p>
          <a:p>
            <a:pPr>
              <a:lnSpc>
                <a:spcPct val="80000"/>
              </a:lnSpc>
              <a:buFontTx/>
              <a:buChar char="•"/>
            </a:pPr>
            <a:r>
              <a:rPr lang="en-US" sz="800" smtClean="0"/>
              <a:t>The </a:t>
            </a:r>
            <a:r>
              <a:rPr lang="en-US" sz="800" smtClean="0">
                <a:hlinkClick r:id="rId8"/>
              </a:rPr>
              <a:t>1987 </a:t>
            </a:r>
            <a:r>
              <a:rPr lang="en-US" sz="800" i="1" smtClean="0">
                <a:hlinkClick r:id="rId8"/>
              </a:rPr>
              <a:t>Chesapeake Bay Agreement</a:t>
            </a:r>
            <a:r>
              <a:rPr lang="en-US" sz="800" smtClean="0"/>
              <a:t>  is signed by </a:t>
            </a:r>
            <a:r>
              <a:rPr lang="en-US" sz="800" smtClean="0">
                <a:hlinkClick r:id="rId9"/>
              </a:rPr>
              <a:t>Bay Program partners</a:t>
            </a:r>
            <a:r>
              <a:rPr lang="en-US" sz="800" smtClean="0"/>
              <a:t>. The 1987 Agreement sets a goal to reduce nitrogen and phosphorus entering the Bay by 40 percent by the year 2000. It also directs the Bay Program to study </a:t>
            </a:r>
            <a:r>
              <a:rPr lang="en-US" sz="800" smtClean="0">
                <a:hlinkClick r:id="rId10"/>
              </a:rPr>
              <a:t>atmospheric inputs</a:t>
            </a:r>
            <a:r>
              <a:rPr lang="en-US" sz="800" smtClean="0"/>
              <a:t> to the Bay. </a:t>
            </a:r>
          </a:p>
          <a:p>
            <a:pPr>
              <a:lnSpc>
                <a:spcPct val="80000"/>
              </a:lnSpc>
              <a:buFontTx/>
              <a:buChar char="•"/>
            </a:pPr>
            <a:endParaRPr lang="en-US" sz="800" smtClean="0"/>
          </a:p>
          <a:p>
            <a:pPr>
              <a:lnSpc>
                <a:spcPct val="80000"/>
              </a:lnSpc>
              <a:buFontTx/>
              <a:buChar char="•"/>
            </a:pPr>
            <a:endParaRPr lang="en-US" sz="800" smtClean="0"/>
          </a:p>
          <a:p>
            <a:pPr>
              <a:lnSpc>
                <a:spcPct val="80000"/>
              </a:lnSpc>
              <a:buFontTx/>
              <a:buChar char="•"/>
            </a:pPr>
            <a:endParaRPr lang="en-US" sz="800" smtClean="0"/>
          </a:p>
          <a:p>
            <a:pPr>
              <a:lnSpc>
                <a:spcPct val="80000"/>
              </a:lnSpc>
              <a:buFontTx/>
              <a:buChar char="•"/>
            </a:pPr>
            <a:r>
              <a:rPr lang="en-US" sz="800" i="1" smtClean="0">
                <a:hlinkClick r:id="rId11"/>
              </a:rPr>
              <a:t>Chesapeake 2000</a:t>
            </a:r>
            <a:r>
              <a:rPr lang="en-US" sz="800" smtClean="0"/>
              <a:t>  sets a goal to reduce nutrient and sediment pollution enough to remove the Bay and its tidal rivers from the EPA's “impaired” water body listing by 2010. The agreement details over 100 commitments and actions necessary restore the health of the Bay and its living resources. </a:t>
            </a:r>
          </a:p>
          <a:p>
            <a:pPr>
              <a:lnSpc>
                <a:spcPct val="80000"/>
              </a:lnSpc>
              <a:buFontTx/>
              <a:buChar char="•"/>
            </a:pPr>
            <a:endParaRPr lang="en-US" sz="800" smtClean="0"/>
          </a:p>
          <a:p>
            <a:pPr>
              <a:lnSpc>
                <a:spcPct val="80000"/>
              </a:lnSpc>
              <a:buFontTx/>
              <a:buChar char="•"/>
            </a:pPr>
            <a:endParaRPr lang="en-US" sz="800" smtClean="0"/>
          </a:p>
          <a:p>
            <a:pPr>
              <a:lnSpc>
                <a:spcPct val="80000"/>
              </a:lnSpc>
              <a:buFontTx/>
              <a:buChar char="•"/>
            </a:pPr>
            <a:r>
              <a:rPr lang="en-US" sz="800" smtClean="0"/>
              <a:t>2008 The Bay Program submits a report to Congress outlining </a:t>
            </a:r>
            <a:r>
              <a:rPr lang="en-US" sz="800" smtClean="0">
                <a:hlinkClick r:id="rId12"/>
              </a:rPr>
              <a:t>new strategies to increase accountability and strengthen the management</a:t>
            </a:r>
            <a:r>
              <a:rPr lang="en-US" sz="800" smtClean="0"/>
              <a:t> of the Bay Program. Strengthening Management, Coordination and Accountability (CAP) </a:t>
            </a:r>
          </a:p>
          <a:p>
            <a:pPr>
              <a:lnSpc>
                <a:spcPct val="80000"/>
              </a:lnSpc>
              <a:buFontTx/>
              <a:buChar char="•"/>
            </a:pPr>
            <a:endParaRPr lang="en-US" sz="800" smtClean="0"/>
          </a:p>
          <a:p>
            <a:pPr>
              <a:lnSpc>
                <a:spcPct val="80000"/>
              </a:lnSpc>
              <a:buFontTx/>
              <a:buChar char="•"/>
            </a:pPr>
            <a:endParaRPr lang="en-US" sz="800" smtClean="0"/>
          </a:p>
          <a:p>
            <a:pPr>
              <a:lnSpc>
                <a:spcPct val="80000"/>
              </a:lnSpc>
              <a:buFontTx/>
              <a:buChar char="•"/>
            </a:pPr>
            <a:endParaRPr lang="en-US" sz="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txBox="1">
            <a:spLocks noGrp="1" noChangeArrowheads="1"/>
          </p:cNvSpPr>
          <p:nvPr/>
        </p:nvSpPr>
        <p:spPr bwMode="auto">
          <a:xfrm>
            <a:off x="3973513" y="0"/>
            <a:ext cx="3036887" cy="465138"/>
          </a:xfrm>
          <a:prstGeom prst="rect">
            <a:avLst/>
          </a:prstGeom>
          <a:noFill/>
          <a:ln w="9525">
            <a:noFill/>
            <a:miter lim="800000"/>
            <a:headEnd/>
            <a:tailEnd/>
          </a:ln>
        </p:spPr>
        <p:txBody>
          <a:bodyPr lIns="93172" tIns="46586" rIns="93172" bIns="46586"/>
          <a:lstStyle/>
          <a:p>
            <a:pPr algn="r" defTabSz="931863" eaLnBrk="0" hangingPunct="0"/>
            <a:fld id="{C53C121C-B8C8-4B51-9BBD-3A2A9BB8B584}" type="datetime1">
              <a:rPr lang="en-US" sz="1200"/>
              <a:pPr algn="r" defTabSz="931863" eaLnBrk="0" hangingPunct="0"/>
              <a:t>6/24/2011</a:t>
            </a:fld>
            <a:endParaRPr lang="en-US" sz="1200"/>
          </a:p>
        </p:txBody>
      </p:sp>
      <p:sp>
        <p:nvSpPr>
          <p:cNvPr id="175107"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3172" tIns="46586" rIns="93172" bIns="46586" anchor="b"/>
          <a:lstStyle/>
          <a:p>
            <a:pPr algn="r" defTabSz="931863" eaLnBrk="0" hangingPunct="0"/>
            <a:fld id="{40842798-CCB4-413B-A9BA-29F9950AC269}" type="slidenum">
              <a:rPr lang="en-US" sz="1200"/>
              <a:pPr algn="r" defTabSz="931863" eaLnBrk="0" hangingPunct="0"/>
              <a:t>6</a:t>
            </a:fld>
            <a:endParaRPr lang="en-US" sz="1200"/>
          </a:p>
        </p:txBody>
      </p:sp>
      <p:sp>
        <p:nvSpPr>
          <p:cNvPr id="175108" name="Rectangle 2"/>
          <p:cNvSpPr>
            <a:spLocks noGrp="1" noRot="1" noChangeAspect="1" noChangeArrowheads="1" noTextEdit="1"/>
          </p:cNvSpPr>
          <p:nvPr>
            <p:ph type="sldImg"/>
          </p:nvPr>
        </p:nvSpPr>
        <p:spPr>
          <a:ln/>
        </p:spPr>
      </p:sp>
      <p:sp>
        <p:nvSpPr>
          <p:cNvPr id="175109" name="Rectangle 3"/>
          <p:cNvSpPr>
            <a:spLocks noGrp="1" noChangeArrowheads="1"/>
          </p:cNvSpPr>
          <p:nvPr>
            <p:ph type="body" idx="1"/>
          </p:nvPr>
        </p:nvSpPr>
        <p:spPr>
          <a:noFill/>
          <a:ln/>
        </p:spPr>
        <p:txBody>
          <a:bodyPr/>
          <a:lstStyle/>
          <a:p>
            <a:r>
              <a:rPr lang="en-US" smtClean="0"/>
              <a:t>EPA sued by CBF to develop a Total Maximum Daily Load (“pollution diet”) to hold states accountable for water quality goals for nutrient and sediments.  </a:t>
            </a:r>
          </a:p>
          <a:p>
            <a:pPr marL="742950" lvl="1" indent="-285750"/>
            <a:r>
              <a:rPr lang="en-US" smtClean="0"/>
              <a:t>EPA issues Bay Total Maximum Daily Load (TMDL) in December 2010</a:t>
            </a:r>
          </a:p>
          <a:p>
            <a:pPr marL="742950" lvl="1" indent="-285750"/>
            <a:r>
              <a:rPr lang="en-US" smtClean="0"/>
              <a:t>Load allocation established with goal of 60% of WQ criteria met in Basin by 2025</a:t>
            </a:r>
          </a:p>
          <a:p>
            <a:pPr>
              <a:buFontTx/>
              <a:buChar char="•"/>
            </a:pPr>
            <a:endParaRPr lang="en-US" smtClean="0"/>
          </a:p>
          <a:p>
            <a:pPr>
              <a:buFontTx/>
              <a:buChar char="•"/>
            </a:pPr>
            <a:r>
              <a:rPr lang="en-US" smtClean="0"/>
              <a:t>President Barack Obama signs an Executive Order calling on the federal government to lead the effort to control pollution and protect wildlife habitats in the Chesapeake Bay region. </a:t>
            </a:r>
          </a:p>
          <a:p>
            <a:pPr>
              <a:buFontTx/>
              <a:buChar char="•"/>
            </a:pPr>
            <a:endParaRPr lang="en-US" smtClean="0"/>
          </a:p>
          <a:p>
            <a:pPr>
              <a:buFontTx/>
              <a:buChar char="•"/>
            </a:pPr>
            <a:endParaRPr lang="en-US" smtClean="0"/>
          </a:p>
          <a:p>
            <a:pPr>
              <a:buFontTx/>
              <a:buChar char="•"/>
            </a:pPr>
            <a:endParaRPr lang="en-US" smtClean="0"/>
          </a:p>
          <a:p>
            <a:pPr>
              <a:buFontTx/>
              <a:buChar char="•"/>
            </a:pPr>
            <a:r>
              <a:rPr lang="en-US" smtClean="0"/>
              <a:t>President Barack Obama </a:t>
            </a:r>
            <a:r>
              <a:rPr lang="en-US" smtClean="0">
                <a:hlinkClick r:id="rId3"/>
              </a:rPr>
              <a:t>signs an Executive Order</a:t>
            </a:r>
            <a:r>
              <a:rPr lang="en-US" smtClean="0"/>
              <a:t> calling on the federal government to lead the effort to control pollution and protect wildlife habitats in the Chesapeake Bay region. </a:t>
            </a:r>
          </a:p>
          <a:p>
            <a:pPr>
              <a:buFontTx/>
              <a:buChar cha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3"/>
          <p:cNvSpPr>
            <a:spLocks noGrp="1" noChangeArrowheads="1"/>
          </p:cNvSpPr>
          <p:nvPr>
            <p:ph type="dt" sz="quarter" idx="1"/>
          </p:nvPr>
        </p:nvSpPr>
        <p:spPr>
          <a:noFill/>
        </p:spPr>
        <p:txBody>
          <a:bodyPr/>
          <a:lstStyle/>
          <a:p>
            <a:fld id="{B2B6C0E8-AE1A-4CC0-93AF-CB8B7855AEE0}" type="datetime1">
              <a:rPr lang="en-US" smtClean="0">
                <a:cs typeface="Arial" charset="0"/>
              </a:rPr>
              <a:pPr/>
              <a:t>6/24/2011</a:t>
            </a:fld>
            <a:endParaRPr lang="en-US" smtClean="0">
              <a:cs typeface="Arial" charset="0"/>
            </a:endParaRPr>
          </a:p>
        </p:txBody>
      </p:sp>
      <p:sp>
        <p:nvSpPr>
          <p:cNvPr id="118786" name="Rectangle 7"/>
          <p:cNvSpPr>
            <a:spLocks noGrp="1" noChangeArrowheads="1"/>
          </p:cNvSpPr>
          <p:nvPr>
            <p:ph type="sldNum" sz="quarter" idx="5"/>
          </p:nvPr>
        </p:nvSpPr>
        <p:spPr>
          <a:noFill/>
        </p:spPr>
        <p:txBody>
          <a:bodyPr/>
          <a:lstStyle/>
          <a:p>
            <a:fld id="{F4DA9466-96D8-4047-8E9E-2A7587F26B60}" type="slidenum">
              <a:rPr lang="en-US" smtClean="0">
                <a:cs typeface="Arial" charset="0"/>
              </a:rPr>
              <a:pPr/>
              <a:t>7</a:t>
            </a:fld>
            <a:endParaRPr lang="en-US" smtClean="0">
              <a:cs typeface="Arial" charset="0"/>
            </a:endParaRPr>
          </a:p>
        </p:txBody>
      </p:sp>
      <p:sp>
        <p:nvSpPr>
          <p:cNvPr id="118787" name="Rectangle 2"/>
          <p:cNvSpPr>
            <a:spLocks noGrp="1" noRot="1" noChangeAspect="1" noChangeArrowheads="1" noTextEdit="1"/>
          </p:cNvSpPr>
          <p:nvPr>
            <p:ph type="sldImg"/>
          </p:nvPr>
        </p:nvSpPr>
        <p:spPr>
          <a:xfrm>
            <a:off x="1430338" y="696913"/>
            <a:ext cx="4149725" cy="3113087"/>
          </a:xfrm>
          <a:ln/>
        </p:spPr>
      </p:sp>
      <p:sp>
        <p:nvSpPr>
          <p:cNvPr id="118788" name="Rectangle 3"/>
          <p:cNvSpPr>
            <a:spLocks noGrp="1" noChangeArrowheads="1"/>
          </p:cNvSpPr>
          <p:nvPr>
            <p:ph type="body" idx="1"/>
          </p:nvPr>
        </p:nvSpPr>
        <p:spPr>
          <a:xfrm>
            <a:off x="457200" y="3962400"/>
            <a:ext cx="6019800" cy="4876800"/>
          </a:xfrm>
          <a:noFill/>
          <a:ln/>
        </p:spPr>
        <p:txBody>
          <a:bodyPr/>
          <a:lstStyle/>
          <a:p>
            <a:pPr>
              <a:lnSpc>
                <a:spcPct val="90000"/>
              </a:lnSpc>
            </a:pPr>
            <a:r>
              <a:rPr lang="en-US" smtClean="0"/>
              <a:t>TMDL will establish a ‘pollution budget’ for nitrogen, phosphorus, &amp; sediment</a:t>
            </a:r>
          </a:p>
          <a:p>
            <a:pPr>
              <a:lnSpc>
                <a:spcPct val="90000"/>
              </a:lnSpc>
            </a:pPr>
            <a:endParaRPr lang="en-US" smtClean="0"/>
          </a:p>
          <a:p>
            <a:pPr>
              <a:lnSpc>
                <a:spcPct val="90000"/>
              </a:lnSpc>
            </a:pPr>
            <a:r>
              <a:rPr lang="en-US" smtClean="0"/>
              <a:t>EPA/states set the major river basin loading caps</a:t>
            </a:r>
          </a:p>
          <a:p>
            <a:pPr>
              <a:lnSpc>
                <a:spcPct val="90000"/>
              </a:lnSpc>
            </a:pPr>
            <a:endParaRPr lang="en-US" smtClean="0"/>
          </a:p>
          <a:p>
            <a:pPr>
              <a:lnSpc>
                <a:spcPct val="90000"/>
              </a:lnSpc>
            </a:pPr>
            <a:r>
              <a:rPr lang="en-US" smtClean="0"/>
              <a:t>States set geographic- and source-specific loading caps in their Watershed Implementation Plans</a:t>
            </a:r>
          </a:p>
          <a:p>
            <a:pPr>
              <a:lnSpc>
                <a:spcPct val="90000"/>
              </a:lnSpc>
            </a:pPr>
            <a:endParaRPr lang="en-US" smtClean="0"/>
          </a:p>
          <a:p>
            <a:pPr>
              <a:lnSpc>
                <a:spcPct val="90000"/>
              </a:lnSpc>
            </a:pPr>
            <a:r>
              <a:rPr lang="en-US" smtClean="0"/>
              <a:t>EPA establishes the TMDL</a:t>
            </a:r>
          </a:p>
          <a:p>
            <a:pPr>
              <a:lnSpc>
                <a:spcPct val="90000"/>
              </a:lnSpc>
            </a:pPr>
            <a:r>
              <a:rPr lang="en-US" smtClean="0"/>
              <a:t>The Bay TMDL will be the largest and most complex ever developed, involving pollution sources throughout a 64,000-square-mile watershed that includes six states and the District of Columbia. </a:t>
            </a:r>
          </a:p>
          <a:p>
            <a:pPr>
              <a:lnSpc>
                <a:spcPct val="90000"/>
              </a:lnSpc>
            </a:pPr>
            <a:r>
              <a:rPr lang="en-US" smtClean="0"/>
              <a:t> - A TMDL is the calculation of the maximum amount of pollution a body of water can receive and still meet state water quality standards designed to ensure waterways are safe, swimmable and fishable. </a:t>
            </a:r>
          </a:p>
          <a:p>
            <a:pPr>
              <a:lnSpc>
                <a:spcPct val="90000"/>
              </a:lnSpc>
            </a:pPr>
            <a:r>
              <a:rPr lang="en-US" smtClean="0"/>
              <a:t> - The Clean Water Act requires that a TMDL be written for all segments of a waterway that fail to meet water quality standards. Most of the Chesapeake Bay and its tidal waters do not meet the standards and are listed as impaired. </a:t>
            </a:r>
          </a:p>
          <a:p>
            <a:pPr>
              <a:lnSpc>
                <a:spcPct val="90000"/>
              </a:lnSpc>
            </a:pPr>
            <a:r>
              <a:rPr lang="en-US" smtClean="0"/>
              <a:t>- Monitoring data continues to show that the Bay has poor water quality, degraded habitats and low populations of many species of fish and shellfish. The Bay and its rivers are overweight with nitrogen, phosphorus and sediment from agricultural operations, urban and suburban runoff, wastewater, airborne contaminants and other sources. </a:t>
            </a:r>
          </a:p>
          <a:p>
            <a:pPr>
              <a:lnSpc>
                <a:spcPct val="90000"/>
              </a:lnSpc>
            </a:pPr>
            <a:r>
              <a:rPr lang="en-US" smtClean="0"/>
              <a:t>-  The Bay TMDL – actually a combination of 92 smaller TMDLs for individual Chesapeake Bay tidal segments – will include pollution limits that are sufficient to meet state standards for dissolved oxygen, water clarity and chlorophyll-a, an indicator of algae levels. </a:t>
            </a:r>
          </a:p>
          <a:p>
            <a:pPr>
              <a:lnSpc>
                <a:spcPct val="90000"/>
              </a:lnSpc>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4DFA800-C2E6-4DAF-8872-D84E233E6C35}" type="datetime1">
              <a:rPr lang="en-US" smtClean="0"/>
              <a:pPr>
                <a:defRPr/>
              </a:pPr>
              <a:t>6/24/2011</a:t>
            </a:fld>
            <a:endParaRPr lang="en-US"/>
          </a:p>
        </p:txBody>
      </p:sp>
      <p:sp>
        <p:nvSpPr>
          <p:cNvPr id="5" name="Slide Number Placeholder 4"/>
          <p:cNvSpPr>
            <a:spLocks noGrp="1"/>
          </p:cNvSpPr>
          <p:nvPr>
            <p:ph type="sldNum" sz="quarter" idx="11"/>
          </p:nvPr>
        </p:nvSpPr>
        <p:spPr/>
        <p:txBody>
          <a:bodyPr/>
          <a:lstStyle/>
          <a:p>
            <a:pPr>
              <a:defRPr/>
            </a:pPr>
            <a:fld id="{1E6913DF-0C83-4FBF-9DE3-BCA4E3313FF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3"/>
          <p:cNvSpPr>
            <a:spLocks noGrp="1" noChangeArrowheads="1"/>
          </p:cNvSpPr>
          <p:nvPr>
            <p:ph type="dt" sz="quarter" idx="1"/>
          </p:nvPr>
        </p:nvSpPr>
        <p:spPr>
          <a:noFill/>
        </p:spPr>
        <p:txBody>
          <a:bodyPr/>
          <a:lstStyle/>
          <a:p>
            <a:fld id="{EFD4A81A-8577-4476-8CC7-BFB1D15E134F}" type="datetime1">
              <a:rPr lang="en-US" smtClean="0">
                <a:cs typeface="Arial" charset="0"/>
              </a:rPr>
              <a:pPr/>
              <a:t>6/24/2011</a:t>
            </a:fld>
            <a:endParaRPr lang="en-US" smtClean="0">
              <a:cs typeface="Arial" charset="0"/>
            </a:endParaRPr>
          </a:p>
        </p:txBody>
      </p:sp>
      <p:sp>
        <p:nvSpPr>
          <p:cNvPr id="112642" name="Rectangle 7"/>
          <p:cNvSpPr>
            <a:spLocks noGrp="1" noChangeArrowheads="1"/>
          </p:cNvSpPr>
          <p:nvPr>
            <p:ph type="sldNum" sz="quarter" idx="5"/>
          </p:nvPr>
        </p:nvSpPr>
        <p:spPr>
          <a:noFill/>
        </p:spPr>
        <p:txBody>
          <a:bodyPr/>
          <a:lstStyle/>
          <a:p>
            <a:fld id="{DCE42F98-1696-4223-81CB-A14D25F4899C}" type="slidenum">
              <a:rPr lang="en-US" smtClean="0">
                <a:cs typeface="Arial" charset="0"/>
              </a:rPr>
              <a:pPr/>
              <a:t>9</a:t>
            </a:fld>
            <a:endParaRPr lang="en-US" smtClean="0">
              <a:cs typeface="Arial" charset="0"/>
            </a:endParaRPr>
          </a:p>
        </p:txBody>
      </p:sp>
      <p:sp>
        <p:nvSpPr>
          <p:cNvPr id="112643"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a:lnSpc>
                <a:spcPct val="90000"/>
              </a:lnSpc>
              <a:defRPr/>
            </a:pPr>
            <a:r>
              <a:rPr lang="en-US" sz="900" dirty="0"/>
              <a:t>May 12, 2009 – President Obama issued </a:t>
            </a:r>
            <a:r>
              <a:rPr lang="en-US" sz="900" u="sng" dirty="0"/>
              <a:t>Executive Order 13508</a:t>
            </a:r>
            <a:r>
              <a:rPr lang="en-US" sz="900" dirty="0"/>
              <a:t> for the Protection and Restoration of the Chesapeake Bay</a:t>
            </a:r>
            <a:r>
              <a:rPr lang="en-US" sz="800" dirty="0"/>
              <a:t> </a:t>
            </a:r>
          </a:p>
          <a:p>
            <a:pPr>
              <a:lnSpc>
                <a:spcPct val="90000"/>
              </a:lnSpc>
              <a:defRPr/>
            </a:pPr>
            <a:endParaRPr lang="en-US" sz="300" dirty="0"/>
          </a:p>
          <a:p>
            <a:pPr lvl="1">
              <a:lnSpc>
                <a:spcPct val="90000"/>
              </a:lnSpc>
              <a:defRPr/>
            </a:pPr>
            <a:r>
              <a:rPr lang="en-US" sz="900" dirty="0"/>
              <a:t>Establishes Federal Leadership Committee (FLC)</a:t>
            </a:r>
          </a:p>
          <a:p>
            <a:pPr lvl="1">
              <a:lnSpc>
                <a:spcPct val="90000"/>
              </a:lnSpc>
              <a:defRPr/>
            </a:pPr>
            <a:endParaRPr lang="en-US" sz="900" dirty="0"/>
          </a:p>
          <a:p>
            <a:pPr lvl="1">
              <a:lnSpc>
                <a:spcPct val="90000"/>
              </a:lnSpc>
              <a:defRPr/>
            </a:pPr>
            <a:r>
              <a:rPr lang="en-US" sz="900" dirty="0"/>
              <a:t>Charges federal agencies with developing a Strategy to initiate bold new actions and make dramatic policy changes</a:t>
            </a:r>
          </a:p>
          <a:p>
            <a:pPr lvl="1">
              <a:lnSpc>
                <a:spcPct val="90000"/>
              </a:lnSpc>
              <a:defRPr/>
            </a:pPr>
            <a:endParaRPr lang="en-US" sz="900" dirty="0"/>
          </a:p>
          <a:p>
            <a:pPr lvl="1">
              <a:lnSpc>
                <a:spcPct val="90000"/>
              </a:lnSpc>
              <a:defRPr/>
            </a:pPr>
            <a:r>
              <a:rPr lang="en-US" sz="900" dirty="0"/>
              <a:t>Requires FLC to “publish an annual Chesapeake Bay Action Plan describing how Federal funding proposed in the President’s Budget will be used to protect and restore the Chesapeake Bay during the upcoming fiscal year.”  To be followed by an Annual Progress Report</a:t>
            </a:r>
          </a:p>
          <a:p>
            <a:pPr lvl="1">
              <a:lnSpc>
                <a:spcPct val="90000"/>
              </a:lnSpc>
              <a:defRPr/>
            </a:pPr>
            <a:endParaRPr lang="en-US" sz="900" dirty="0"/>
          </a:p>
          <a:p>
            <a:pPr lvl="1">
              <a:lnSpc>
                <a:spcPct val="90000"/>
              </a:lnSpc>
              <a:defRPr/>
            </a:pPr>
            <a:r>
              <a:rPr lang="en-US" sz="900" dirty="0"/>
              <a:t>Establish an Independent Evaluator supported by an adaptive management system  to periodically report on progress in meeting goals of Order</a:t>
            </a:r>
          </a:p>
          <a:p>
            <a:pPr lvl="1">
              <a:lnSpc>
                <a:spcPct val="90000"/>
              </a:lnSpc>
              <a:defRPr/>
            </a:pPr>
            <a:endParaRPr lang="en-US" sz="900" dirty="0"/>
          </a:p>
          <a:p>
            <a:pPr>
              <a:lnSpc>
                <a:spcPct val="90000"/>
              </a:lnSpc>
              <a:defRPr/>
            </a:pPr>
            <a:r>
              <a:rPr lang="en-US" sz="900" dirty="0"/>
              <a:t>May 12, 2010 – Federal agencies release</a:t>
            </a:r>
            <a:r>
              <a:rPr lang="en-US" sz="900" dirty="0">
                <a:solidFill>
                  <a:srgbClr val="4B4B71"/>
                </a:solidFill>
                <a:effectLst>
                  <a:outerShdw blurRad="38100" dist="38100" dir="2700000" algn="tl">
                    <a:srgbClr val="C0C0C0"/>
                  </a:outerShdw>
                </a:effectLst>
              </a:rPr>
              <a:t> </a:t>
            </a:r>
            <a:r>
              <a:rPr lang="en-US" sz="900" i="1" dirty="0">
                <a:solidFill>
                  <a:srgbClr val="4B4B71"/>
                </a:solidFill>
              </a:rPr>
              <a:t>Strategy for Protecting and Restoring the Chesapeake Bay Watershed</a:t>
            </a:r>
          </a:p>
          <a:p>
            <a:pPr lvl="1">
              <a:lnSpc>
                <a:spcPct val="90000"/>
              </a:lnSpc>
              <a:defRPr/>
            </a:pPr>
            <a:r>
              <a:rPr lang="en-US" sz="900" i="1" dirty="0">
                <a:solidFill>
                  <a:srgbClr val="4B4B71"/>
                </a:solidFill>
              </a:rPr>
              <a:t>Includes four goal areas</a:t>
            </a:r>
          </a:p>
          <a:p>
            <a:pPr lvl="1">
              <a:lnSpc>
                <a:spcPct val="90000"/>
              </a:lnSpc>
              <a:defRPr/>
            </a:pPr>
            <a:endParaRPr lang="en-US" sz="900" i="1" dirty="0">
              <a:solidFill>
                <a:srgbClr val="4B4B71"/>
              </a:solidFill>
            </a:endParaRPr>
          </a:p>
          <a:p>
            <a:pPr lvl="1">
              <a:lnSpc>
                <a:spcPct val="90000"/>
              </a:lnSpc>
              <a:defRPr/>
            </a:pPr>
            <a:r>
              <a:rPr lang="en-US" sz="900" i="1" dirty="0">
                <a:solidFill>
                  <a:srgbClr val="4B4B71"/>
                </a:solidFill>
              </a:rPr>
              <a:t>Twelve outcome measures</a:t>
            </a:r>
          </a:p>
          <a:p>
            <a:pPr>
              <a:lnSpc>
                <a:spcPct val="90000"/>
              </a:lnSpc>
              <a:defRPr/>
            </a:pPr>
            <a:endParaRPr lang="en-US" sz="500" dirty="0"/>
          </a:p>
          <a:p>
            <a:pPr>
              <a:lnSpc>
                <a:spcPct val="90000"/>
              </a:lnSpc>
              <a:defRPr/>
            </a:pPr>
            <a:r>
              <a:rPr lang="en-US" sz="900" dirty="0"/>
              <a:t>September 30, 2010 – Federal agencies release </a:t>
            </a:r>
            <a:r>
              <a:rPr lang="en-US" sz="900" i="1" dirty="0">
                <a:solidFill>
                  <a:srgbClr val="4B4B71"/>
                </a:solidFill>
              </a:rPr>
              <a:t>Fiscal Year 2011 Action Plan</a:t>
            </a:r>
          </a:p>
          <a:p>
            <a:pPr lvl="1">
              <a:lnSpc>
                <a:spcPct val="90000"/>
              </a:lnSpc>
              <a:defRPr/>
            </a:pPr>
            <a:r>
              <a:rPr lang="en-US" sz="900" dirty="0"/>
              <a:t>Demonstrates federal government leadership and taking responsibility for progress</a:t>
            </a:r>
          </a:p>
          <a:p>
            <a:pPr lvl="1">
              <a:lnSpc>
                <a:spcPct val="90000"/>
              </a:lnSpc>
              <a:defRPr/>
            </a:pPr>
            <a:endParaRPr lang="en-US" sz="900" i="1" dirty="0">
              <a:solidFill>
                <a:srgbClr val="4B4B71"/>
              </a:solidFill>
            </a:endParaRPr>
          </a:p>
          <a:p>
            <a:pPr lvl="1">
              <a:lnSpc>
                <a:spcPct val="90000"/>
              </a:lnSpc>
              <a:defRPr/>
            </a:pPr>
            <a:r>
              <a:rPr lang="en-US" sz="900" dirty="0"/>
              <a:t>Total FY2011 federal funding: $490,550,424</a:t>
            </a:r>
          </a:p>
          <a:p>
            <a:pPr lvl="1">
              <a:lnSpc>
                <a:spcPct val="90000"/>
              </a:lnSpc>
              <a:defRPr/>
            </a:pPr>
            <a:endParaRPr lang="en-US" sz="900" dirty="0"/>
          </a:p>
          <a:p>
            <a:pPr lvl="1">
              <a:lnSpc>
                <a:spcPct val="90000"/>
              </a:lnSpc>
              <a:defRPr/>
            </a:pPr>
            <a:r>
              <a:rPr lang="en-US" sz="900" dirty="0"/>
              <a:t>Based on resources directly attributable to Chesapeake strategy</a:t>
            </a:r>
            <a:endParaRPr lang="en-US" sz="900" i="1" dirty="0">
              <a:solidFill>
                <a:srgbClr val="4B4B71"/>
              </a:solidFill>
            </a:endParaRPr>
          </a:p>
          <a:p>
            <a:pPr>
              <a:lnSpc>
                <a:spcPct val="90000"/>
              </a:lnSpc>
              <a:defRPr/>
            </a:pPr>
            <a:endParaRPr lang="en-US" sz="9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6" descr="report_cover_highres"/>
          <p:cNvPicPr>
            <a:picLocks noChangeAspect="1" noChangeArrowheads="1"/>
          </p:cNvPicPr>
          <p:nvPr/>
        </p:nvPicPr>
        <p:blipFill>
          <a:blip r:embed="rId2" cstate="print"/>
          <a:srcRect l="745" t="19049" r="9886" b="15878"/>
          <a:stretch>
            <a:fillRect/>
          </a:stretch>
        </p:blipFill>
        <p:spPr bwMode="auto">
          <a:xfrm>
            <a:off x="0" y="0"/>
            <a:ext cx="9144000" cy="6858000"/>
          </a:xfrm>
          <a:prstGeom prst="rect">
            <a:avLst/>
          </a:prstGeom>
          <a:noFill/>
          <a:ln w="9525">
            <a:noFill/>
            <a:miter lim="800000"/>
            <a:headEnd/>
            <a:tailEnd/>
          </a:ln>
        </p:spPr>
      </p:pic>
      <p:pic>
        <p:nvPicPr>
          <p:cNvPr id="5" name="Picture 37" descr="cbplogocolor"/>
          <p:cNvPicPr>
            <a:picLocks noChangeAspect="1" noChangeArrowheads="1"/>
          </p:cNvPicPr>
          <p:nvPr userDrawn="1"/>
        </p:nvPicPr>
        <p:blipFill>
          <a:blip r:embed="rId3" cstate="print"/>
          <a:srcRect/>
          <a:stretch>
            <a:fillRect/>
          </a:stretch>
        </p:blipFill>
        <p:spPr bwMode="auto">
          <a:xfrm>
            <a:off x="198438" y="4440238"/>
            <a:ext cx="2514600" cy="2227262"/>
          </a:xfrm>
          <a:prstGeom prst="rect">
            <a:avLst/>
          </a:prstGeom>
          <a:noFill/>
          <a:ln w="9525">
            <a:noFill/>
            <a:miter lim="800000"/>
            <a:headEnd/>
            <a:tailEnd/>
          </a:ln>
        </p:spPr>
      </p:pic>
      <p:sp>
        <p:nvSpPr>
          <p:cNvPr id="3083" name="Rectangle 11"/>
          <p:cNvSpPr>
            <a:spLocks noGrp="1" noChangeArrowheads="1"/>
          </p:cNvSpPr>
          <p:nvPr>
            <p:ph type="ctrTitle"/>
          </p:nvPr>
        </p:nvSpPr>
        <p:spPr>
          <a:xfrm>
            <a:off x="2057400" y="2057400"/>
            <a:ext cx="4114800" cy="1600200"/>
          </a:xfrm>
        </p:spPr>
        <p:txBody>
          <a:bodyPr/>
          <a:lstStyle>
            <a:lvl1pPr>
              <a:defRPr sz="1600" b="1">
                <a:solidFill>
                  <a:srgbClr val="0F235E"/>
                </a:solidFill>
              </a:defRPr>
            </a:lvl1pPr>
          </a:lstStyle>
          <a:p>
            <a:r>
              <a:rPr lang="en-US"/>
              <a:t>Click to edit master title style</a:t>
            </a:r>
          </a:p>
        </p:txBody>
      </p:sp>
      <p:sp>
        <p:nvSpPr>
          <p:cNvPr id="3084" name="Rectangle 12"/>
          <p:cNvSpPr>
            <a:spLocks noGrp="1" noChangeArrowheads="1"/>
          </p:cNvSpPr>
          <p:nvPr>
            <p:ph type="subTitle" idx="1"/>
          </p:nvPr>
        </p:nvSpPr>
        <p:spPr>
          <a:xfrm>
            <a:off x="7010400" y="3886200"/>
            <a:ext cx="1828800" cy="1752600"/>
          </a:xfrm>
        </p:spPr>
        <p:txBody>
          <a:bodyPr/>
          <a:lstStyle>
            <a:lvl1pPr marL="0" indent="0">
              <a:buFontTx/>
              <a:buNone/>
              <a:defRPr sz="1000">
                <a:solidFill>
                  <a:srgbClr val="808080"/>
                </a:solidFill>
              </a:defRPr>
            </a:lvl1pPr>
          </a:lstStyle>
          <a:p>
            <a:r>
              <a:rPr lang="en-US"/>
              <a:t>Click to Edit Presentor Names</a:t>
            </a:r>
          </a:p>
        </p:txBody>
      </p:sp>
      <p:sp>
        <p:nvSpPr>
          <p:cNvPr id="6" name="Rectangle 30"/>
          <p:cNvSpPr>
            <a:spLocks noGrp="1" noChangeArrowheads="1"/>
          </p:cNvSpPr>
          <p:nvPr>
            <p:ph type="dt" sz="half" idx="10"/>
          </p:nvPr>
        </p:nvSpPr>
        <p:spPr bwMode="auto">
          <a:xfrm>
            <a:off x="2057400" y="3657600"/>
            <a:ext cx="1905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578AAE"/>
                </a:solidFill>
                <a:latin typeface="+mn-lt"/>
                <a:cs typeface="+mn-cs"/>
              </a:defRPr>
            </a:lvl1pPr>
          </a:lstStyle>
          <a:p>
            <a:pPr>
              <a:defRPr/>
            </a:pPr>
            <a:fld id="{BE39039E-374E-4798-9C04-887395A44C0F}" type="datetime3">
              <a:rPr lang="en-US"/>
              <a:pPr>
                <a:defRPr/>
              </a:pPr>
              <a:t>24 June 2011</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84E1244C-251E-476F-A26F-F07262AB15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28600"/>
            <a:ext cx="1771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228600"/>
            <a:ext cx="5162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E3F0F1F0-38CD-4DBB-800F-E24B015380B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086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371600"/>
            <a:ext cx="3467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371600"/>
            <a:ext cx="3467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3505200"/>
            <a:ext cx="3467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6"/>
          <p:cNvSpPr>
            <a:spLocks noGrp="1" noChangeArrowheads="1"/>
          </p:cNvSpPr>
          <p:nvPr>
            <p:ph type="sldNum" sz="quarter" idx="10"/>
          </p:nvPr>
        </p:nvSpPr>
        <p:spPr>
          <a:ln/>
        </p:spPr>
        <p:txBody>
          <a:bodyPr/>
          <a:lstStyle>
            <a:lvl1pPr>
              <a:defRPr/>
            </a:lvl1pPr>
          </a:lstStyle>
          <a:p>
            <a:pPr>
              <a:defRPr/>
            </a:pPr>
            <a:fld id="{76BCC15C-32CB-40E8-9682-C82F4996AED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00200" y="228600"/>
            <a:ext cx="7086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fld id="{B4EBD256-A41A-4E21-AA96-950DEEFA9AA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086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467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371600"/>
            <a:ext cx="3467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3505200"/>
            <a:ext cx="3467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6"/>
          <p:cNvSpPr>
            <a:spLocks noGrp="1" noChangeArrowheads="1"/>
          </p:cNvSpPr>
          <p:nvPr>
            <p:ph type="sldNum" sz="quarter" idx="10"/>
          </p:nvPr>
        </p:nvSpPr>
        <p:spPr>
          <a:ln/>
        </p:spPr>
        <p:txBody>
          <a:bodyPr/>
          <a:lstStyle>
            <a:lvl1pPr>
              <a:defRPr/>
            </a:lvl1pPr>
          </a:lstStyle>
          <a:p>
            <a:pPr>
              <a:defRPr/>
            </a:pPr>
            <a:fld id="{C93AD7AE-5826-47DF-B88C-CD22B665BC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B1C0F178-B9AC-4E1E-A1F9-8BA145359E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9463D959-85ED-41DF-B938-0F91388076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3716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fld id="{F3C48879-7EC9-419C-8718-2A7A7B951B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pPr>
              <a:defRPr/>
            </a:pPr>
            <a:fld id="{CBCDD775-3BB7-4067-B9EF-6CA71D5144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fld id="{4B316996-8862-48AD-9981-1E7145FB672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5A365DD2-C686-42F1-9276-525BADF72E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70D39AF6-06BA-4D19-98FB-EDFD07FD0A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BFE18AE0-6771-4C0C-9D74-E2B9323935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75" name="Rectangle 27"/>
          <p:cNvSpPr>
            <a:spLocks noChangeArrowheads="1"/>
          </p:cNvSpPr>
          <p:nvPr/>
        </p:nvSpPr>
        <p:spPr bwMode="auto">
          <a:xfrm>
            <a:off x="0" y="6477000"/>
            <a:ext cx="9144000" cy="381000"/>
          </a:xfrm>
          <a:prstGeom prst="rect">
            <a:avLst/>
          </a:prstGeom>
          <a:solidFill>
            <a:srgbClr val="578AAE"/>
          </a:solidFill>
          <a:ln w="0">
            <a:noFill/>
            <a:miter lim="800000"/>
            <a:headEnd/>
            <a:tailEnd/>
          </a:ln>
          <a:effectLst/>
        </p:spPr>
        <p:txBody>
          <a:bodyPr wrap="none" anchor="ctr"/>
          <a:lstStyle/>
          <a:p>
            <a:pPr eaLnBrk="0" hangingPunct="0">
              <a:defRPr/>
            </a:pPr>
            <a:endParaRPr lang="en-US">
              <a:cs typeface="+mn-cs"/>
            </a:endParaRPr>
          </a:p>
        </p:txBody>
      </p:sp>
      <p:sp>
        <p:nvSpPr>
          <p:cNvPr id="2074" name="Rectangle 26"/>
          <p:cNvSpPr>
            <a:spLocks noChangeArrowheads="1"/>
          </p:cNvSpPr>
          <p:nvPr/>
        </p:nvSpPr>
        <p:spPr bwMode="auto">
          <a:xfrm>
            <a:off x="0" y="0"/>
            <a:ext cx="9144000" cy="914400"/>
          </a:xfrm>
          <a:prstGeom prst="rect">
            <a:avLst/>
          </a:prstGeom>
          <a:solidFill>
            <a:srgbClr val="578AAE"/>
          </a:solidFill>
          <a:ln w="0">
            <a:noFill/>
            <a:miter lim="800000"/>
            <a:headEnd/>
            <a:tailEnd/>
          </a:ln>
          <a:effectLst/>
        </p:spPr>
        <p:txBody>
          <a:bodyPr wrap="none" anchor="ctr"/>
          <a:lstStyle/>
          <a:p>
            <a:pPr eaLnBrk="0" hangingPunct="0">
              <a:defRPr/>
            </a:pPr>
            <a:endParaRPr lang="en-US">
              <a:cs typeface="+mn-cs"/>
            </a:endParaRPr>
          </a:p>
        </p:txBody>
      </p:sp>
      <p:sp>
        <p:nvSpPr>
          <p:cNvPr id="1028" name="Rectangle 12"/>
          <p:cNvSpPr>
            <a:spLocks noGrp="1" noChangeArrowheads="1"/>
          </p:cNvSpPr>
          <p:nvPr>
            <p:ph type="title"/>
          </p:nvPr>
        </p:nvSpPr>
        <p:spPr bwMode="auto">
          <a:xfrm>
            <a:off x="1600200" y="228600"/>
            <a:ext cx="7086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4" name="Rectangle 16"/>
          <p:cNvSpPr>
            <a:spLocks noGrp="1" noChangeArrowheads="1"/>
          </p:cNvSpPr>
          <p:nvPr>
            <p:ph type="sldNum" sz="quarter" idx="4"/>
          </p:nvPr>
        </p:nvSpPr>
        <p:spPr bwMode="auto">
          <a:xfrm>
            <a:off x="7239000" y="64770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chemeClr val="bg1"/>
                </a:solidFill>
                <a:latin typeface="+mn-lt"/>
                <a:cs typeface="+mn-cs"/>
              </a:defRPr>
            </a:lvl1pPr>
          </a:lstStyle>
          <a:p>
            <a:pPr>
              <a:defRPr/>
            </a:pPr>
            <a:fld id="{F3006AD5-6B20-43B1-8456-52C30F14A188}" type="slidenum">
              <a:rPr lang="en-US"/>
              <a:pPr>
                <a:defRPr/>
              </a:pPr>
              <a:t>‹#›</a:t>
            </a:fld>
            <a:endParaRPr lang="en-US"/>
          </a:p>
        </p:txBody>
      </p:sp>
      <p:sp>
        <p:nvSpPr>
          <p:cNvPr id="1030" name="Rectangle 13"/>
          <p:cNvSpPr>
            <a:spLocks noGrp="1" noChangeArrowheads="1"/>
          </p:cNvSpPr>
          <p:nvPr>
            <p:ph type="body" idx="1"/>
          </p:nvPr>
        </p:nvSpPr>
        <p:spPr bwMode="auto">
          <a:xfrm>
            <a:off x="1600200" y="1371600"/>
            <a:ext cx="7086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76" name="Text Box 28"/>
          <p:cNvSpPr txBox="1">
            <a:spLocks noChangeArrowheads="1"/>
          </p:cNvSpPr>
          <p:nvPr/>
        </p:nvSpPr>
        <p:spPr bwMode="auto">
          <a:xfrm>
            <a:off x="622300" y="6527800"/>
            <a:ext cx="1608138" cy="244475"/>
          </a:xfrm>
          <a:prstGeom prst="rect">
            <a:avLst/>
          </a:prstGeom>
          <a:noFill/>
          <a:ln w="9525">
            <a:noFill/>
            <a:miter lim="800000"/>
            <a:headEnd/>
            <a:tailEnd/>
          </a:ln>
          <a:effectLst/>
        </p:spPr>
        <p:txBody>
          <a:bodyPr wrap="none">
            <a:spAutoFit/>
          </a:bodyPr>
          <a:lstStyle/>
          <a:p>
            <a:pPr eaLnBrk="0" hangingPunct="0">
              <a:defRPr/>
            </a:pPr>
            <a:r>
              <a:rPr lang="en-US" sz="1000">
                <a:solidFill>
                  <a:schemeClr val="bg1"/>
                </a:solidFill>
                <a:latin typeface="Trebuchet MS" pitchFamily="34" charset="0"/>
                <a:cs typeface="+mn-cs"/>
              </a:rPr>
              <a:t>Chesapeake Bay Program</a:t>
            </a: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Lst>
  <p:hf hdr="0" ftr="0" dt="0"/>
  <p:txStyles>
    <p:titleStyle>
      <a:lvl1pPr algn="l" rtl="0" eaLnBrk="0" fontAlgn="base" hangingPunct="0">
        <a:spcBef>
          <a:spcPct val="0"/>
        </a:spcBef>
        <a:spcAft>
          <a:spcPct val="0"/>
        </a:spcAft>
        <a:defRPr kumimoji="1" sz="2200">
          <a:solidFill>
            <a:schemeClr val="bg1"/>
          </a:solidFill>
          <a:latin typeface="+mj-lt"/>
          <a:ea typeface="+mj-ea"/>
          <a:cs typeface="+mj-cs"/>
        </a:defRPr>
      </a:lvl1pPr>
      <a:lvl2pPr algn="l" rtl="0" eaLnBrk="0" fontAlgn="base" hangingPunct="0">
        <a:spcBef>
          <a:spcPct val="0"/>
        </a:spcBef>
        <a:spcAft>
          <a:spcPct val="0"/>
        </a:spcAft>
        <a:defRPr kumimoji="1" sz="2200">
          <a:solidFill>
            <a:schemeClr val="bg1"/>
          </a:solidFill>
          <a:latin typeface="Trebuchet MS" pitchFamily="34" charset="0"/>
        </a:defRPr>
      </a:lvl2pPr>
      <a:lvl3pPr algn="l" rtl="0" eaLnBrk="0" fontAlgn="base" hangingPunct="0">
        <a:spcBef>
          <a:spcPct val="0"/>
        </a:spcBef>
        <a:spcAft>
          <a:spcPct val="0"/>
        </a:spcAft>
        <a:defRPr kumimoji="1" sz="2200">
          <a:solidFill>
            <a:schemeClr val="bg1"/>
          </a:solidFill>
          <a:latin typeface="Trebuchet MS" pitchFamily="34" charset="0"/>
        </a:defRPr>
      </a:lvl3pPr>
      <a:lvl4pPr algn="l" rtl="0" eaLnBrk="0" fontAlgn="base" hangingPunct="0">
        <a:spcBef>
          <a:spcPct val="0"/>
        </a:spcBef>
        <a:spcAft>
          <a:spcPct val="0"/>
        </a:spcAft>
        <a:defRPr kumimoji="1" sz="2200">
          <a:solidFill>
            <a:schemeClr val="bg1"/>
          </a:solidFill>
          <a:latin typeface="Trebuchet MS" pitchFamily="34" charset="0"/>
        </a:defRPr>
      </a:lvl4pPr>
      <a:lvl5pPr algn="l" rtl="0" eaLnBrk="0" fontAlgn="base" hangingPunct="0">
        <a:spcBef>
          <a:spcPct val="0"/>
        </a:spcBef>
        <a:spcAft>
          <a:spcPct val="0"/>
        </a:spcAft>
        <a:defRPr kumimoji="1" sz="2200">
          <a:solidFill>
            <a:schemeClr val="bg1"/>
          </a:solidFill>
          <a:latin typeface="Trebuchet MS" pitchFamily="34" charset="0"/>
        </a:defRPr>
      </a:lvl5pPr>
      <a:lvl6pPr marL="457200" algn="l" rtl="0" eaLnBrk="0" fontAlgn="base" hangingPunct="0">
        <a:spcBef>
          <a:spcPct val="0"/>
        </a:spcBef>
        <a:spcAft>
          <a:spcPct val="0"/>
        </a:spcAft>
        <a:defRPr kumimoji="1" sz="2200">
          <a:solidFill>
            <a:schemeClr val="bg1"/>
          </a:solidFill>
          <a:latin typeface="Trebuchet MS" pitchFamily="34" charset="0"/>
        </a:defRPr>
      </a:lvl6pPr>
      <a:lvl7pPr marL="914400" algn="l" rtl="0" eaLnBrk="0" fontAlgn="base" hangingPunct="0">
        <a:spcBef>
          <a:spcPct val="0"/>
        </a:spcBef>
        <a:spcAft>
          <a:spcPct val="0"/>
        </a:spcAft>
        <a:defRPr kumimoji="1" sz="2200">
          <a:solidFill>
            <a:schemeClr val="bg1"/>
          </a:solidFill>
          <a:latin typeface="Trebuchet MS" pitchFamily="34" charset="0"/>
        </a:defRPr>
      </a:lvl7pPr>
      <a:lvl8pPr marL="1371600" algn="l" rtl="0" eaLnBrk="0" fontAlgn="base" hangingPunct="0">
        <a:spcBef>
          <a:spcPct val="0"/>
        </a:spcBef>
        <a:spcAft>
          <a:spcPct val="0"/>
        </a:spcAft>
        <a:defRPr kumimoji="1" sz="2200">
          <a:solidFill>
            <a:schemeClr val="bg1"/>
          </a:solidFill>
          <a:latin typeface="Trebuchet MS" pitchFamily="34" charset="0"/>
        </a:defRPr>
      </a:lvl8pPr>
      <a:lvl9pPr marL="1828800" algn="l" rtl="0" eaLnBrk="0" fontAlgn="base" hangingPunct="0">
        <a:spcBef>
          <a:spcPct val="0"/>
        </a:spcBef>
        <a:spcAft>
          <a:spcPct val="0"/>
        </a:spcAft>
        <a:defRPr kumimoji="1" sz="2200">
          <a:solidFill>
            <a:schemeClr val="bg1"/>
          </a:solidFill>
          <a:latin typeface="Trebuchet MS" pitchFamily="34" charset="0"/>
        </a:defRPr>
      </a:lvl9pPr>
    </p:titleStyle>
    <p:bodyStyle>
      <a:lvl1pPr marL="225425" indent="-225425" algn="l" rtl="0" eaLnBrk="0" fontAlgn="base" hangingPunct="0">
        <a:spcBef>
          <a:spcPct val="20000"/>
        </a:spcBef>
        <a:spcAft>
          <a:spcPct val="0"/>
        </a:spcAft>
        <a:buSzPct val="120000"/>
        <a:buChar char="•"/>
        <a:defRPr kumimoji="1" sz="2000">
          <a:solidFill>
            <a:srgbClr val="3D3D3D"/>
          </a:solidFill>
          <a:latin typeface="+mn-lt"/>
          <a:ea typeface="+mn-ea"/>
          <a:cs typeface="+mn-cs"/>
        </a:defRPr>
      </a:lvl1pPr>
      <a:lvl2pPr marL="682625" indent="-234950" algn="l" rtl="0" eaLnBrk="0" fontAlgn="base" hangingPunct="0">
        <a:spcBef>
          <a:spcPct val="20000"/>
        </a:spcBef>
        <a:spcAft>
          <a:spcPct val="0"/>
        </a:spcAft>
        <a:buClr>
          <a:srgbClr val="660033"/>
        </a:buClr>
        <a:buSzPct val="130000"/>
        <a:buChar char="•"/>
        <a:defRPr kumimoji="1">
          <a:solidFill>
            <a:srgbClr val="3D3D3D"/>
          </a:solidFill>
          <a:latin typeface="+mn-lt"/>
        </a:defRPr>
      </a:lvl2pPr>
      <a:lvl3pPr marL="1077913" indent="-165100" algn="l" rtl="0" eaLnBrk="0" fontAlgn="base" hangingPunct="0">
        <a:spcBef>
          <a:spcPct val="20000"/>
        </a:spcBef>
        <a:spcAft>
          <a:spcPct val="0"/>
        </a:spcAft>
        <a:buClr>
          <a:srgbClr val="42688F"/>
        </a:buClr>
        <a:buSzPct val="135000"/>
        <a:buChar char="•"/>
        <a:defRPr kumimoji="1" sz="1600">
          <a:solidFill>
            <a:srgbClr val="3D3D3D"/>
          </a:solidFill>
          <a:latin typeface="+mn-lt"/>
        </a:defRPr>
      </a:lvl3pPr>
      <a:lvl4pPr marL="1539875" indent="-222250" algn="l" rtl="0" eaLnBrk="0" fontAlgn="base" hangingPunct="0">
        <a:spcBef>
          <a:spcPct val="20000"/>
        </a:spcBef>
        <a:spcAft>
          <a:spcPct val="0"/>
        </a:spcAft>
        <a:buClr>
          <a:srgbClr val="0F235E"/>
        </a:buClr>
        <a:buSzPct val="125000"/>
        <a:buChar char="•"/>
        <a:defRPr kumimoji="1" sz="1400">
          <a:solidFill>
            <a:srgbClr val="3D3D3D"/>
          </a:solidFill>
          <a:latin typeface="+mn-lt"/>
        </a:defRPr>
      </a:lvl4pPr>
      <a:lvl5pPr marL="2057400" indent="-228600" algn="l" rtl="0" eaLnBrk="0" fontAlgn="base" hangingPunct="0">
        <a:spcBef>
          <a:spcPct val="20000"/>
        </a:spcBef>
        <a:spcAft>
          <a:spcPct val="0"/>
        </a:spcAft>
        <a:buChar char="»"/>
        <a:defRPr kumimoji="1" sz="2000">
          <a:solidFill>
            <a:srgbClr val="660033"/>
          </a:solidFill>
          <a:latin typeface="Arial" pitchFamily="34" charset="0"/>
        </a:defRPr>
      </a:lvl5pPr>
      <a:lvl6pPr marL="2514600" indent="-228600" algn="l" rtl="0" eaLnBrk="0" fontAlgn="base" hangingPunct="0">
        <a:spcBef>
          <a:spcPct val="20000"/>
        </a:spcBef>
        <a:spcAft>
          <a:spcPct val="0"/>
        </a:spcAft>
        <a:buChar char="»"/>
        <a:defRPr kumimoji="1" sz="2000">
          <a:solidFill>
            <a:srgbClr val="660033"/>
          </a:solidFill>
          <a:latin typeface="Arial" pitchFamily="34" charset="0"/>
        </a:defRPr>
      </a:lvl6pPr>
      <a:lvl7pPr marL="2971800" indent="-228600" algn="l" rtl="0" eaLnBrk="0" fontAlgn="base" hangingPunct="0">
        <a:spcBef>
          <a:spcPct val="20000"/>
        </a:spcBef>
        <a:spcAft>
          <a:spcPct val="0"/>
        </a:spcAft>
        <a:buChar char="»"/>
        <a:defRPr kumimoji="1" sz="2000">
          <a:solidFill>
            <a:srgbClr val="660033"/>
          </a:solidFill>
          <a:latin typeface="Arial" pitchFamily="34" charset="0"/>
        </a:defRPr>
      </a:lvl7pPr>
      <a:lvl8pPr marL="3429000" indent="-228600" algn="l" rtl="0" eaLnBrk="0" fontAlgn="base" hangingPunct="0">
        <a:spcBef>
          <a:spcPct val="20000"/>
        </a:spcBef>
        <a:spcAft>
          <a:spcPct val="0"/>
        </a:spcAft>
        <a:buChar char="»"/>
        <a:defRPr kumimoji="1" sz="2000">
          <a:solidFill>
            <a:srgbClr val="660033"/>
          </a:solidFill>
          <a:latin typeface="Arial" pitchFamily="34" charset="0"/>
        </a:defRPr>
      </a:lvl8pPr>
      <a:lvl9pPr marL="3886200" indent="-228600" algn="l" rtl="0" eaLnBrk="0" fontAlgn="base" hangingPunct="0">
        <a:spcBef>
          <a:spcPct val="20000"/>
        </a:spcBef>
        <a:spcAft>
          <a:spcPct val="0"/>
        </a:spcAft>
        <a:buChar char="»"/>
        <a:defRPr kumimoji="1" sz="2000">
          <a:solidFill>
            <a:srgbClr val="660033"/>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chesapeakebay.net/news_federalstrategy.aspx?menuitem=51207"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imgres?imgurl=http://www.nj.nrcs.usda.gov/programs/wrp/images/After_Wetland_Restoration_at_Hamilton_Twp.JPG&amp;imgrefurl=http://www.nj.nrcs.usda.gov/programs/wrp/&amp;usg=__0Qh4lrNN3lSjcTD6Hb4FbwNCALE=&amp;h=1632&amp;w=2286&amp;sz=674&amp;hl=en&amp;start=4&amp;um=1&amp;itbs=1&amp;tbnid=RwDIEcv6nwHa6M:&amp;tbnh=107&amp;tbnw=150&amp;prev=/images?q=wetland+restoration&amp;um=1&amp;hl=en&amp;rlz=1T4GGLR_enUS351US351&amp;ndsp=20&amp;tbs=isch: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12.wmf"/><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wmf"/><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5.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jpeg"/><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609600" y="1828800"/>
            <a:ext cx="5562600" cy="2057400"/>
          </a:xfrm>
        </p:spPr>
        <p:txBody>
          <a:bodyPr/>
          <a:lstStyle/>
          <a:p>
            <a:pPr algn="ctr"/>
            <a:r>
              <a:rPr lang="en-US" sz="2000" smtClean="0"/>
              <a:t>Building Evaluation Capacity in A Complex Environment:  </a:t>
            </a:r>
            <a:br>
              <a:rPr lang="en-US" sz="2000" smtClean="0"/>
            </a:br>
            <a:r>
              <a:rPr lang="en-US" sz="2000" smtClean="0"/>
              <a:t/>
            </a:r>
            <a:br>
              <a:rPr lang="en-US" sz="2000" smtClean="0"/>
            </a:br>
            <a:r>
              <a:rPr lang="en-US" sz="2000" smtClean="0"/>
              <a:t>The Chesapeake Bay Partnership’s Experience with Evaluation, Adaptive Management and Accountability </a:t>
            </a:r>
            <a:r>
              <a:rPr lang="en-US" sz="1800" smtClean="0"/>
              <a:t> </a:t>
            </a:r>
            <a:r>
              <a:rPr lang="en-US" smtClean="0"/>
              <a:t> </a:t>
            </a:r>
          </a:p>
        </p:txBody>
      </p:sp>
      <p:sp>
        <p:nvSpPr>
          <p:cNvPr id="18434" name="Rectangle 3"/>
          <p:cNvSpPr>
            <a:spLocks noGrp="1" noChangeArrowheads="1"/>
          </p:cNvSpPr>
          <p:nvPr>
            <p:ph type="subTitle" idx="1"/>
          </p:nvPr>
        </p:nvSpPr>
        <p:spPr>
          <a:xfrm>
            <a:off x="2819400" y="3886200"/>
            <a:ext cx="3962400" cy="1752600"/>
          </a:xfrm>
        </p:spPr>
        <p:txBody>
          <a:bodyPr/>
          <a:lstStyle/>
          <a:p>
            <a:pPr>
              <a:lnSpc>
                <a:spcPct val="90000"/>
              </a:lnSpc>
            </a:pPr>
            <a:endParaRPr lang="en-US" sz="1400" b="1" smtClean="0"/>
          </a:p>
          <a:p>
            <a:pPr>
              <a:lnSpc>
                <a:spcPct val="90000"/>
              </a:lnSpc>
            </a:pPr>
            <a:endParaRPr lang="en-US" sz="1400" b="1" smtClean="0"/>
          </a:p>
          <a:p>
            <a:pPr>
              <a:lnSpc>
                <a:spcPct val="90000"/>
              </a:lnSpc>
            </a:pPr>
            <a:r>
              <a:rPr lang="en-US" sz="1400" b="1" smtClean="0"/>
              <a:t>Presentation by Michael Mason</a:t>
            </a:r>
          </a:p>
          <a:p>
            <a:pPr>
              <a:lnSpc>
                <a:spcPct val="90000"/>
              </a:lnSpc>
            </a:pPr>
            <a:r>
              <a:rPr lang="en-US" sz="1400" b="1" smtClean="0"/>
              <a:t>Evaluation and Accountability Team Leader</a:t>
            </a:r>
          </a:p>
          <a:p>
            <a:pPr>
              <a:lnSpc>
                <a:spcPct val="90000"/>
              </a:lnSpc>
            </a:pPr>
            <a:r>
              <a:rPr lang="en-US" sz="1400" b="1" smtClean="0"/>
              <a:t>Office of Water</a:t>
            </a:r>
          </a:p>
          <a:p>
            <a:pPr>
              <a:lnSpc>
                <a:spcPct val="90000"/>
              </a:lnSpc>
            </a:pPr>
            <a:r>
              <a:rPr lang="en-US" sz="1400" b="1" smtClean="0"/>
              <a:t>U. S. EPA</a:t>
            </a:r>
          </a:p>
          <a:p>
            <a:pPr algn="ctr">
              <a:lnSpc>
                <a:spcPct val="90000"/>
              </a:lnSpc>
            </a:pPr>
            <a:r>
              <a:rPr lang="en-US" sz="1400" b="1" smtClean="0"/>
              <a:t>June 24</a:t>
            </a:r>
            <a:r>
              <a:rPr lang="en-US" sz="1400" b="1" baseline="30000" smtClean="0"/>
              <a:t>th</a:t>
            </a:r>
            <a:r>
              <a:rPr lang="en-US" sz="1400" b="1" smtClean="0"/>
              <a:t>,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91473CB5-CE7B-4177-8FE7-BB1EC8DCB0D9}" type="slidenum">
              <a:rPr lang="en-US"/>
              <a:pPr>
                <a:defRPr/>
              </a:pPr>
              <a:t>10</a:t>
            </a:fld>
            <a:endParaRPr lang="en-US"/>
          </a:p>
        </p:txBody>
      </p:sp>
      <p:pic>
        <p:nvPicPr>
          <p:cNvPr id="113666" name="Picture 2"/>
          <p:cNvPicPr>
            <a:picLocks noChangeAspect="1" noChangeArrowheads="1"/>
          </p:cNvPicPr>
          <p:nvPr/>
        </p:nvPicPr>
        <p:blipFill>
          <a:blip r:embed="rId3" cstate="print">
            <a:lum bright="6000" contrast="12000"/>
          </a:blip>
          <a:srcRect l="5930" t="24013" r="51041" b="9135"/>
          <a:stretch>
            <a:fillRect/>
          </a:stretch>
        </p:blipFill>
        <p:spPr bwMode="auto">
          <a:xfrm>
            <a:off x="5181600" y="1524000"/>
            <a:ext cx="2895600" cy="4800600"/>
          </a:xfrm>
          <a:prstGeom prst="rect">
            <a:avLst/>
          </a:prstGeom>
          <a:noFill/>
          <a:ln w="9525">
            <a:noFill/>
            <a:miter lim="800000"/>
            <a:headEnd/>
            <a:tailEnd/>
          </a:ln>
        </p:spPr>
      </p:pic>
      <p:sp>
        <p:nvSpPr>
          <p:cNvPr id="113667" name="Rectangle 3"/>
          <p:cNvSpPr>
            <a:spLocks noGrp="1" noChangeArrowheads="1"/>
          </p:cNvSpPr>
          <p:nvPr>
            <p:ph type="title"/>
          </p:nvPr>
        </p:nvSpPr>
        <p:spPr>
          <a:xfrm>
            <a:off x="457200" y="152400"/>
            <a:ext cx="8229600" cy="685800"/>
          </a:xfrm>
        </p:spPr>
        <p:txBody>
          <a:bodyPr/>
          <a:lstStyle/>
          <a:p>
            <a:r>
              <a:rPr lang="en-US" sz="2000" smtClean="0"/>
              <a:t>II.A. Executive Order Strategy Implementation &amp; Alignment</a:t>
            </a:r>
            <a:r>
              <a:rPr lang="en-US" sz="1800" smtClean="0"/>
              <a:t> </a:t>
            </a:r>
          </a:p>
        </p:txBody>
      </p:sp>
      <p:pic>
        <p:nvPicPr>
          <p:cNvPr id="113668" name="Picture 4" descr="image">
            <a:hlinkClick r:id="rId4"/>
          </p:cNvPr>
          <p:cNvPicPr>
            <a:picLocks noChangeAspect="1" noChangeArrowheads="1"/>
          </p:cNvPicPr>
          <p:nvPr/>
        </p:nvPicPr>
        <p:blipFill>
          <a:blip r:embed="rId5" cstate="print">
            <a:lum bright="6000" contrast="6000"/>
          </a:blip>
          <a:srcRect/>
          <a:stretch>
            <a:fillRect/>
          </a:stretch>
        </p:blipFill>
        <p:spPr bwMode="auto">
          <a:xfrm>
            <a:off x="533400" y="2209800"/>
            <a:ext cx="3886200" cy="2925763"/>
          </a:xfrm>
          <a:prstGeom prst="rect">
            <a:avLst/>
          </a:prstGeom>
          <a:noFill/>
          <a:ln w="9525">
            <a:solidFill>
              <a:srgbClr val="000000"/>
            </a:solidFill>
            <a:miter lim="800000"/>
            <a:headEnd/>
            <a:tailEnd/>
          </a:ln>
        </p:spPr>
      </p:pic>
      <p:sp>
        <p:nvSpPr>
          <p:cNvPr id="113669" name="Line 5"/>
          <p:cNvSpPr>
            <a:spLocks noChangeShapeType="1"/>
          </p:cNvSpPr>
          <p:nvPr/>
        </p:nvSpPr>
        <p:spPr bwMode="auto">
          <a:xfrm flipV="1">
            <a:off x="4419600" y="1676400"/>
            <a:ext cx="1600200" cy="533400"/>
          </a:xfrm>
          <a:prstGeom prst="line">
            <a:avLst/>
          </a:prstGeom>
          <a:noFill/>
          <a:ln w="9525">
            <a:solidFill>
              <a:schemeClr val="tx1"/>
            </a:solidFill>
            <a:round/>
            <a:headEnd/>
            <a:tailEnd/>
          </a:ln>
        </p:spPr>
        <p:txBody>
          <a:bodyPr/>
          <a:lstStyle/>
          <a:p>
            <a:endParaRPr lang="en-US"/>
          </a:p>
        </p:txBody>
      </p:sp>
      <p:sp>
        <p:nvSpPr>
          <p:cNvPr id="113670" name="Line 6"/>
          <p:cNvSpPr>
            <a:spLocks noChangeShapeType="1"/>
          </p:cNvSpPr>
          <p:nvPr/>
        </p:nvSpPr>
        <p:spPr bwMode="auto">
          <a:xfrm flipH="1" flipV="1">
            <a:off x="4419600" y="5105400"/>
            <a:ext cx="1600200" cy="10668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743825" y="3981450"/>
            <a:ext cx="1257300" cy="647700"/>
          </a:xfrm>
          <a:prstGeom prst="rect">
            <a:avLst/>
          </a:prstGeom>
          <a:solidFill>
            <a:srgbClr val="FF6699"/>
          </a:solidFill>
          <a:ln w="9525" algn="ctr">
            <a:noFill/>
            <a:miter lim="800000"/>
            <a:headEnd/>
            <a:tailEnd/>
          </a:ln>
          <a:effectLst>
            <a:outerShdw dist="45791" dir="3378596" algn="ctr" rotWithShape="0">
              <a:schemeClr val="bg2"/>
            </a:outerShdw>
          </a:effectLst>
        </p:spPr>
        <p:txBody>
          <a:bodyPr wrap="none" lIns="0" rIns="0"/>
          <a:lstStyle/>
          <a:p>
            <a:pPr algn="ctr" eaLnBrk="0" hangingPunct="0">
              <a:defRPr/>
            </a:pPr>
            <a:r>
              <a:rPr lang="en-US" sz="1000" b="1" dirty="0">
                <a:cs typeface="+mn-cs"/>
              </a:rPr>
              <a:t>Science, </a:t>
            </a:r>
          </a:p>
          <a:p>
            <a:pPr algn="ctr" eaLnBrk="0" hangingPunct="0">
              <a:defRPr/>
            </a:pPr>
            <a:r>
              <a:rPr lang="en-US" sz="1000" b="1" dirty="0">
                <a:cs typeface="+mn-cs"/>
              </a:rPr>
              <a:t>Technical Analysis, </a:t>
            </a:r>
          </a:p>
          <a:p>
            <a:pPr algn="ctr" eaLnBrk="0" hangingPunct="0">
              <a:defRPr/>
            </a:pPr>
            <a:r>
              <a:rPr lang="en-US" sz="1000" b="1" dirty="0">
                <a:cs typeface="+mn-cs"/>
              </a:rPr>
              <a:t>and Reporting</a:t>
            </a:r>
          </a:p>
        </p:txBody>
      </p:sp>
      <p:sp>
        <p:nvSpPr>
          <p:cNvPr id="77851" name="Rectangle 34"/>
          <p:cNvSpPr>
            <a:spLocks noChangeArrowheads="1"/>
          </p:cNvSpPr>
          <p:nvPr/>
        </p:nvSpPr>
        <p:spPr bwMode="auto">
          <a:xfrm>
            <a:off x="6477000" y="4257675"/>
            <a:ext cx="1143000" cy="557213"/>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cs typeface="+mn-cs"/>
              </a:rPr>
              <a:t>Partnering,</a:t>
            </a:r>
          </a:p>
          <a:p>
            <a:pPr algn="ctr" eaLnBrk="0" hangingPunct="0">
              <a:defRPr/>
            </a:pPr>
            <a:r>
              <a:rPr lang="en-US" sz="1000" b="1" dirty="0">
                <a:solidFill>
                  <a:srgbClr val="000000"/>
                </a:solidFill>
                <a:cs typeface="+mn-cs"/>
              </a:rPr>
              <a:t>Leadership</a:t>
            </a:r>
          </a:p>
          <a:p>
            <a:pPr algn="ctr" eaLnBrk="0" hangingPunct="0">
              <a:defRPr/>
            </a:pPr>
            <a:r>
              <a:rPr lang="en-US" sz="1000" b="1" dirty="0">
                <a:solidFill>
                  <a:srgbClr val="000000"/>
                </a:solidFill>
                <a:cs typeface="+mn-cs"/>
              </a:rPr>
              <a:t>&amp; Management</a:t>
            </a:r>
          </a:p>
        </p:txBody>
      </p:sp>
      <p:sp>
        <p:nvSpPr>
          <p:cNvPr id="115715" name="Line 3"/>
          <p:cNvSpPr>
            <a:spLocks noChangeShapeType="1"/>
          </p:cNvSpPr>
          <p:nvPr/>
        </p:nvSpPr>
        <p:spPr bwMode="auto">
          <a:xfrm>
            <a:off x="7600950" y="4114800"/>
            <a:ext cx="152400" cy="0"/>
          </a:xfrm>
          <a:prstGeom prst="line">
            <a:avLst/>
          </a:prstGeom>
          <a:noFill/>
          <a:ln w="19050">
            <a:solidFill>
              <a:schemeClr val="bg2"/>
            </a:solidFill>
            <a:round/>
            <a:headEnd/>
            <a:tailEnd/>
          </a:ln>
        </p:spPr>
        <p:txBody>
          <a:bodyPr wrap="none"/>
          <a:lstStyle/>
          <a:p>
            <a:endParaRPr lang="en-US"/>
          </a:p>
        </p:txBody>
      </p:sp>
      <p:sp>
        <p:nvSpPr>
          <p:cNvPr id="115716" name="Line 7"/>
          <p:cNvSpPr>
            <a:spLocks noChangeShapeType="1"/>
          </p:cNvSpPr>
          <p:nvPr/>
        </p:nvSpPr>
        <p:spPr bwMode="auto">
          <a:xfrm>
            <a:off x="6400800" y="1752600"/>
            <a:ext cx="0" cy="0"/>
          </a:xfrm>
          <a:prstGeom prst="line">
            <a:avLst/>
          </a:prstGeom>
          <a:noFill/>
          <a:ln w="9525">
            <a:solidFill>
              <a:srgbClr val="000000"/>
            </a:solidFill>
            <a:round/>
            <a:headEnd/>
            <a:tailEnd type="triangle" w="med" len="med"/>
          </a:ln>
        </p:spPr>
        <p:txBody>
          <a:bodyPr wrap="none"/>
          <a:lstStyle/>
          <a:p>
            <a:endParaRPr lang="en-US"/>
          </a:p>
        </p:txBody>
      </p:sp>
      <p:sp>
        <p:nvSpPr>
          <p:cNvPr id="115717" name="Line 8"/>
          <p:cNvSpPr>
            <a:spLocks noChangeShapeType="1"/>
          </p:cNvSpPr>
          <p:nvPr/>
        </p:nvSpPr>
        <p:spPr bwMode="auto">
          <a:xfrm>
            <a:off x="6324600" y="1676400"/>
            <a:ext cx="0" cy="0"/>
          </a:xfrm>
          <a:prstGeom prst="line">
            <a:avLst/>
          </a:prstGeom>
          <a:noFill/>
          <a:ln w="9525">
            <a:solidFill>
              <a:srgbClr val="000000"/>
            </a:solidFill>
            <a:round/>
            <a:headEnd/>
            <a:tailEnd type="triangle" w="med" len="med"/>
          </a:ln>
        </p:spPr>
        <p:txBody>
          <a:bodyPr wrap="none"/>
          <a:lstStyle/>
          <a:p>
            <a:endParaRPr lang="en-US"/>
          </a:p>
        </p:txBody>
      </p:sp>
      <p:sp>
        <p:nvSpPr>
          <p:cNvPr id="115718" name="Line 12"/>
          <p:cNvSpPr>
            <a:spLocks noChangeShapeType="1"/>
          </p:cNvSpPr>
          <p:nvPr/>
        </p:nvSpPr>
        <p:spPr bwMode="auto">
          <a:xfrm>
            <a:off x="762000" y="5181600"/>
            <a:ext cx="0" cy="0"/>
          </a:xfrm>
          <a:prstGeom prst="line">
            <a:avLst/>
          </a:prstGeom>
          <a:noFill/>
          <a:ln w="9525">
            <a:solidFill>
              <a:srgbClr val="000000"/>
            </a:solidFill>
            <a:round/>
            <a:headEnd type="triangle" w="med" len="med"/>
            <a:tailEnd type="triangle" w="med" len="med"/>
          </a:ln>
        </p:spPr>
        <p:txBody>
          <a:bodyPr wrap="none"/>
          <a:lstStyle/>
          <a:p>
            <a:endParaRPr lang="en-US"/>
          </a:p>
        </p:txBody>
      </p:sp>
      <p:sp>
        <p:nvSpPr>
          <p:cNvPr id="77837" name="Rectangle 30"/>
          <p:cNvSpPr>
            <a:spLocks noChangeArrowheads="1"/>
          </p:cNvSpPr>
          <p:nvPr/>
        </p:nvSpPr>
        <p:spPr bwMode="auto">
          <a:xfrm>
            <a:off x="4267200" y="4267200"/>
            <a:ext cx="990600"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cs typeface="+mn-cs"/>
              </a:rPr>
              <a:t>Maintain</a:t>
            </a:r>
          </a:p>
          <a:p>
            <a:pPr algn="ctr" eaLnBrk="0" hangingPunct="0">
              <a:defRPr/>
            </a:pPr>
            <a:r>
              <a:rPr lang="en-US" sz="1000" b="1" dirty="0">
                <a:solidFill>
                  <a:srgbClr val="000000"/>
                </a:solidFill>
                <a:cs typeface="+mn-cs"/>
              </a:rPr>
              <a:t>Healthy</a:t>
            </a:r>
          </a:p>
          <a:p>
            <a:pPr algn="ctr" eaLnBrk="0" hangingPunct="0">
              <a:defRPr/>
            </a:pPr>
            <a:r>
              <a:rPr lang="en-US" sz="1000" b="1" dirty="0">
                <a:solidFill>
                  <a:srgbClr val="000000"/>
                </a:solidFill>
                <a:cs typeface="+mn-cs"/>
              </a:rPr>
              <a:t>Watersheds</a:t>
            </a:r>
          </a:p>
        </p:txBody>
      </p:sp>
      <p:sp>
        <p:nvSpPr>
          <p:cNvPr id="77838" name="Rectangle 31"/>
          <p:cNvSpPr>
            <a:spLocks noChangeArrowheads="1"/>
          </p:cNvSpPr>
          <p:nvPr/>
        </p:nvSpPr>
        <p:spPr bwMode="auto">
          <a:xfrm>
            <a:off x="2895600" y="4267200"/>
            <a:ext cx="1295400"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cs typeface="+mn-cs"/>
              </a:rPr>
              <a:t>Protect &amp; </a:t>
            </a:r>
          </a:p>
          <a:p>
            <a:pPr algn="ctr" eaLnBrk="0" hangingPunct="0">
              <a:defRPr/>
            </a:pPr>
            <a:r>
              <a:rPr lang="en-US" sz="1000" b="1" dirty="0">
                <a:solidFill>
                  <a:srgbClr val="000000"/>
                </a:solidFill>
                <a:cs typeface="+mn-cs"/>
              </a:rPr>
              <a:t>Restore Water </a:t>
            </a:r>
          </a:p>
          <a:p>
            <a:pPr algn="ctr" eaLnBrk="0" hangingPunct="0">
              <a:defRPr/>
            </a:pPr>
            <a:r>
              <a:rPr lang="en-US" sz="1000" b="1" dirty="0">
                <a:solidFill>
                  <a:srgbClr val="000000"/>
                </a:solidFill>
                <a:cs typeface="+mn-cs"/>
              </a:rPr>
              <a:t>Quality</a:t>
            </a:r>
            <a:r>
              <a:rPr lang="en-US" sz="1000" dirty="0">
                <a:solidFill>
                  <a:srgbClr val="000000"/>
                </a:solidFill>
                <a:cs typeface="+mn-cs"/>
              </a:rPr>
              <a:t> </a:t>
            </a:r>
          </a:p>
        </p:txBody>
      </p:sp>
      <p:sp>
        <p:nvSpPr>
          <p:cNvPr id="77839" name="Rectangle 32"/>
          <p:cNvSpPr>
            <a:spLocks noChangeArrowheads="1"/>
          </p:cNvSpPr>
          <p:nvPr/>
        </p:nvSpPr>
        <p:spPr bwMode="auto">
          <a:xfrm>
            <a:off x="685800" y="4267200"/>
            <a:ext cx="990600" cy="6858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bIns="0" anchorCtr="1"/>
          <a:lstStyle/>
          <a:p>
            <a:pPr algn="ctr" eaLnBrk="0" hangingPunct="0">
              <a:defRPr/>
            </a:pPr>
            <a:r>
              <a:rPr lang="en-US" sz="1000" b="1" dirty="0">
                <a:solidFill>
                  <a:srgbClr val="000000"/>
                </a:solidFill>
                <a:cs typeface="+mn-cs"/>
              </a:rPr>
              <a:t>Sustainable</a:t>
            </a:r>
          </a:p>
          <a:p>
            <a:pPr algn="ctr" eaLnBrk="0" hangingPunct="0">
              <a:defRPr/>
            </a:pPr>
            <a:r>
              <a:rPr lang="en-US" sz="1000" b="1" dirty="0">
                <a:solidFill>
                  <a:srgbClr val="000000"/>
                </a:solidFill>
                <a:cs typeface="+mn-cs"/>
              </a:rPr>
              <a:t> Fisheries</a:t>
            </a:r>
          </a:p>
        </p:txBody>
      </p:sp>
      <p:sp>
        <p:nvSpPr>
          <p:cNvPr id="77840" name="Rectangle 33"/>
          <p:cNvSpPr>
            <a:spLocks noChangeArrowheads="1"/>
          </p:cNvSpPr>
          <p:nvPr/>
        </p:nvSpPr>
        <p:spPr bwMode="auto">
          <a:xfrm>
            <a:off x="1752600" y="4267200"/>
            <a:ext cx="1066800" cy="609600"/>
          </a:xfrm>
          <a:prstGeom prst="rect">
            <a:avLst/>
          </a:prstGeom>
          <a:solidFill>
            <a:srgbClr val="6699FF"/>
          </a:solidFill>
          <a:ln w="19050"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cs typeface="+mn-cs"/>
              </a:rPr>
              <a:t>Protect &amp; Restore</a:t>
            </a:r>
          </a:p>
          <a:p>
            <a:pPr algn="ctr" eaLnBrk="0" hangingPunct="0">
              <a:defRPr/>
            </a:pPr>
            <a:r>
              <a:rPr lang="en-US" sz="1000" b="1" dirty="0">
                <a:solidFill>
                  <a:srgbClr val="000000"/>
                </a:solidFill>
                <a:cs typeface="+mn-cs"/>
              </a:rPr>
              <a:t> Vital Habitats </a:t>
            </a:r>
          </a:p>
        </p:txBody>
      </p:sp>
      <p:sp>
        <p:nvSpPr>
          <p:cNvPr id="77841" name="Rectangle 34"/>
          <p:cNvSpPr>
            <a:spLocks noChangeArrowheads="1"/>
          </p:cNvSpPr>
          <p:nvPr/>
        </p:nvSpPr>
        <p:spPr bwMode="auto">
          <a:xfrm>
            <a:off x="5334000" y="4267200"/>
            <a:ext cx="1066800"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cs typeface="+mn-cs"/>
              </a:rPr>
              <a:t>Foster </a:t>
            </a:r>
          </a:p>
          <a:p>
            <a:pPr algn="ctr" eaLnBrk="0" hangingPunct="0">
              <a:defRPr/>
            </a:pPr>
            <a:r>
              <a:rPr lang="en-US" sz="1000" b="1" dirty="0">
                <a:solidFill>
                  <a:srgbClr val="000000"/>
                </a:solidFill>
                <a:cs typeface="+mn-cs"/>
              </a:rPr>
              <a:t>Chesapeake </a:t>
            </a:r>
          </a:p>
          <a:p>
            <a:pPr algn="ctr" eaLnBrk="0" hangingPunct="0">
              <a:defRPr/>
            </a:pPr>
            <a:r>
              <a:rPr lang="en-US" sz="1000" b="1" dirty="0">
                <a:solidFill>
                  <a:srgbClr val="000000"/>
                </a:solidFill>
                <a:cs typeface="+mn-cs"/>
              </a:rPr>
              <a:t>Stewardship</a:t>
            </a:r>
            <a:endParaRPr lang="en-US" sz="1100" b="1" dirty="0">
              <a:solidFill>
                <a:srgbClr val="000000"/>
              </a:solidFill>
              <a:cs typeface="+mn-cs"/>
            </a:endParaRPr>
          </a:p>
        </p:txBody>
      </p:sp>
      <p:sp>
        <p:nvSpPr>
          <p:cNvPr id="115724" name="AutoShape 13"/>
          <p:cNvSpPr>
            <a:spLocks noChangeArrowheads="1"/>
          </p:cNvSpPr>
          <p:nvPr/>
        </p:nvSpPr>
        <p:spPr bwMode="auto">
          <a:xfrm>
            <a:off x="685800" y="3895725"/>
            <a:ext cx="6934200" cy="371475"/>
          </a:xfrm>
          <a:prstGeom prst="flowChartProcess">
            <a:avLst/>
          </a:prstGeom>
          <a:solidFill>
            <a:srgbClr val="6699FF"/>
          </a:solidFill>
          <a:ln w="9525">
            <a:solidFill>
              <a:schemeClr val="tx1"/>
            </a:solidFill>
            <a:miter lim="800000"/>
            <a:headEnd/>
            <a:tailEnd/>
          </a:ln>
        </p:spPr>
        <p:txBody>
          <a:bodyPr wrap="none" anchor="ctr"/>
          <a:lstStyle/>
          <a:p>
            <a:pPr algn="ctr" eaLnBrk="0" hangingPunct="0"/>
            <a:r>
              <a:rPr lang="en-US" sz="1200" b="1">
                <a:solidFill>
                  <a:srgbClr val="000000"/>
                </a:solidFill>
              </a:rPr>
              <a:t>Goal Implementation Teams</a:t>
            </a:r>
          </a:p>
        </p:txBody>
      </p:sp>
      <p:sp>
        <p:nvSpPr>
          <p:cNvPr id="77853" name="AutoShape 13"/>
          <p:cNvSpPr>
            <a:spLocks noChangeArrowheads="1"/>
          </p:cNvSpPr>
          <p:nvPr/>
        </p:nvSpPr>
        <p:spPr bwMode="auto">
          <a:xfrm>
            <a:off x="7762875" y="4648200"/>
            <a:ext cx="1219200" cy="1600200"/>
          </a:xfrm>
          <a:prstGeom prst="flowChartProcess">
            <a:avLst/>
          </a:prstGeom>
          <a:solidFill>
            <a:srgbClr val="FF6699"/>
          </a:solidFill>
          <a:ln w="9525">
            <a:solidFill>
              <a:schemeClr val="tx1"/>
            </a:solidFill>
            <a:miter lim="800000"/>
            <a:headEnd/>
            <a:tailEnd/>
          </a:ln>
          <a:effectLst>
            <a:outerShdw dist="45791" dir="3378596" algn="ctr" rotWithShape="0">
              <a:schemeClr val="bg2"/>
            </a:outerShdw>
          </a:effectLst>
        </p:spPr>
        <p:txBody>
          <a:bodyPr wrap="none" lIns="182880" tIns="0" rIns="182880" bIns="0"/>
          <a:lstStyle/>
          <a:p>
            <a:pPr eaLnBrk="0" hangingPunct="0">
              <a:defRPr/>
            </a:pPr>
            <a:endParaRPr lang="en-US" sz="1100" b="1" dirty="0">
              <a:solidFill>
                <a:srgbClr val="660066"/>
              </a:solidFill>
              <a:cs typeface="+mn-cs"/>
            </a:endParaRPr>
          </a:p>
          <a:p>
            <a:pPr eaLnBrk="0" hangingPunct="0">
              <a:defRPr/>
            </a:pPr>
            <a:r>
              <a:rPr lang="en-US" sz="1100" b="1" dirty="0">
                <a:solidFill>
                  <a:srgbClr val="660066"/>
                </a:solidFill>
                <a:cs typeface="+mn-cs"/>
              </a:rPr>
              <a:t>Dennison</a:t>
            </a:r>
          </a:p>
          <a:p>
            <a:pPr eaLnBrk="0" hangingPunct="0">
              <a:defRPr/>
            </a:pPr>
            <a:r>
              <a:rPr lang="en-US" sz="1100" b="1" dirty="0">
                <a:solidFill>
                  <a:srgbClr val="660066"/>
                </a:solidFill>
                <a:cs typeface="+mn-cs"/>
              </a:rPr>
              <a:t>               </a:t>
            </a:r>
            <a:r>
              <a:rPr lang="en-US" sz="1100" b="1" dirty="0">
                <a:solidFill>
                  <a:srgbClr val="FFFF00"/>
                </a:solidFill>
                <a:cs typeface="+mn-cs"/>
              </a:rPr>
              <a:t>UMd</a:t>
            </a:r>
          </a:p>
          <a:p>
            <a:pPr eaLnBrk="0" hangingPunct="0">
              <a:defRPr/>
            </a:pPr>
            <a:r>
              <a:rPr lang="en-US" sz="1100" b="1" dirty="0">
                <a:solidFill>
                  <a:srgbClr val="660066"/>
                </a:solidFill>
                <a:cs typeface="+mn-cs"/>
              </a:rPr>
              <a:t>Bennett</a:t>
            </a:r>
          </a:p>
          <a:p>
            <a:pPr eaLnBrk="0" hangingPunct="0">
              <a:defRPr/>
            </a:pPr>
            <a:r>
              <a:rPr lang="en-US" sz="1100" b="1" dirty="0">
                <a:solidFill>
                  <a:srgbClr val="660066"/>
                </a:solidFill>
                <a:cs typeface="+mn-cs"/>
              </a:rPr>
              <a:t>               </a:t>
            </a:r>
            <a:r>
              <a:rPr lang="en-US" sz="1100" b="1" dirty="0">
                <a:solidFill>
                  <a:srgbClr val="FFFF00"/>
                </a:solidFill>
                <a:cs typeface="+mn-cs"/>
              </a:rPr>
              <a:t>USGS</a:t>
            </a:r>
          </a:p>
          <a:p>
            <a:pPr eaLnBrk="0" hangingPunct="0">
              <a:defRPr/>
            </a:pPr>
            <a:r>
              <a:rPr lang="en-US" sz="1100" b="1" dirty="0">
                <a:solidFill>
                  <a:srgbClr val="660066"/>
                </a:solidFill>
                <a:cs typeface="+mn-cs"/>
              </a:rPr>
              <a:t>Tango</a:t>
            </a:r>
          </a:p>
          <a:p>
            <a:pPr eaLnBrk="0" hangingPunct="0">
              <a:defRPr/>
            </a:pPr>
            <a:r>
              <a:rPr lang="en-US" sz="1100" b="1" dirty="0">
                <a:solidFill>
                  <a:srgbClr val="660066"/>
                </a:solidFill>
                <a:cs typeface="+mn-cs"/>
              </a:rPr>
              <a:t>                </a:t>
            </a:r>
            <a:r>
              <a:rPr lang="en-US" sz="1100" b="1" dirty="0">
                <a:solidFill>
                  <a:srgbClr val="FFFF00"/>
                </a:solidFill>
                <a:cs typeface="+mn-cs"/>
              </a:rPr>
              <a:t>USGS</a:t>
            </a:r>
          </a:p>
          <a:p>
            <a:pPr eaLnBrk="0" hangingPunct="0">
              <a:defRPr/>
            </a:pPr>
            <a:r>
              <a:rPr lang="en-US" sz="1100" b="1" dirty="0">
                <a:solidFill>
                  <a:srgbClr val="660066"/>
                </a:solidFill>
                <a:cs typeface="+mn-cs"/>
              </a:rPr>
              <a:t>Barnes/Gorka</a:t>
            </a:r>
          </a:p>
          <a:p>
            <a:pPr eaLnBrk="0" hangingPunct="0">
              <a:defRPr/>
            </a:pPr>
            <a:r>
              <a:rPr lang="en-US" sz="1100" b="1" dirty="0">
                <a:solidFill>
                  <a:srgbClr val="660066"/>
                </a:solidFill>
                <a:cs typeface="+mn-cs"/>
              </a:rPr>
              <a:t>                </a:t>
            </a:r>
            <a:r>
              <a:rPr lang="en-US" sz="1100" b="1" dirty="0">
                <a:solidFill>
                  <a:srgbClr val="FFFF00"/>
                </a:solidFill>
                <a:cs typeface="+mn-cs"/>
              </a:rPr>
              <a:t>CRC</a:t>
            </a:r>
          </a:p>
        </p:txBody>
      </p:sp>
      <p:sp>
        <p:nvSpPr>
          <p:cNvPr id="115726" name="Line 47"/>
          <p:cNvSpPr>
            <a:spLocks noChangeShapeType="1"/>
          </p:cNvSpPr>
          <p:nvPr/>
        </p:nvSpPr>
        <p:spPr bwMode="auto">
          <a:xfrm>
            <a:off x="1219200" y="5791200"/>
            <a:ext cx="0" cy="304800"/>
          </a:xfrm>
          <a:prstGeom prst="line">
            <a:avLst/>
          </a:prstGeom>
          <a:noFill/>
          <a:ln w="19050">
            <a:solidFill>
              <a:schemeClr val="bg2"/>
            </a:solidFill>
            <a:round/>
            <a:headEnd/>
            <a:tailEnd/>
          </a:ln>
        </p:spPr>
        <p:txBody>
          <a:bodyPr wrap="none"/>
          <a:lstStyle/>
          <a:p>
            <a:endParaRPr lang="en-US"/>
          </a:p>
        </p:txBody>
      </p:sp>
      <p:sp>
        <p:nvSpPr>
          <p:cNvPr id="115727" name="Line 49"/>
          <p:cNvSpPr>
            <a:spLocks noChangeShapeType="1"/>
          </p:cNvSpPr>
          <p:nvPr/>
        </p:nvSpPr>
        <p:spPr bwMode="auto">
          <a:xfrm>
            <a:off x="3581400" y="5791200"/>
            <a:ext cx="0" cy="304800"/>
          </a:xfrm>
          <a:prstGeom prst="line">
            <a:avLst/>
          </a:prstGeom>
          <a:noFill/>
          <a:ln w="19050">
            <a:solidFill>
              <a:schemeClr val="bg2"/>
            </a:solidFill>
            <a:round/>
            <a:headEnd/>
            <a:tailEnd/>
          </a:ln>
        </p:spPr>
        <p:txBody>
          <a:bodyPr wrap="none"/>
          <a:lstStyle/>
          <a:p>
            <a:endParaRPr lang="en-US"/>
          </a:p>
        </p:txBody>
      </p:sp>
      <p:sp>
        <p:nvSpPr>
          <p:cNvPr id="115728" name="Line 50"/>
          <p:cNvSpPr>
            <a:spLocks noChangeShapeType="1"/>
          </p:cNvSpPr>
          <p:nvPr/>
        </p:nvSpPr>
        <p:spPr bwMode="auto">
          <a:xfrm>
            <a:off x="4724400" y="5638800"/>
            <a:ext cx="0" cy="381000"/>
          </a:xfrm>
          <a:prstGeom prst="line">
            <a:avLst/>
          </a:prstGeom>
          <a:noFill/>
          <a:ln w="19050">
            <a:solidFill>
              <a:schemeClr val="bg2"/>
            </a:solidFill>
            <a:round/>
            <a:headEnd/>
            <a:tailEnd/>
          </a:ln>
        </p:spPr>
        <p:txBody>
          <a:bodyPr wrap="none"/>
          <a:lstStyle/>
          <a:p>
            <a:endParaRPr lang="en-US"/>
          </a:p>
        </p:txBody>
      </p:sp>
      <p:sp>
        <p:nvSpPr>
          <p:cNvPr id="115729" name="Line 51"/>
          <p:cNvSpPr>
            <a:spLocks noChangeShapeType="1"/>
          </p:cNvSpPr>
          <p:nvPr/>
        </p:nvSpPr>
        <p:spPr bwMode="auto">
          <a:xfrm>
            <a:off x="5943600" y="5791200"/>
            <a:ext cx="0" cy="304800"/>
          </a:xfrm>
          <a:prstGeom prst="line">
            <a:avLst/>
          </a:prstGeom>
          <a:noFill/>
          <a:ln w="19050">
            <a:solidFill>
              <a:schemeClr val="bg2"/>
            </a:solidFill>
            <a:round/>
            <a:headEnd/>
            <a:tailEnd/>
          </a:ln>
        </p:spPr>
        <p:txBody>
          <a:bodyPr wrap="none"/>
          <a:lstStyle/>
          <a:p>
            <a:endParaRPr lang="en-US"/>
          </a:p>
        </p:txBody>
      </p:sp>
      <p:sp>
        <p:nvSpPr>
          <p:cNvPr id="115730" name="Line 52"/>
          <p:cNvSpPr>
            <a:spLocks noChangeShapeType="1"/>
          </p:cNvSpPr>
          <p:nvPr/>
        </p:nvSpPr>
        <p:spPr bwMode="auto">
          <a:xfrm>
            <a:off x="7086600" y="5791200"/>
            <a:ext cx="0" cy="304800"/>
          </a:xfrm>
          <a:prstGeom prst="line">
            <a:avLst/>
          </a:prstGeom>
          <a:noFill/>
          <a:ln w="19050">
            <a:solidFill>
              <a:schemeClr val="bg2"/>
            </a:solidFill>
            <a:round/>
            <a:headEnd/>
            <a:tailEnd/>
          </a:ln>
        </p:spPr>
        <p:txBody>
          <a:bodyPr wrap="none"/>
          <a:lstStyle/>
          <a:p>
            <a:endParaRPr lang="en-US"/>
          </a:p>
        </p:txBody>
      </p:sp>
      <p:sp>
        <p:nvSpPr>
          <p:cNvPr id="77878" name="AutoShape 13"/>
          <p:cNvSpPr>
            <a:spLocks noChangeArrowheads="1"/>
          </p:cNvSpPr>
          <p:nvPr/>
        </p:nvSpPr>
        <p:spPr bwMode="auto">
          <a:xfrm>
            <a:off x="762000" y="6248400"/>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cs typeface="+mn-cs"/>
              </a:rPr>
              <a:t>Implementation</a:t>
            </a:r>
          </a:p>
          <a:p>
            <a:pPr algn="ctr" eaLnBrk="0" hangingPunct="0">
              <a:defRPr/>
            </a:pPr>
            <a:r>
              <a:rPr lang="en-US" sz="900" b="1" dirty="0">
                <a:solidFill>
                  <a:srgbClr val="000000"/>
                </a:solidFill>
                <a:cs typeface="+mn-cs"/>
              </a:rPr>
              <a:t>Workgroups</a:t>
            </a:r>
          </a:p>
          <a:p>
            <a:pPr algn="ctr" eaLnBrk="0" hangingPunct="0">
              <a:defRPr/>
            </a:pPr>
            <a:endParaRPr lang="en-US" sz="900" b="1" dirty="0">
              <a:solidFill>
                <a:srgbClr val="000000"/>
              </a:solidFill>
              <a:cs typeface="+mn-cs"/>
            </a:endParaRPr>
          </a:p>
        </p:txBody>
      </p:sp>
      <p:sp>
        <p:nvSpPr>
          <p:cNvPr id="77879" name="AutoShape 13"/>
          <p:cNvSpPr>
            <a:spLocks noChangeArrowheads="1"/>
          </p:cNvSpPr>
          <p:nvPr/>
        </p:nvSpPr>
        <p:spPr bwMode="auto">
          <a:xfrm>
            <a:off x="1905000" y="6248400"/>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cs typeface="+mn-cs"/>
              </a:rPr>
              <a:t>Implementation</a:t>
            </a:r>
          </a:p>
          <a:p>
            <a:pPr algn="ctr" eaLnBrk="0" hangingPunct="0">
              <a:defRPr/>
            </a:pPr>
            <a:r>
              <a:rPr lang="en-US" sz="900" b="1" dirty="0">
                <a:solidFill>
                  <a:srgbClr val="000000"/>
                </a:solidFill>
                <a:cs typeface="+mn-cs"/>
              </a:rPr>
              <a:t>Workgroups</a:t>
            </a:r>
          </a:p>
          <a:p>
            <a:pPr algn="ctr" eaLnBrk="0" hangingPunct="0">
              <a:defRPr/>
            </a:pPr>
            <a:endParaRPr lang="en-US" sz="900" b="1" dirty="0">
              <a:solidFill>
                <a:srgbClr val="000000"/>
              </a:solidFill>
              <a:cs typeface="+mn-cs"/>
            </a:endParaRPr>
          </a:p>
        </p:txBody>
      </p:sp>
      <p:sp>
        <p:nvSpPr>
          <p:cNvPr id="77880" name="AutoShape 13"/>
          <p:cNvSpPr>
            <a:spLocks noChangeArrowheads="1"/>
          </p:cNvSpPr>
          <p:nvPr/>
        </p:nvSpPr>
        <p:spPr bwMode="auto">
          <a:xfrm>
            <a:off x="3124200" y="6248400"/>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cs typeface="+mn-cs"/>
              </a:rPr>
              <a:t>Implementation</a:t>
            </a:r>
          </a:p>
          <a:p>
            <a:pPr algn="ctr" eaLnBrk="0" hangingPunct="0">
              <a:defRPr/>
            </a:pPr>
            <a:r>
              <a:rPr lang="en-US" sz="900" b="1" dirty="0">
                <a:solidFill>
                  <a:srgbClr val="000000"/>
                </a:solidFill>
                <a:cs typeface="+mn-cs"/>
              </a:rPr>
              <a:t>Workgroups</a:t>
            </a:r>
          </a:p>
          <a:p>
            <a:pPr algn="ctr" eaLnBrk="0" hangingPunct="0">
              <a:defRPr/>
            </a:pPr>
            <a:endParaRPr lang="en-US" sz="900" b="1" dirty="0">
              <a:solidFill>
                <a:srgbClr val="000000"/>
              </a:solidFill>
              <a:cs typeface="+mn-cs"/>
            </a:endParaRPr>
          </a:p>
        </p:txBody>
      </p:sp>
      <p:sp>
        <p:nvSpPr>
          <p:cNvPr id="77881" name="AutoShape 13"/>
          <p:cNvSpPr>
            <a:spLocks noChangeArrowheads="1"/>
          </p:cNvSpPr>
          <p:nvPr/>
        </p:nvSpPr>
        <p:spPr bwMode="auto">
          <a:xfrm>
            <a:off x="4267200" y="6248400"/>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cs typeface="+mn-cs"/>
              </a:rPr>
              <a:t>Implementation</a:t>
            </a:r>
          </a:p>
          <a:p>
            <a:pPr algn="ctr" eaLnBrk="0" hangingPunct="0">
              <a:defRPr/>
            </a:pPr>
            <a:r>
              <a:rPr lang="en-US" sz="900" b="1" dirty="0">
                <a:solidFill>
                  <a:srgbClr val="000000"/>
                </a:solidFill>
                <a:cs typeface="+mn-cs"/>
              </a:rPr>
              <a:t>Workgroups</a:t>
            </a:r>
          </a:p>
          <a:p>
            <a:pPr algn="ctr" eaLnBrk="0" hangingPunct="0">
              <a:defRPr/>
            </a:pPr>
            <a:endParaRPr lang="en-US" sz="900" b="1" dirty="0">
              <a:solidFill>
                <a:srgbClr val="000000"/>
              </a:solidFill>
              <a:cs typeface="+mn-cs"/>
            </a:endParaRPr>
          </a:p>
        </p:txBody>
      </p:sp>
      <p:sp>
        <p:nvSpPr>
          <p:cNvPr id="77882" name="AutoShape 13"/>
          <p:cNvSpPr>
            <a:spLocks noChangeArrowheads="1"/>
          </p:cNvSpPr>
          <p:nvPr/>
        </p:nvSpPr>
        <p:spPr bwMode="auto">
          <a:xfrm>
            <a:off x="5486400" y="6248400"/>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cs typeface="+mn-cs"/>
              </a:rPr>
              <a:t>Implementation</a:t>
            </a:r>
          </a:p>
          <a:p>
            <a:pPr algn="ctr" eaLnBrk="0" hangingPunct="0">
              <a:defRPr/>
            </a:pPr>
            <a:r>
              <a:rPr lang="en-US" sz="900" b="1" dirty="0">
                <a:solidFill>
                  <a:srgbClr val="000000"/>
                </a:solidFill>
                <a:cs typeface="+mn-cs"/>
              </a:rPr>
              <a:t>Workgroups</a:t>
            </a:r>
          </a:p>
          <a:p>
            <a:pPr algn="ctr" eaLnBrk="0" hangingPunct="0">
              <a:defRPr/>
            </a:pPr>
            <a:endParaRPr lang="en-US" sz="900" b="1" dirty="0">
              <a:solidFill>
                <a:srgbClr val="000000"/>
              </a:solidFill>
              <a:cs typeface="+mn-cs"/>
            </a:endParaRPr>
          </a:p>
        </p:txBody>
      </p:sp>
      <p:sp>
        <p:nvSpPr>
          <p:cNvPr id="77883" name="AutoShape 13"/>
          <p:cNvSpPr>
            <a:spLocks noChangeArrowheads="1"/>
          </p:cNvSpPr>
          <p:nvPr/>
        </p:nvSpPr>
        <p:spPr bwMode="auto">
          <a:xfrm>
            <a:off x="6629400" y="6257925"/>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a:lstStyle/>
          <a:p>
            <a:pPr algn="ctr" eaLnBrk="0" hangingPunct="0">
              <a:defRPr/>
            </a:pPr>
            <a:r>
              <a:rPr lang="en-US" sz="900" b="1" dirty="0">
                <a:solidFill>
                  <a:srgbClr val="000000"/>
                </a:solidFill>
                <a:cs typeface="+mn-cs"/>
              </a:rPr>
              <a:t>Implementation</a:t>
            </a:r>
          </a:p>
          <a:p>
            <a:pPr algn="ctr" eaLnBrk="0" hangingPunct="0">
              <a:defRPr/>
            </a:pPr>
            <a:r>
              <a:rPr lang="en-US" sz="900" b="1" dirty="0">
                <a:solidFill>
                  <a:srgbClr val="000000"/>
                </a:solidFill>
                <a:cs typeface="+mn-cs"/>
              </a:rPr>
              <a:t>Workgroups</a:t>
            </a:r>
          </a:p>
          <a:p>
            <a:pPr algn="ctr" eaLnBrk="0" hangingPunct="0">
              <a:defRPr/>
            </a:pPr>
            <a:endParaRPr lang="en-US" sz="900" b="1" dirty="0">
              <a:solidFill>
                <a:srgbClr val="000000"/>
              </a:solidFill>
              <a:cs typeface="+mn-cs"/>
            </a:endParaRPr>
          </a:p>
        </p:txBody>
      </p:sp>
      <p:sp>
        <p:nvSpPr>
          <p:cNvPr id="115737" name="Text Box 60"/>
          <p:cNvSpPr txBox="1">
            <a:spLocks noChangeArrowheads="1"/>
          </p:cNvSpPr>
          <p:nvPr/>
        </p:nvSpPr>
        <p:spPr bwMode="auto">
          <a:xfrm>
            <a:off x="914400" y="152400"/>
            <a:ext cx="7467600" cy="457200"/>
          </a:xfrm>
          <a:prstGeom prst="rect">
            <a:avLst/>
          </a:prstGeom>
          <a:noFill/>
          <a:ln w="9525" algn="ctr">
            <a:noFill/>
            <a:miter lim="800000"/>
            <a:headEnd/>
            <a:tailEnd/>
          </a:ln>
        </p:spPr>
        <p:txBody>
          <a:bodyPr>
            <a:spAutoFit/>
          </a:bodyPr>
          <a:lstStyle/>
          <a:p>
            <a:pPr algn="ctr" eaLnBrk="0" hangingPunct="0">
              <a:spcBef>
                <a:spcPct val="50000"/>
              </a:spcBef>
            </a:pPr>
            <a:r>
              <a:rPr lang="en-US" b="1">
                <a:solidFill>
                  <a:srgbClr val="000000"/>
                </a:solidFill>
              </a:rPr>
              <a:t>CBP Organizational Structure and Leadership </a:t>
            </a:r>
            <a:r>
              <a:rPr lang="en-US" sz="1000" b="1">
                <a:solidFill>
                  <a:srgbClr val="000000"/>
                </a:solidFill>
              </a:rPr>
              <a:t>6-08-11</a:t>
            </a:r>
            <a:endParaRPr lang="en-US" sz="1000" b="1" i="1">
              <a:solidFill>
                <a:srgbClr val="000000"/>
              </a:solidFill>
            </a:endParaRPr>
          </a:p>
        </p:txBody>
      </p:sp>
      <p:sp>
        <p:nvSpPr>
          <p:cNvPr id="115738" name="Line 62"/>
          <p:cNvSpPr>
            <a:spLocks noChangeShapeType="1"/>
          </p:cNvSpPr>
          <p:nvPr/>
        </p:nvSpPr>
        <p:spPr bwMode="auto">
          <a:xfrm flipV="1">
            <a:off x="5467350" y="2905125"/>
            <a:ext cx="720725" cy="9525"/>
          </a:xfrm>
          <a:prstGeom prst="line">
            <a:avLst/>
          </a:prstGeom>
          <a:noFill/>
          <a:ln w="19050">
            <a:solidFill>
              <a:schemeClr val="bg2"/>
            </a:solidFill>
            <a:round/>
            <a:headEnd/>
            <a:tailEnd/>
          </a:ln>
        </p:spPr>
        <p:txBody>
          <a:bodyPr wrap="none"/>
          <a:lstStyle/>
          <a:p>
            <a:endParaRPr lang="en-US"/>
          </a:p>
        </p:txBody>
      </p:sp>
      <p:sp>
        <p:nvSpPr>
          <p:cNvPr id="115739" name="Line 63"/>
          <p:cNvSpPr>
            <a:spLocks noChangeShapeType="1"/>
          </p:cNvSpPr>
          <p:nvPr/>
        </p:nvSpPr>
        <p:spPr bwMode="auto">
          <a:xfrm>
            <a:off x="2514600" y="2809875"/>
            <a:ext cx="1311275" cy="0"/>
          </a:xfrm>
          <a:prstGeom prst="line">
            <a:avLst/>
          </a:prstGeom>
          <a:noFill/>
          <a:ln w="19050">
            <a:solidFill>
              <a:schemeClr val="bg2"/>
            </a:solidFill>
            <a:round/>
            <a:headEnd/>
            <a:tailEnd/>
          </a:ln>
        </p:spPr>
        <p:txBody>
          <a:bodyPr wrap="none"/>
          <a:lstStyle/>
          <a:p>
            <a:endParaRPr lang="en-US"/>
          </a:p>
        </p:txBody>
      </p:sp>
      <p:sp>
        <p:nvSpPr>
          <p:cNvPr id="115740" name="Line 7"/>
          <p:cNvSpPr>
            <a:spLocks noChangeShapeType="1"/>
          </p:cNvSpPr>
          <p:nvPr/>
        </p:nvSpPr>
        <p:spPr bwMode="auto">
          <a:xfrm>
            <a:off x="6324600" y="1524000"/>
            <a:ext cx="0" cy="0"/>
          </a:xfrm>
          <a:prstGeom prst="line">
            <a:avLst/>
          </a:prstGeom>
          <a:noFill/>
          <a:ln w="9525">
            <a:solidFill>
              <a:srgbClr val="000000"/>
            </a:solidFill>
            <a:round/>
            <a:headEnd/>
            <a:tailEnd type="triangle" w="med" len="med"/>
          </a:ln>
        </p:spPr>
        <p:txBody>
          <a:bodyPr wrap="none"/>
          <a:lstStyle/>
          <a:p>
            <a:endParaRPr lang="en-US"/>
          </a:p>
        </p:txBody>
      </p:sp>
      <p:sp>
        <p:nvSpPr>
          <p:cNvPr id="115741" name="Line 8"/>
          <p:cNvSpPr>
            <a:spLocks noChangeShapeType="1"/>
          </p:cNvSpPr>
          <p:nvPr/>
        </p:nvSpPr>
        <p:spPr bwMode="auto">
          <a:xfrm>
            <a:off x="6248400" y="1447800"/>
            <a:ext cx="0" cy="0"/>
          </a:xfrm>
          <a:prstGeom prst="line">
            <a:avLst/>
          </a:prstGeom>
          <a:noFill/>
          <a:ln w="9525">
            <a:solidFill>
              <a:srgbClr val="000000"/>
            </a:solidFill>
            <a:round/>
            <a:headEnd/>
            <a:tailEnd type="triangle" w="med" len="med"/>
          </a:ln>
        </p:spPr>
        <p:txBody>
          <a:bodyPr wrap="none"/>
          <a:lstStyle/>
          <a:p>
            <a:endParaRPr lang="en-US"/>
          </a:p>
        </p:txBody>
      </p:sp>
      <p:sp>
        <p:nvSpPr>
          <p:cNvPr id="77890" name="AutoShape 2"/>
          <p:cNvSpPr>
            <a:spLocks noChangeArrowheads="1"/>
          </p:cNvSpPr>
          <p:nvPr/>
        </p:nvSpPr>
        <p:spPr bwMode="auto">
          <a:xfrm>
            <a:off x="3821113" y="2343150"/>
            <a:ext cx="1644650" cy="1076325"/>
          </a:xfrm>
          <a:prstGeom prst="flowChartProcess">
            <a:avLst/>
          </a:prstGeom>
          <a:solidFill>
            <a:srgbClr val="99FF66"/>
          </a:solidFill>
          <a:ln w="9525">
            <a:noFill/>
            <a:miter lim="800000"/>
            <a:headEnd/>
            <a:tailEnd/>
          </a:ln>
          <a:effectLst>
            <a:outerShdw dist="35921" dir="2700000" algn="ctr" rotWithShape="0">
              <a:schemeClr val="bg2"/>
            </a:outerShdw>
          </a:effectLst>
        </p:spPr>
        <p:txBody>
          <a:bodyPr wrap="none" anchor="ctr" anchorCtr="1"/>
          <a:lstStyle/>
          <a:p>
            <a:pPr algn="ctr" eaLnBrk="0" hangingPunct="0">
              <a:defRPr/>
            </a:pPr>
            <a:r>
              <a:rPr lang="en-US" sz="1200" b="1" dirty="0">
                <a:solidFill>
                  <a:srgbClr val="000000"/>
                </a:solidFill>
                <a:cs typeface="+mn-cs"/>
              </a:rPr>
              <a:t>Management Board</a:t>
            </a:r>
          </a:p>
          <a:p>
            <a:pPr algn="ctr" eaLnBrk="0" hangingPunct="0">
              <a:defRPr/>
            </a:pPr>
            <a:endParaRPr lang="en-US" sz="1000" b="1" dirty="0">
              <a:solidFill>
                <a:srgbClr val="336600"/>
              </a:solidFill>
              <a:cs typeface="+mn-cs"/>
            </a:endParaRPr>
          </a:p>
          <a:p>
            <a:pPr algn="ctr" eaLnBrk="0" hangingPunct="0">
              <a:defRPr/>
            </a:pPr>
            <a:r>
              <a:rPr lang="en-US" sz="1100" dirty="0">
                <a:solidFill>
                  <a:srgbClr val="336600"/>
                </a:solidFill>
                <a:cs typeface="+mn-cs"/>
              </a:rPr>
              <a:t>Acting Chair </a:t>
            </a:r>
          </a:p>
          <a:p>
            <a:pPr algn="ctr" eaLnBrk="0" hangingPunct="0">
              <a:defRPr/>
            </a:pPr>
            <a:r>
              <a:rPr lang="en-US" sz="1100" dirty="0">
                <a:solidFill>
                  <a:srgbClr val="336600"/>
                </a:solidFill>
                <a:cs typeface="+mn-cs"/>
              </a:rPr>
              <a:t>Jim Edward, EPA</a:t>
            </a:r>
          </a:p>
        </p:txBody>
      </p:sp>
      <p:sp>
        <p:nvSpPr>
          <p:cNvPr id="77891" name="Rectangle 4"/>
          <p:cNvSpPr>
            <a:spLocks noChangeArrowheads="1"/>
          </p:cNvSpPr>
          <p:nvPr/>
        </p:nvSpPr>
        <p:spPr bwMode="auto">
          <a:xfrm>
            <a:off x="457200" y="2667000"/>
            <a:ext cx="1676400" cy="838200"/>
          </a:xfrm>
          <a:prstGeom prst="rect">
            <a:avLst/>
          </a:prstGeom>
          <a:solidFill>
            <a:srgbClr val="A5BBA7"/>
          </a:solidFill>
          <a:ln w="9525">
            <a:noFill/>
            <a:miter lim="800000"/>
            <a:headEnd/>
            <a:tailEnd/>
          </a:ln>
          <a:effectLst>
            <a:outerShdw dist="35921" dir="2700000" algn="ctr" rotWithShape="0">
              <a:schemeClr val="bg2"/>
            </a:outerShdw>
          </a:effectLst>
        </p:spPr>
        <p:txBody>
          <a:bodyPr wrap="none" anchor="ctr"/>
          <a:lstStyle/>
          <a:p>
            <a:pPr algn="ctr" eaLnBrk="0" hangingPunct="0">
              <a:defRPr/>
            </a:pPr>
            <a:r>
              <a:rPr lang="en-US" sz="1200" b="1" dirty="0">
                <a:solidFill>
                  <a:srgbClr val="000000"/>
                </a:solidFill>
                <a:cs typeface="+mn-cs"/>
              </a:rPr>
              <a:t>Scientific &amp; Technical</a:t>
            </a:r>
          </a:p>
          <a:p>
            <a:pPr algn="ctr" eaLnBrk="0" hangingPunct="0">
              <a:defRPr/>
            </a:pPr>
            <a:r>
              <a:rPr lang="en-US" sz="1200" b="1" dirty="0">
                <a:solidFill>
                  <a:srgbClr val="000000"/>
                </a:solidFill>
                <a:cs typeface="+mn-cs"/>
              </a:rPr>
              <a:t>Advisory Committee</a:t>
            </a:r>
          </a:p>
          <a:p>
            <a:pPr algn="ctr" eaLnBrk="0" hangingPunct="0">
              <a:defRPr/>
            </a:pPr>
            <a:r>
              <a:rPr lang="en-US" sz="1100" dirty="0">
                <a:solidFill>
                  <a:srgbClr val="000000"/>
                </a:solidFill>
                <a:cs typeface="+mn-cs"/>
              </a:rPr>
              <a:t>Chair – Denise Wardrop</a:t>
            </a:r>
          </a:p>
          <a:p>
            <a:pPr algn="ctr" eaLnBrk="0" hangingPunct="0">
              <a:defRPr/>
            </a:pPr>
            <a:r>
              <a:rPr lang="en-US" sz="1100" dirty="0">
                <a:solidFill>
                  <a:srgbClr val="000000"/>
                </a:solidFill>
                <a:cs typeface="+mn-cs"/>
              </a:rPr>
              <a:t>PSU</a:t>
            </a:r>
          </a:p>
        </p:txBody>
      </p:sp>
      <p:sp>
        <p:nvSpPr>
          <p:cNvPr id="77892" name="Rectangle 5"/>
          <p:cNvSpPr>
            <a:spLocks noChangeArrowheads="1"/>
          </p:cNvSpPr>
          <p:nvPr/>
        </p:nvSpPr>
        <p:spPr bwMode="auto">
          <a:xfrm>
            <a:off x="457200" y="1752600"/>
            <a:ext cx="1676400" cy="838200"/>
          </a:xfrm>
          <a:prstGeom prst="rect">
            <a:avLst/>
          </a:prstGeom>
          <a:solidFill>
            <a:srgbClr val="A5BBA7"/>
          </a:solidFill>
          <a:ln w="9525">
            <a:noFill/>
            <a:miter lim="800000"/>
            <a:headEnd/>
            <a:tailEnd/>
          </a:ln>
          <a:effectLst>
            <a:outerShdw dist="35921" dir="2700000" algn="ctr" rotWithShape="0">
              <a:schemeClr val="bg2"/>
            </a:outerShdw>
          </a:effectLst>
        </p:spPr>
        <p:txBody>
          <a:bodyPr wrap="none" anchor="ctr"/>
          <a:lstStyle/>
          <a:p>
            <a:pPr algn="ctr" eaLnBrk="0" hangingPunct="0">
              <a:defRPr/>
            </a:pPr>
            <a:r>
              <a:rPr lang="en-US" sz="1200" b="1" dirty="0">
                <a:solidFill>
                  <a:srgbClr val="000000"/>
                </a:solidFill>
                <a:cs typeface="+mn-cs"/>
              </a:rPr>
              <a:t>Local Government</a:t>
            </a:r>
          </a:p>
          <a:p>
            <a:pPr algn="ctr" eaLnBrk="0" hangingPunct="0">
              <a:defRPr/>
            </a:pPr>
            <a:r>
              <a:rPr lang="en-US" sz="1200" b="1" dirty="0">
                <a:solidFill>
                  <a:srgbClr val="000000"/>
                </a:solidFill>
                <a:cs typeface="+mn-cs"/>
              </a:rPr>
              <a:t>Advisory Committee</a:t>
            </a:r>
          </a:p>
          <a:p>
            <a:pPr algn="ctr" eaLnBrk="0" hangingPunct="0">
              <a:defRPr/>
            </a:pPr>
            <a:r>
              <a:rPr lang="en-US" sz="1100" dirty="0">
                <a:solidFill>
                  <a:srgbClr val="000000"/>
                </a:solidFill>
                <a:cs typeface="+mn-cs"/>
              </a:rPr>
              <a:t>Chair – Mary Ann Lisanti</a:t>
            </a:r>
          </a:p>
          <a:p>
            <a:pPr algn="ctr" eaLnBrk="0" hangingPunct="0">
              <a:defRPr/>
            </a:pPr>
            <a:r>
              <a:rPr lang="en-US" sz="1100" dirty="0">
                <a:solidFill>
                  <a:srgbClr val="000000"/>
                </a:solidFill>
                <a:cs typeface="+mn-cs"/>
              </a:rPr>
              <a:t>Harford County</a:t>
            </a:r>
          </a:p>
        </p:txBody>
      </p:sp>
      <p:sp>
        <p:nvSpPr>
          <p:cNvPr id="77893" name="Rectangle 6"/>
          <p:cNvSpPr>
            <a:spLocks noChangeArrowheads="1"/>
          </p:cNvSpPr>
          <p:nvPr/>
        </p:nvSpPr>
        <p:spPr bwMode="auto">
          <a:xfrm>
            <a:off x="457200" y="838200"/>
            <a:ext cx="1676400" cy="838200"/>
          </a:xfrm>
          <a:prstGeom prst="rect">
            <a:avLst/>
          </a:prstGeom>
          <a:solidFill>
            <a:srgbClr val="A5BBA7"/>
          </a:solidFill>
          <a:ln w="9525">
            <a:noFill/>
            <a:miter lim="800000"/>
            <a:headEnd/>
            <a:tailEnd/>
          </a:ln>
          <a:effectLst>
            <a:outerShdw dist="35921" dir="2700000" algn="ctr" rotWithShape="0">
              <a:schemeClr val="bg2"/>
            </a:outerShdw>
          </a:effectLst>
        </p:spPr>
        <p:txBody>
          <a:bodyPr wrap="none" anchor="ctr"/>
          <a:lstStyle/>
          <a:p>
            <a:pPr algn="ctr" eaLnBrk="0" hangingPunct="0">
              <a:defRPr/>
            </a:pPr>
            <a:r>
              <a:rPr lang="en-US" sz="1200" b="1" dirty="0">
                <a:solidFill>
                  <a:srgbClr val="000000"/>
                </a:solidFill>
                <a:cs typeface="+mn-cs"/>
              </a:rPr>
              <a:t>Citizens’ Advisory </a:t>
            </a:r>
          </a:p>
          <a:p>
            <a:pPr algn="ctr" eaLnBrk="0" hangingPunct="0">
              <a:defRPr/>
            </a:pPr>
            <a:r>
              <a:rPr lang="en-US" sz="1200" b="1" dirty="0">
                <a:solidFill>
                  <a:srgbClr val="000000"/>
                </a:solidFill>
                <a:cs typeface="+mn-cs"/>
              </a:rPr>
              <a:t>Committee</a:t>
            </a:r>
          </a:p>
          <a:p>
            <a:pPr algn="ctr" eaLnBrk="0" hangingPunct="0">
              <a:defRPr/>
            </a:pPr>
            <a:r>
              <a:rPr lang="en-US" sz="1100" dirty="0">
                <a:solidFill>
                  <a:srgbClr val="000000"/>
                </a:solidFill>
                <a:cs typeface="+mn-cs"/>
              </a:rPr>
              <a:t>Chair - Jim Elliot</a:t>
            </a:r>
          </a:p>
          <a:p>
            <a:pPr algn="ctr" eaLnBrk="0" hangingPunct="0">
              <a:defRPr/>
            </a:pPr>
            <a:r>
              <a:rPr lang="en-US" sz="1100" dirty="0">
                <a:solidFill>
                  <a:srgbClr val="000000"/>
                </a:solidFill>
                <a:cs typeface="+mn-cs"/>
              </a:rPr>
              <a:t>Hunton &amp; Williams LLP</a:t>
            </a:r>
          </a:p>
        </p:txBody>
      </p:sp>
      <p:sp>
        <p:nvSpPr>
          <p:cNvPr id="77894" name="AutoShape 13"/>
          <p:cNvSpPr>
            <a:spLocks noChangeArrowheads="1"/>
          </p:cNvSpPr>
          <p:nvPr/>
        </p:nvSpPr>
        <p:spPr bwMode="auto">
          <a:xfrm>
            <a:off x="5997575" y="2114550"/>
            <a:ext cx="2006600" cy="15113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wrap="none" lIns="182880" tIns="137160" rIns="182880" bIns="137160" anchor="ctr"/>
          <a:lstStyle/>
          <a:p>
            <a:pPr algn="ctr" eaLnBrk="0" hangingPunct="0">
              <a:defRPr/>
            </a:pPr>
            <a:r>
              <a:rPr lang="en-US" sz="1200" b="1" dirty="0">
                <a:solidFill>
                  <a:srgbClr val="000000"/>
                </a:solidFill>
                <a:cs typeface="+mn-cs"/>
              </a:rPr>
              <a:t>Action</a:t>
            </a:r>
            <a:r>
              <a:rPr lang="en-US" sz="1200" dirty="0">
                <a:solidFill>
                  <a:srgbClr val="000000"/>
                </a:solidFill>
                <a:cs typeface="+mn-cs"/>
              </a:rPr>
              <a:t> </a:t>
            </a:r>
            <a:r>
              <a:rPr lang="en-US" sz="1200" b="1" dirty="0">
                <a:solidFill>
                  <a:srgbClr val="000000"/>
                </a:solidFill>
                <a:cs typeface="+mn-cs"/>
              </a:rPr>
              <a:t>Teams</a:t>
            </a:r>
          </a:p>
          <a:p>
            <a:pPr algn="ctr" eaLnBrk="0" hangingPunct="0">
              <a:defRPr/>
            </a:pPr>
            <a:endParaRPr lang="en-US" sz="1100" dirty="0">
              <a:solidFill>
                <a:srgbClr val="003300"/>
              </a:solidFill>
              <a:cs typeface="+mn-cs"/>
            </a:endParaRPr>
          </a:p>
          <a:p>
            <a:pPr algn="ctr" eaLnBrk="0" hangingPunct="0">
              <a:defRPr/>
            </a:pPr>
            <a:r>
              <a:rPr lang="en-US" sz="1000" b="1" dirty="0">
                <a:solidFill>
                  <a:srgbClr val="003300"/>
                </a:solidFill>
                <a:cs typeface="+mn-cs"/>
              </a:rPr>
              <a:t>Independent Evaluator</a:t>
            </a:r>
          </a:p>
          <a:p>
            <a:pPr algn="ctr" eaLnBrk="0" hangingPunct="0">
              <a:defRPr/>
            </a:pPr>
            <a:r>
              <a:rPr lang="en-US" sz="1100" dirty="0">
                <a:solidFill>
                  <a:srgbClr val="003300"/>
                </a:solidFill>
                <a:cs typeface="+mn-cs"/>
              </a:rPr>
              <a:t>Chair – Horan, MdDNR</a:t>
            </a:r>
          </a:p>
          <a:p>
            <a:pPr algn="ctr" eaLnBrk="0" hangingPunct="0">
              <a:defRPr/>
            </a:pPr>
            <a:r>
              <a:rPr lang="en-US" sz="1000" b="1" dirty="0">
                <a:solidFill>
                  <a:srgbClr val="003300"/>
                </a:solidFill>
                <a:cs typeface="+mn-cs"/>
              </a:rPr>
              <a:t>EC/FLC Alignment</a:t>
            </a:r>
          </a:p>
          <a:p>
            <a:pPr algn="ctr" eaLnBrk="0" hangingPunct="0">
              <a:defRPr/>
            </a:pPr>
            <a:r>
              <a:rPr lang="en-US" sz="1100" dirty="0">
                <a:solidFill>
                  <a:srgbClr val="003300"/>
                </a:solidFill>
                <a:cs typeface="+mn-cs"/>
              </a:rPr>
              <a:t>Chair – Bisland, EPA</a:t>
            </a:r>
          </a:p>
          <a:p>
            <a:pPr algn="ctr" eaLnBrk="0" hangingPunct="0">
              <a:defRPr/>
            </a:pPr>
            <a:r>
              <a:rPr lang="en-US" sz="1000" b="1" dirty="0">
                <a:solidFill>
                  <a:srgbClr val="003300"/>
                </a:solidFill>
                <a:cs typeface="+mn-cs"/>
              </a:rPr>
              <a:t>ChesapeakeStat/Adptv. Mgt.</a:t>
            </a:r>
          </a:p>
          <a:p>
            <a:pPr algn="ctr" eaLnBrk="0" hangingPunct="0">
              <a:defRPr/>
            </a:pPr>
            <a:r>
              <a:rPr lang="en-US" sz="1100" dirty="0">
                <a:solidFill>
                  <a:srgbClr val="003300"/>
                </a:solidFill>
                <a:cs typeface="+mn-cs"/>
              </a:rPr>
              <a:t>Co-Chair – Stewart, MdDNR</a:t>
            </a:r>
          </a:p>
          <a:p>
            <a:pPr algn="ctr" eaLnBrk="0" hangingPunct="0">
              <a:defRPr/>
            </a:pPr>
            <a:r>
              <a:rPr lang="en-US" sz="1100" dirty="0">
                <a:solidFill>
                  <a:srgbClr val="003300"/>
                </a:solidFill>
                <a:cs typeface="+mn-cs"/>
              </a:rPr>
              <a:t>Co-Chair – Muller, USNA</a:t>
            </a:r>
          </a:p>
        </p:txBody>
      </p:sp>
      <p:sp>
        <p:nvSpPr>
          <p:cNvPr id="77895" name="Rectangle 71"/>
          <p:cNvSpPr>
            <a:spLocks noChangeArrowheads="1"/>
          </p:cNvSpPr>
          <p:nvPr/>
        </p:nvSpPr>
        <p:spPr bwMode="auto">
          <a:xfrm>
            <a:off x="3124200" y="914400"/>
            <a:ext cx="3048000" cy="914400"/>
          </a:xfrm>
          <a:prstGeom prst="rect">
            <a:avLst/>
          </a:prstGeom>
          <a:solidFill>
            <a:srgbClr val="A5BBA7"/>
          </a:solidFill>
          <a:ln w="9525" algn="ctr">
            <a:noFill/>
            <a:miter lim="800000"/>
            <a:headEnd/>
            <a:tailEnd/>
          </a:ln>
          <a:effectLst>
            <a:outerShdw dist="45791" dir="3378596" algn="ctr" rotWithShape="0">
              <a:schemeClr val="bg2"/>
            </a:outerShdw>
          </a:effectLst>
        </p:spPr>
        <p:txBody>
          <a:bodyPr wrap="none" anchor="ctr"/>
          <a:lstStyle/>
          <a:p>
            <a:pPr algn="ctr" eaLnBrk="0" hangingPunct="0">
              <a:defRPr/>
            </a:pPr>
            <a:r>
              <a:rPr lang="en-US" sz="1200" b="1" dirty="0">
                <a:solidFill>
                  <a:srgbClr val="000000"/>
                </a:solidFill>
                <a:cs typeface="+mn-cs"/>
              </a:rPr>
              <a:t>Chesapeake Executive Council</a:t>
            </a:r>
          </a:p>
          <a:p>
            <a:pPr algn="ctr" eaLnBrk="0" hangingPunct="0">
              <a:defRPr/>
            </a:pPr>
            <a:r>
              <a:rPr lang="en-US" sz="1100" dirty="0">
                <a:solidFill>
                  <a:srgbClr val="000000"/>
                </a:solidFill>
                <a:cs typeface="+mn-cs"/>
              </a:rPr>
              <a:t>Chair – Lisa Jackson, EPA</a:t>
            </a:r>
          </a:p>
          <a:p>
            <a:pPr algn="ctr" eaLnBrk="0" hangingPunct="0">
              <a:defRPr/>
            </a:pPr>
            <a:endParaRPr lang="en-US" sz="1000" b="1" dirty="0">
              <a:solidFill>
                <a:srgbClr val="000000"/>
              </a:solidFill>
              <a:cs typeface="+mn-cs"/>
            </a:endParaRPr>
          </a:p>
          <a:p>
            <a:pPr algn="ctr" eaLnBrk="0" hangingPunct="0">
              <a:defRPr/>
            </a:pPr>
            <a:r>
              <a:rPr lang="en-US" sz="1200" b="1" dirty="0">
                <a:solidFill>
                  <a:srgbClr val="000000"/>
                </a:solidFill>
                <a:cs typeface="+mn-cs"/>
              </a:rPr>
              <a:t>Principals’ Staff Committee</a:t>
            </a:r>
          </a:p>
          <a:p>
            <a:pPr algn="ctr" eaLnBrk="0" hangingPunct="0">
              <a:defRPr/>
            </a:pPr>
            <a:r>
              <a:rPr lang="en-US" sz="1100" dirty="0">
                <a:solidFill>
                  <a:srgbClr val="000000"/>
                </a:solidFill>
                <a:cs typeface="+mn-cs"/>
              </a:rPr>
              <a:t>Chair – Shawn Garvin, EPA</a:t>
            </a:r>
          </a:p>
        </p:txBody>
      </p:sp>
      <p:sp>
        <p:nvSpPr>
          <p:cNvPr id="77896" name="Oval 72"/>
          <p:cNvSpPr>
            <a:spLocks noChangeArrowheads="1"/>
          </p:cNvSpPr>
          <p:nvPr/>
        </p:nvSpPr>
        <p:spPr bwMode="auto">
          <a:xfrm>
            <a:off x="7010400" y="766763"/>
            <a:ext cx="1447800" cy="1062037"/>
          </a:xfrm>
          <a:prstGeom prst="ellipse">
            <a:avLst/>
          </a:prstGeom>
          <a:solidFill>
            <a:srgbClr val="FFFF00"/>
          </a:solidFill>
          <a:ln w="9525" algn="ctr">
            <a:noFill/>
            <a:round/>
            <a:headEnd/>
            <a:tailEnd/>
          </a:ln>
          <a:effectLst>
            <a:outerShdw dist="53882" dir="2700000" algn="ctr" rotWithShape="0">
              <a:schemeClr val="bg2"/>
            </a:outerShdw>
          </a:effectLst>
        </p:spPr>
        <p:txBody>
          <a:bodyPr wrap="none" anchor="ctr"/>
          <a:lstStyle/>
          <a:p>
            <a:pPr algn="ctr" eaLnBrk="0" hangingPunct="0">
              <a:defRPr/>
            </a:pPr>
            <a:r>
              <a:rPr lang="en-US" sz="1200" b="1" dirty="0">
                <a:solidFill>
                  <a:srgbClr val="000000"/>
                </a:solidFill>
                <a:cs typeface="+mn-cs"/>
              </a:rPr>
              <a:t>Independent</a:t>
            </a:r>
          </a:p>
          <a:p>
            <a:pPr algn="ctr" eaLnBrk="0" hangingPunct="0">
              <a:defRPr/>
            </a:pPr>
            <a:r>
              <a:rPr lang="en-US" sz="1200" b="1" dirty="0">
                <a:solidFill>
                  <a:srgbClr val="000000"/>
                </a:solidFill>
                <a:cs typeface="+mn-cs"/>
              </a:rPr>
              <a:t>Evaluator</a:t>
            </a:r>
          </a:p>
        </p:txBody>
      </p:sp>
      <p:sp>
        <p:nvSpPr>
          <p:cNvPr id="115749" name="Line 73"/>
          <p:cNvSpPr>
            <a:spLocks noChangeShapeType="1"/>
          </p:cNvSpPr>
          <p:nvPr/>
        </p:nvSpPr>
        <p:spPr bwMode="auto">
          <a:xfrm>
            <a:off x="3352800" y="1371600"/>
            <a:ext cx="2362200" cy="0"/>
          </a:xfrm>
          <a:prstGeom prst="line">
            <a:avLst/>
          </a:prstGeom>
          <a:noFill/>
          <a:ln w="19050">
            <a:solidFill>
              <a:schemeClr val="bg2"/>
            </a:solidFill>
            <a:prstDash val="dash"/>
            <a:round/>
            <a:headEnd/>
            <a:tailEnd/>
          </a:ln>
        </p:spPr>
        <p:txBody>
          <a:bodyPr wrap="none"/>
          <a:lstStyle/>
          <a:p>
            <a:endParaRPr lang="en-US"/>
          </a:p>
        </p:txBody>
      </p:sp>
      <p:cxnSp>
        <p:nvCxnSpPr>
          <p:cNvPr id="115750" name="AutoShape 74"/>
          <p:cNvCxnSpPr>
            <a:cxnSpLocks noChangeShapeType="1"/>
            <a:stCxn id="77895" idx="1"/>
          </p:cNvCxnSpPr>
          <p:nvPr/>
        </p:nvCxnSpPr>
        <p:spPr bwMode="auto">
          <a:xfrm rot="10800000" flipV="1">
            <a:off x="2514600" y="1371600"/>
            <a:ext cx="609600" cy="1447800"/>
          </a:xfrm>
          <a:prstGeom prst="bentConnector2">
            <a:avLst/>
          </a:prstGeom>
          <a:noFill/>
          <a:ln w="19050">
            <a:solidFill>
              <a:schemeClr val="bg2"/>
            </a:solidFill>
            <a:miter lim="800000"/>
            <a:headEnd/>
            <a:tailEnd/>
          </a:ln>
        </p:spPr>
      </p:cxnSp>
      <p:cxnSp>
        <p:nvCxnSpPr>
          <p:cNvPr id="115751" name="AutoShape 75"/>
          <p:cNvCxnSpPr>
            <a:cxnSpLocks noChangeShapeType="1"/>
          </p:cNvCxnSpPr>
          <p:nvPr/>
        </p:nvCxnSpPr>
        <p:spPr bwMode="auto">
          <a:xfrm>
            <a:off x="2143125" y="2809875"/>
            <a:ext cx="381000" cy="0"/>
          </a:xfrm>
          <a:prstGeom prst="straightConnector1">
            <a:avLst/>
          </a:prstGeom>
          <a:noFill/>
          <a:ln w="19050">
            <a:solidFill>
              <a:schemeClr val="bg2"/>
            </a:solidFill>
            <a:round/>
            <a:headEnd/>
            <a:tailEnd/>
          </a:ln>
        </p:spPr>
      </p:cxnSp>
      <p:cxnSp>
        <p:nvCxnSpPr>
          <p:cNvPr id="115752" name="AutoShape 76"/>
          <p:cNvCxnSpPr>
            <a:cxnSpLocks noChangeShapeType="1"/>
            <a:stCxn id="77892" idx="3"/>
          </p:cNvCxnSpPr>
          <p:nvPr/>
        </p:nvCxnSpPr>
        <p:spPr bwMode="auto">
          <a:xfrm>
            <a:off x="2133600" y="2171700"/>
            <a:ext cx="373063" cy="0"/>
          </a:xfrm>
          <a:prstGeom prst="straightConnector1">
            <a:avLst/>
          </a:prstGeom>
          <a:noFill/>
          <a:ln w="19050">
            <a:solidFill>
              <a:schemeClr val="bg2"/>
            </a:solidFill>
            <a:round/>
            <a:headEnd/>
            <a:tailEnd/>
          </a:ln>
        </p:spPr>
      </p:cxnSp>
      <p:cxnSp>
        <p:nvCxnSpPr>
          <p:cNvPr id="115753" name="AutoShape 77"/>
          <p:cNvCxnSpPr>
            <a:cxnSpLocks noChangeShapeType="1"/>
          </p:cNvCxnSpPr>
          <p:nvPr/>
        </p:nvCxnSpPr>
        <p:spPr bwMode="auto">
          <a:xfrm>
            <a:off x="2133600" y="1371600"/>
            <a:ext cx="381000" cy="0"/>
          </a:xfrm>
          <a:prstGeom prst="straightConnector1">
            <a:avLst/>
          </a:prstGeom>
          <a:noFill/>
          <a:ln w="19050">
            <a:solidFill>
              <a:schemeClr val="bg2"/>
            </a:solidFill>
            <a:round/>
            <a:headEnd/>
            <a:tailEnd/>
          </a:ln>
        </p:spPr>
      </p:cxnSp>
      <p:cxnSp>
        <p:nvCxnSpPr>
          <p:cNvPr id="115754" name="AutoShape 78"/>
          <p:cNvCxnSpPr>
            <a:cxnSpLocks noChangeShapeType="1"/>
            <a:endCxn id="77895" idx="2"/>
          </p:cNvCxnSpPr>
          <p:nvPr/>
        </p:nvCxnSpPr>
        <p:spPr bwMode="auto">
          <a:xfrm flipV="1">
            <a:off x="4643438" y="1828800"/>
            <a:ext cx="4762" cy="514350"/>
          </a:xfrm>
          <a:prstGeom prst="straightConnector1">
            <a:avLst/>
          </a:prstGeom>
          <a:noFill/>
          <a:ln w="19050">
            <a:solidFill>
              <a:schemeClr val="bg2"/>
            </a:solidFill>
            <a:round/>
            <a:headEnd/>
            <a:tailEnd/>
          </a:ln>
        </p:spPr>
      </p:cxnSp>
      <p:sp>
        <p:nvSpPr>
          <p:cNvPr id="115755" name="Line 79"/>
          <p:cNvSpPr>
            <a:spLocks noChangeShapeType="1"/>
          </p:cNvSpPr>
          <p:nvPr/>
        </p:nvSpPr>
        <p:spPr bwMode="auto">
          <a:xfrm>
            <a:off x="6172200" y="1295400"/>
            <a:ext cx="838200" cy="0"/>
          </a:xfrm>
          <a:prstGeom prst="line">
            <a:avLst/>
          </a:prstGeom>
          <a:noFill/>
          <a:ln w="19050">
            <a:solidFill>
              <a:schemeClr val="bg2"/>
            </a:solidFill>
            <a:prstDash val="dash"/>
            <a:round/>
            <a:headEnd/>
            <a:tailEnd/>
          </a:ln>
        </p:spPr>
        <p:txBody>
          <a:bodyPr wrap="none"/>
          <a:lstStyle/>
          <a:p>
            <a:endParaRPr lang="en-US"/>
          </a:p>
        </p:txBody>
      </p:sp>
      <p:sp>
        <p:nvSpPr>
          <p:cNvPr id="77910" name="Rectangle 32"/>
          <p:cNvSpPr>
            <a:spLocks noChangeArrowheads="1"/>
          </p:cNvSpPr>
          <p:nvPr/>
        </p:nvSpPr>
        <p:spPr bwMode="auto">
          <a:xfrm>
            <a:off x="685800" y="4800600"/>
            <a:ext cx="9906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182880" tIns="0" rIns="182880" bIns="0" anchor="ctr" anchorCtr="1"/>
          <a:lstStyle/>
          <a:p>
            <a:pPr eaLnBrk="0" hangingPunct="0">
              <a:defRPr/>
            </a:pPr>
            <a:r>
              <a:rPr lang="en-US" sz="1100" b="1" dirty="0">
                <a:solidFill>
                  <a:srgbClr val="000099"/>
                </a:solidFill>
                <a:cs typeface="+mn-cs"/>
              </a:rPr>
              <a:t>Robertson</a:t>
            </a:r>
          </a:p>
          <a:p>
            <a:pPr eaLnBrk="0" hangingPunct="0">
              <a:defRPr/>
            </a:pPr>
            <a:r>
              <a:rPr lang="en-US" sz="1100" dirty="0">
                <a:solidFill>
                  <a:srgbClr val="000099"/>
                </a:solidFill>
                <a:cs typeface="+mn-cs"/>
              </a:rPr>
              <a:t>         </a:t>
            </a:r>
            <a:r>
              <a:rPr lang="en-US" sz="1100" dirty="0">
                <a:solidFill>
                  <a:srgbClr val="FFFF00"/>
                </a:solidFill>
                <a:cs typeface="+mn-cs"/>
              </a:rPr>
              <a:t> </a:t>
            </a:r>
            <a:r>
              <a:rPr lang="en-US" sz="1100" b="1" dirty="0">
                <a:solidFill>
                  <a:srgbClr val="FFFF00"/>
                </a:solidFill>
                <a:cs typeface="+mn-cs"/>
              </a:rPr>
              <a:t>NOAA </a:t>
            </a:r>
          </a:p>
          <a:p>
            <a:pPr eaLnBrk="0" hangingPunct="0">
              <a:defRPr/>
            </a:pPr>
            <a:r>
              <a:rPr lang="en-US" sz="1100" b="1" dirty="0">
                <a:solidFill>
                  <a:srgbClr val="000099"/>
                </a:solidFill>
                <a:cs typeface="+mn-cs"/>
              </a:rPr>
              <a:t>O’Connell</a:t>
            </a:r>
          </a:p>
          <a:p>
            <a:pPr eaLnBrk="0" hangingPunct="0">
              <a:defRPr/>
            </a:pPr>
            <a:r>
              <a:rPr lang="en-US" sz="1100" dirty="0">
                <a:solidFill>
                  <a:srgbClr val="000099"/>
                </a:solidFill>
                <a:cs typeface="+mn-cs"/>
              </a:rPr>
              <a:t>         </a:t>
            </a:r>
            <a:r>
              <a:rPr lang="en-US" sz="1100" b="1" dirty="0">
                <a:solidFill>
                  <a:srgbClr val="000099"/>
                </a:solidFill>
                <a:cs typeface="+mn-cs"/>
              </a:rPr>
              <a:t> </a:t>
            </a:r>
            <a:r>
              <a:rPr lang="en-US" sz="1100" b="1" dirty="0">
                <a:solidFill>
                  <a:srgbClr val="FFFF00"/>
                </a:solidFill>
                <a:cs typeface="+mn-cs"/>
              </a:rPr>
              <a:t>MdDNR</a:t>
            </a:r>
          </a:p>
          <a:p>
            <a:pPr eaLnBrk="0" hangingPunct="0">
              <a:defRPr/>
            </a:pPr>
            <a:r>
              <a:rPr lang="en-US" sz="1100" b="1" dirty="0">
                <a:solidFill>
                  <a:srgbClr val="000099"/>
                </a:solidFill>
                <a:cs typeface="+mn-cs"/>
              </a:rPr>
              <a:t>Vogt</a:t>
            </a:r>
          </a:p>
          <a:p>
            <a:pPr eaLnBrk="0" hangingPunct="0">
              <a:defRPr/>
            </a:pPr>
            <a:r>
              <a:rPr lang="en-US" sz="1100" dirty="0">
                <a:solidFill>
                  <a:srgbClr val="000099"/>
                </a:solidFill>
                <a:cs typeface="+mn-cs"/>
              </a:rPr>
              <a:t>         </a:t>
            </a:r>
            <a:r>
              <a:rPr lang="en-US" sz="1100" b="1" dirty="0">
                <a:solidFill>
                  <a:srgbClr val="FFFF00"/>
                </a:solidFill>
                <a:cs typeface="+mn-cs"/>
              </a:rPr>
              <a:t>NOAA</a:t>
            </a:r>
          </a:p>
          <a:p>
            <a:pPr eaLnBrk="0" hangingPunct="0">
              <a:defRPr/>
            </a:pPr>
            <a:r>
              <a:rPr lang="en-US" sz="1100" b="1" dirty="0">
                <a:solidFill>
                  <a:srgbClr val="000099"/>
                </a:solidFill>
                <a:cs typeface="+mn-cs"/>
              </a:rPr>
              <a:t>Davis</a:t>
            </a:r>
          </a:p>
          <a:p>
            <a:pPr eaLnBrk="0" hangingPunct="0">
              <a:defRPr/>
            </a:pPr>
            <a:r>
              <a:rPr lang="en-US" sz="1100" dirty="0">
                <a:solidFill>
                  <a:srgbClr val="000099"/>
                </a:solidFill>
                <a:cs typeface="+mn-cs"/>
              </a:rPr>
              <a:t>          </a:t>
            </a:r>
            <a:r>
              <a:rPr lang="en-US" sz="1100" b="1" dirty="0">
                <a:solidFill>
                  <a:srgbClr val="FFFF00"/>
                </a:solidFill>
                <a:cs typeface="+mn-cs"/>
              </a:rPr>
              <a:t>CRC</a:t>
            </a:r>
          </a:p>
        </p:txBody>
      </p:sp>
      <p:sp>
        <p:nvSpPr>
          <p:cNvPr id="77911" name="Rectangle 32"/>
          <p:cNvSpPr>
            <a:spLocks noChangeArrowheads="1"/>
          </p:cNvSpPr>
          <p:nvPr/>
        </p:nvSpPr>
        <p:spPr bwMode="auto">
          <a:xfrm>
            <a:off x="1752600" y="4800600"/>
            <a:ext cx="10668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182880" tIns="0" rIns="182880" bIns="0" anchor="ctr" anchorCtr="1"/>
          <a:lstStyle/>
          <a:p>
            <a:pPr eaLnBrk="0" hangingPunct="0">
              <a:defRPr/>
            </a:pPr>
            <a:r>
              <a:rPr lang="en-US" sz="1100" b="1" dirty="0">
                <a:solidFill>
                  <a:srgbClr val="000099"/>
                </a:solidFill>
                <a:cs typeface="+mn-cs"/>
              </a:rPr>
              <a:t>Miranda</a:t>
            </a:r>
          </a:p>
          <a:p>
            <a:pPr marL="742950" lvl="1" indent="-285750" eaLnBrk="0" hangingPunct="0">
              <a:defRPr/>
            </a:pPr>
            <a:r>
              <a:rPr lang="en-US" sz="1100" b="1" dirty="0">
                <a:solidFill>
                  <a:srgbClr val="FFFF00"/>
                </a:solidFill>
                <a:cs typeface="+mn-cs"/>
              </a:rPr>
              <a:t>USFWS</a:t>
            </a:r>
          </a:p>
          <a:p>
            <a:pPr eaLnBrk="0" hangingPunct="0">
              <a:defRPr/>
            </a:pPr>
            <a:r>
              <a:rPr lang="en-US" sz="1100" b="1" dirty="0">
                <a:solidFill>
                  <a:srgbClr val="000099"/>
                </a:solidFill>
                <a:cs typeface="+mn-cs"/>
              </a:rPr>
              <a:t>Horan</a:t>
            </a:r>
          </a:p>
          <a:p>
            <a:pPr eaLnBrk="0" hangingPunct="0">
              <a:defRPr/>
            </a:pPr>
            <a:r>
              <a:rPr lang="en-US" sz="1100" b="1" dirty="0">
                <a:solidFill>
                  <a:srgbClr val="000099"/>
                </a:solidFill>
                <a:cs typeface="+mn-cs"/>
              </a:rPr>
              <a:t>             </a:t>
            </a:r>
            <a:r>
              <a:rPr lang="en-US" sz="1100" b="1" dirty="0">
                <a:solidFill>
                  <a:srgbClr val="FFFF00"/>
                </a:solidFill>
                <a:cs typeface="+mn-cs"/>
              </a:rPr>
              <a:t>MdDNR</a:t>
            </a:r>
          </a:p>
          <a:p>
            <a:pPr eaLnBrk="0" hangingPunct="0">
              <a:defRPr/>
            </a:pPr>
            <a:r>
              <a:rPr lang="en-US" sz="1100" b="1" dirty="0">
                <a:solidFill>
                  <a:srgbClr val="000099"/>
                </a:solidFill>
                <a:cs typeface="+mn-cs"/>
              </a:rPr>
              <a:t>Greiner</a:t>
            </a:r>
          </a:p>
          <a:p>
            <a:pPr marL="742950" lvl="1" indent="-285750" eaLnBrk="0" hangingPunct="0">
              <a:defRPr/>
            </a:pPr>
            <a:r>
              <a:rPr lang="en-US" sz="1100" b="1" dirty="0">
                <a:solidFill>
                  <a:srgbClr val="FFFF00"/>
                </a:solidFill>
                <a:cs typeface="+mn-cs"/>
              </a:rPr>
              <a:t>USFWS</a:t>
            </a:r>
          </a:p>
          <a:p>
            <a:pPr eaLnBrk="0" hangingPunct="0">
              <a:defRPr/>
            </a:pPr>
            <a:r>
              <a:rPr lang="en-US" sz="1100" b="1" dirty="0">
                <a:solidFill>
                  <a:srgbClr val="000099"/>
                </a:solidFill>
                <a:cs typeface="+mn-cs"/>
              </a:rPr>
              <a:t>Hession</a:t>
            </a:r>
          </a:p>
          <a:p>
            <a:pPr marL="742950" lvl="1" indent="-285750" eaLnBrk="0" hangingPunct="0">
              <a:defRPr/>
            </a:pPr>
            <a:r>
              <a:rPr lang="en-US" sz="1100" b="1" dirty="0">
                <a:solidFill>
                  <a:srgbClr val="FFFF00"/>
                </a:solidFill>
                <a:cs typeface="+mn-cs"/>
              </a:rPr>
              <a:t>CRC</a:t>
            </a:r>
          </a:p>
        </p:txBody>
      </p:sp>
      <p:sp>
        <p:nvSpPr>
          <p:cNvPr id="77915" name="Rectangle 32"/>
          <p:cNvSpPr>
            <a:spLocks noChangeArrowheads="1"/>
          </p:cNvSpPr>
          <p:nvPr/>
        </p:nvSpPr>
        <p:spPr bwMode="auto">
          <a:xfrm>
            <a:off x="2895600" y="4800600"/>
            <a:ext cx="12954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0" tIns="0" rIns="0" bIns="0" anchor="ctr" anchorCtr="1"/>
          <a:lstStyle/>
          <a:p>
            <a:pPr eaLnBrk="0" hangingPunct="0">
              <a:defRPr/>
            </a:pPr>
            <a:r>
              <a:rPr lang="en-US" sz="1100" b="1" dirty="0">
                <a:solidFill>
                  <a:srgbClr val="000099"/>
                </a:solidFill>
                <a:cs typeface="+mn-cs"/>
              </a:rPr>
              <a:t>Merrill </a:t>
            </a:r>
          </a:p>
          <a:p>
            <a:pPr eaLnBrk="0" hangingPunct="0">
              <a:defRPr/>
            </a:pPr>
            <a:r>
              <a:rPr lang="en-US" sz="1100" b="1" dirty="0">
                <a:solidFill>
                  <a:srgbClr val="000099"/>
                </a:solidFill>
                <a:cs typeface="+mn-cs"/>
              </a:rPr>
              <a:t>                   </a:t>
            </a:r>
            <a:r>
              <a:rPr lang="en-US" sz="1100" b="1" dirty="0">
                <a:solidFill>
                  <a:srgbClr val="FFFF00"/>
                </a:solidFill>
                <a:cs typeface="+mn-cs"/>
              </a:rPr>
              <a:t>EPA</a:t>
            </a:r>
          </a:p>
          <a:p>
            <a:pPr eaLnBrk="0" hangingPunct="0">
              <a:defRPr/>
            </a:pPr>
            <a:r>
              <a:rPr lang="en-US" sz="1100" b="1" dirty="0">
                <a:solidFill>
                  <a:srgbClr val="000099"/>
                </a:solidFill>
                <a:cs typeface="+mn-cs"/>
              </a:rPr>
              <a:t>Perkinson</a:t>
            </a:r>
          </a:p>
          <a:p>
            <a:pPr eaLnBrk="0" hangingPunct="0">
              <a:defRPr/>
            </a:pPr>
            <a:r>
              <a:rPr lang="en-US" sz="1100" b="1" dirty="0">
                <a:solidFill>
                  <a:srgbClr val="000099"/>
                </a:solidFill>
                <a:cs typeface="+mn-cs"/>
              </a:rPr>
              <a:t>                   </a:t>
            </a:r>
            <a:r>
              <a:rPr lang="en-US" sz="1100" b="1" dirty="0">
                <a:solidFill>
                  <a:srgbClr val="FFFF00"/>
                </a:solidFill>
                <a:cs typeface="+mn-cs"/>
              </a:rPr>
              <a:t>VaDCR</a:t>
            </a:r>
          </a:p>
          <a:p>
            <a:pPr eaLnBrk="0" hangingPunct="0">
              <a:defRPr/>
            </a:pPr>
            <a:r>
              <a:rPr lang="en-US" sz="1100" b="1" dirty="0">
                <a:solidFill>
                  <a:srgbClr val="000099"/>
                </a:solidFill>
                <a:cs typeface="+mn-cs"/>
              </a:rPr>
              <a:t>Antos</a:t>
            </a:r>
          </a:p>
          <a:p>
            <a:pPr eaLnBrk="0" hangingPunct="0">
              <a:defRPr/>
            </a:pPr>
            <a:r>
              <a:rPr lang="en-US" sz="1100" b="1" dirty="0">
                <a:solidFill>
                  <a:srgbClr val="000099"/>
                </a:solidFill>
                <a:cs typeface="+mn-cs"/>
              </a:rPr>
              <a:t>                   </a:t>
            </a:r>
            <a:r>
              <a:rPr lang="en-US" sz="1100" b="1" dirty="0">
                <a:solidFill>
                  <a:srgbClr val="FFFF00"/>
                </a:solidFill>
                <a:cs typeface="+mn-cs"/>
              </a:rPr>
              <a:t>EPA</a:t>
            </a:r>
          </a:p>
          <a:p>
            <a:pPr eaLnBrk="0" hangingPunct="0">
              <a:defRPr/>
            </a:pPr>
            <a:r>
              <a:rPr lang="en-US" sz="1100" b="1" dirty="0">
                <a:solidFill>
                  <a:srgbClr val="000099"/>
                </a:solidFill>
                <a:cs typeface="+mn-cs"/>
              </a:rPr>
              <a:t>Streusand/Kilbert</a:t>
            </a:r>
          </a:p>
          <a:p>
            <a:pPr eaLnBrk="0" hangingPunct="0">
              <a:defRPr/>
            </a:pPr>
            <a:r>
              <a:rPr lang="en-US" sz="1100" b="1" dirty="0">
                <a:solidFill>
                  <a:srgbClr val="000099"/>
                </a:solidFill>
                <a:cs typeface="+mn-cs"/>
              </a:rPr>
              <a:t>                   </a:t>
            </a:r>
            <a:r>
              <a:rPr lang="en-US" sz="1100" b="1" dirty="0">
                <a:solidFill>
                  <a:srgbClr val="FFFF00"/>
                </a:solidFill>
                <a:cs typeface="+mn-cs"/>
              </a:rPr>
              <a:t>CRC</a:t>
            </a:r>
          </a:p>
        </p:txBody>
      </p:sp>
      <p:sp>
        <p:nvSpPr>
          <p:cNvPr id="77914" name="Rectangle 32"/>
          <p:cNvSpPr>
            <a:spLocks noChangeArrowheads="1"/>
          </p:cNvSpPr>
          <p:nvPr/>
        </p:nvSpPr>
        <p:spPr bwMode="auto">
          <a:xfrm>
            <a:off x="4267200" y="4800600"/>
            <a:ext cx="9906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182880" tIns="0" rIns="182880" bIns="0" anchor="ctr" anchorCtr="1"/>
          <a:lstStyle/>
          <a:p>
            <a:pPr eaLnBrk="0" hangingPunct="0">
              <a:defRPr/>
            </a:pPr>
            <a:r>
              <a:rPr lang="en-US" sz="1100" b="1" dirty="0">
                <a:solidFill>
                  <a:srgbClr val="000099"/>
                </a:solidFill>
                <a:cs typeface="+mn-cs"/>
              </a:rPr>
              <a:t>Bryer</a:t>
            </a:r>
          </a:p>
          <a:p>
            <a:pPr eaLnBrk="0" hangingPunct="0">
              <a:defRPr/>
            </a:pPr>
            <a:r>
              <a:rPr lang="en-US" sz="1100" b="1" dirty="0">
                <a:solidFill>
                  <a:srgbClr val="000099"/>
                </a:solidFill>
                <a:cs typeface="+mn-cs"/>
              </a:rPr>
              <a:t>       </a:t>
            </a:r>
            <a:r>
              <a:rPr lang="en-US" sz="1100" b="1" dirty="0">
                <a:solidFill>
                  <a:srgbClr val="FFFF00"/>
                </a:solidFill>
                <a:cs typeface="+mn-cs"/>
              </a:rPr>
              <a:t>NGO(TNC)</a:t>
            </a:r>
          </a:p>
          <a:p>
            <a:pPr eaLnBrk="0" hangingPunct="0">
              <a:defRPr/>
            </a:pPr>
            <a:r>
              <a:rPr lang="en-US" sz="1100" b="1" dirty="0">
                <a:solidFill>
                  <a:srgbClr val="000099"/>
                </a:solidFill>
                <a:cs typeface="+mn-cs"/>
              </a:rPr>
              <a:t>Hall</a:t>
            </a:r>
          </a:p>
          <a:p>
            <a:pPr eaLnBrk="0" hangingPunct="0">
              <a:defRPr/>
            </a:pPr>
            <a:r>
              <a:rPr lang="en-US" sz="1100" b="1" dirty="0">
                <a:solidFill>
                  <a:schemeClr val="bg1"/>
                </a:solidFill>
                <a:cs typeface="+mn-cs"/>
              </a:rPr>
              <a:t>           </a:t>
            </a:r>
            <a:r>
              <a:rPr lang="en-US" sz="1100" b="1" dirty="0">
                <a:solidFill>
                  <a:srgbClr val="FFFF00"/>
                </a:solidFill>
                <a:cs typeface="+mn-cs"/>
              </a:rPr>
              <a:t>MdDP</a:t>
            </a:r>
          </a:p>
          <a:p>
            <a:pPr eaLnBrk="0" hangingPunct="0">
              <a:defRPr/>
            </a:pPr>
            <a:r>
              <a:rPr lang="en-US" sz="1100" b="1" dirty="0">
                <a:solidFill>
                  <a:srgbClr val="000099"/>
                </a:solidFill>
                <a:cs typeface="+mn-cs"/>
              </a:rPr>
              <a:t>Fritz</a:t>
            </a:r>
          </a:p>
          <a:p>
            <a:pPr eaLnBrk="0" hangingPunct="0">
              <a:defRPr/>
            </a:pPr>
            <a:r>
              <a:rPr lang="en-US" sz="1100" b="1" dirty="0">
                <a:solidFill>
                  <a:srgbClr val="000099"/>
                </a:solidFill>
                <a:cs typeface="+mn-cs"/>
              </a:rPr>
              <a:t>            </a:t>
            </a:r>
            <a:r>
              <a:rPr lang="en-US" sz="1100" b="1" dirty="0">
                <a:solidFill>
                  <a:srgbClr val="FFFF00"/>
                </a:solidFill>
                <a:cs typeface="+mn-cs"/>
              </a:rPr>
              <a:t>EPA</a:t>
            </a:r>
          </a:p>
          <a:p>
            <a:pPr eaLnBrk="0" hangingPunct="0">
              <a:defRPr/>
            </a:pPr>
            <a:r>
              <a:rPr lang="en-US" sz="1100" b="1" dirty="0">
                <a:solidFill>
                  <a:srgbClr val="000099"/>
                </a:solidFill>
                <a:cs typeface="+mn-cs"/>
              </a:rPr>
              <a:t>Burnett</a:t>
            </a:r>
          </a:p>
          <a:p>
            <a:pPr eaLnBrk="0" hangingPunct="0">
              <a:defRPr/>
            </a:pPr>
            <a:r>
              <a:rPr lang="en-US" sz="1100" b="1" dirty="0">
                <a:solidFill>
                  <a:srgbClr val="000099"/>
                </a:solidFill>
                <a:cs typeface="+mn-cs"/>
              </a:rPr>
              <a:t>            </a:t>
            </a:r>
            <a:r>
              <a:rPr lang="en-US" sz="1100" b="1" dirty="0">
                <a:solidFill>
                  <a:srgbClr val="FFFF00"/>
                </a:solidFill>
                <a:cs typeface="+mn-cs"/>
              </a:rPr>
              <a:t>CRC</a:t>
            </a:r>
          </a:p>
        </p:txBody>
      </p:sp>
      <p:sp>
        <p:nvSpPr>
          <p:cNvPr id="77913" name="Rectangle 32"/>
          <p:cNvSpPr>
            <a:spLocks noChangeArrowheads="1"/>
          </p:cNvSpPr>
          <p:nvPr/>
        </p:nvSpPr>
        <p:spPr bwMode="auto">
          <a:xfrm>
            <a:off x="5334000" y="4800600"/>
            <a:ext cx="10668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182880" tIns="0" rIns="182880" bIns="0" anchor="ctr" anchorCtr="1"/>
          <a:lstStyle/>
          <a:p>
            <a:pPr eaLnBrk="0" hangingPunct="0">
              <a:defRPr/>
            </a:pPr>
            <a:r>
              <a:rPr lang="en-US" sz="1100" b="1" dirty="0">
                <a:solidFill>
                  <a:srgbClr val="000099"/>
                </a:solidFill>
                <a:cs typeface="+mn-cs"/>
              </a:rPr>
              <a:t>Maounis</a:t>
            </a:r>
          </a:p>
          <a:p>
            <a:pPr eaLnBrk="0" hangingPunct="0">
              <a:defRPr/>
            </a:pPr>
            <a:r>
              <a:rPr lang="en-US" sz="1100" b="1" dirty="0">
                <a:solidFill>
                  <a:srgbClr val="000099"/>
                </a:solidFill>
                <a:cs typeface="+mn-cs"/>
              </a:rPr>
              <a:t>           </a:t>
            </a:r>
            <a:r>
              <a:rPr lang="en-US" sz="1100" b="1" dirty="0">
                <a:solidFill>
                  <a:srgbClr val="FFFF00"/>
                </a:solidFill>
                <a:cs typeface="+mn-cs"/>
              </a:rPr>
              <a:t>NPS</a:t>
            </a:r>
          </a:p>
          <a:p>
            <a:pPr eaLnBrk="0" hangingPunct="0">
              <a:defRPr/>
            </a:pPr>
            <a:r>
              <a:rPr lang="en-US" sz="1100" b="1" dirty="0">
                <a:solidFill>
                  <a:srgbClr val="000099"/>
                </a:solidFill>
                <a:cs typeface="+mn-cs"/>
              </a:rPr>
              <a:t>Barrett</a:t>
            </a:r>
          </a:p>
          <a:p>
            <a:pPr eaLnBrk="0" hangingPunct="0">
              <a:defRPr/>
            </a:pPr>
            <a:r>
              <a:rPr lang="en-US" sz="1100" b="1" dirty="0">
                <a:solidFill>
                  <a:srgbClr val="000099"/>
                </a:solidFill>
                <a:cs typeface="+mn-cs"/>
              </a:rPr>
              <a:t>          </a:t>
            </a:r>
            <a:r>
              <a:rPr lang="en-US" sz="1100" b="1" dirty="0">
                <a:solidFill>
                  <a:srgbClr val="FFFF00"/>
                </a:solidFill>
                <a:cs typeface="+mn-cs"/>
              </a:rPr>
              <a:t>PaDCNR</a:t>
            </a:r>
          </a:p>
          <a:p>
            <a:pPr eaLnBrk="0" hangingPunct="0">
              <a:defRPr/>
            </a:pPr>
            <a:r>
              <a:rPr lang="en-US" sz="1100" b="1" dirty="0">
                <a:solidFill>
                  <a:srgbClr val="000099"/>
                </a:solidFill>
                <a:cs typeface="+mn-cs"/>
              </a:rPr>
              <a:t>Handen</a:t>
            </a:r>
          </a:p>
          <a:p>
            <a:pPr eaLnBrk="0" hangingPunct="0">
              <a:defRPr/>
            </a:pPr>
            <a:r>
              <a:rPr lang="en-US" sz="1100" b="1" dirty="0">
                <a:solidFill>
                  <a:srgbClr val="000099"/>
                </a:solidFill>
                <a:cs typeface="+mn-cs"/>
              </a:rPr>
              <a:t>           </a:t>
            </a:r>
            <a:r>
              <a:rPr lang="en-US" sz="1100" b="1" dirty="0">
                <a:solidFill>
                  <a:srgbClr val="FFFF00"/>
                </a:solidFill>
                <a:cs typeface="+mn-cs"/>
              </a:rPr>
              <a:t>NPS</a:t>
            </a:r>
          </a:p>
          <a:p>
            <a:pPr eaLnBrk="0" hangingPunct="0">
              <a:defRPr/>
            </a:pPr>
            <a:r>
              <a:rPr lang="en-US" sz="1100" b="1" dirty="0">
                <a:solidFill>
                  <a:srgbClr val="000099"/>
                </a:solidFill>
                <a:cs typeface="+mn-cs"/>
              </a:rPr>
              <a:t>Brzezinski</a:t>
            </a:r>
          </a:p>
          <a:p>
            <a:pPr eaLnBrk="0" hangingPunct="0">
              <a:defRPr/>
            </a:pPr>
            <a:r>
              <a:rPr lang="en-US" sz="1100" b="1" dirty="0">
                <a:solidFill>
                  <a:srgbClr val="000099"/>
                </a:solidFill>
                <a:cs typeface="+mn-cs"/>
              </a:rPr>
              <a:t>           </a:t>
            </a:r>
            <a:r>
              <a:rPr lang="en-US" sz="1100" b="1" dirty="0">
                <a:solidFill>
                  <a:srgbClr val="FFFF00"/>
                </a:solidFill>
                <a:cs typeface="+mn-cs"/>
              </a:rPr>
              <a:t>CRC</a:t>
            </a:r>
          </a:p>
        </p:txBody>
      </p:sp>
      <p:cxnSp>
        <p:nvCxnSpPr>
          <p:cNvPr id="115761" name="Straight Connector 53"/>
          <p:cNvCxnSpPr>
            <a:cxnSpLocks noChangeShapeType="1"/>
          </p:cNvCxnSpPr>
          <p:nvPr/>
        </p:nvCxnSpPr>
        <p:spPr bwMode="auto">
          <a:xfrm rot="5400000">
            <a:off x="4408488" y="3656012"/>
            <a:ext cx="476250" cy="3175"/>
          </a:xfrm>
          <a:prstGeom prst="line">
            <a:avLst/>
          </a:prstGeom>
          <a:noFill/>
          <a:ln w="9525" algn="ctr">
            <a:solidFill>
              <a:srgbClr val="000000"/>
            </a:solidFill>
            <a:round/>
            <a:headEnd/>
            <a:tailEnd/>
          </a:ln>
        </p:spPr>
      </p:cxnSp>
      <p:sp>
        <p:nvSpPr>
          <p:cNvPr id="115762" name="TextBox 54"/>
          <p:cNvSpPr txBox="1">
            <a:spLocks noChangeArrowheads="1"/>
          </p:cNvSpPr>
          <p:nvPr/>
        </p:nvSpPr>
        <p:spPr bwMode="auto">
          <a:xfrm>
            <a:off x="-228600" y="4800600"/>
            <a:ext cx="914400" cy="1211263"/>
          </a:xfrm>
          <a:prstGeom prst="rect">
            <a:avLst/>
          </a:prstGeom>
          <a:noFill/>
          <a:ln w="9525">
            <a:noFill/>
            <a:miter lim="800000"/>
            <a:headEnd/>
            <a:tailEnd/>
          </a:ln>
        </p:spPr>
        <p:txBody>
          <a:bodyPr>
            <a:spAutoFit/>
          </a:bodyPr>
          <a:lstStyle/>
          <a:p>
            <a:pPr algn="r" eaLnBrk="0" hangingPunct="0">
              <a:lnSpc>
                <a:spcPct val="115000"/>
              </a:lnSpc>
            </a:pPr>
            <a:r>
              <a:rPr lang="en-US" sz="900" b="1" i="1">
                <a:solidFill>
                  <a:srgbClr val="000000"/>
                </a:solidFill>
              </a:rPr>
              <a:t>Chair</a:t>
            </a:r>
          </a:p>
          <a:p>
            <a:pPr algn="r" eaLnBrk="0" hangingPunct="0">
              <a:lnSpc>
                <a:spcPct val="115000"/>
              </a:lnSpc>
            </a:pPr>
            <a:endParaRPr lang="en-US" sz="900" b="1" i="1">
              <a:solidFill>
                <a:srgbClr val="000000"/>
              </a:solidFill>
            </a:endParaRPr>
          </a:p>
          <a:p>
            <a:pPr algn="r" eaLnBrk="0" hangingPunct="0">
              <a:lnSpc>
                <a:spcPct val="115000"/>
              </a:lnSpc>
            </a:pPr>
            <a:r>
              <a:rPr lang="en-US" sz="900" b="1" i="1">
                <a:solidFill>
                  <a:srgbClr val="000000"/>
                </a:solidFill>
              </a:rPr>
              <a:t>ViceChair</a:t>
            </a:r>
          </a:p>
          <a:p>
            <a:pPr algn="r" eaLnBrk="0" hangingPunct="0">
              <a:lnSpc>
                <a:spcPct val="115000"/>
              </a:lnSpc>
            </a:pPr>
            <a:endParaRPr lang="en-US" sz="900" b="1" i="1">
              <a:solidFill>
                <a:srgbClr val="000000"/>
              </a:solidFill>
            </a:endParaRPr>
          </a:p>
          <a:p>
            <a:pPr algn="r" eaLnBrk="0" hangingPunct="0">
              <a:lnSpc>
                <a:spcPct val="120000"/>
              </a:lnSpc>
            </a:pPr>
            <a:r>
              <a:rPr lang="en-US" sz="900" b="1" i="1">
                <a:solidFill>
                  <a:srgbClr val="000000"/>
                </a:solidFill>
              </a:rPr>
              <a:t>Cdtr</a:t>
            </a:r>
          </a:p>
          <a:p>
            <a:pPr algn="r" eaLnBrk="0" hangingPunct="0">
              <a:lnSpc>
                <a:spcPct val="120000"/>
              </a:lnSpc>
            </a:pPr>
            <a:endParaRPr lang="en-US" sz="900" b="1" i="1">
              <a:solidFill>
                <a:srgbClr val="000000"/>
              </a:solidFill>
            </a:endParaRPr>
          </a:p>
          <a:p>
            <a:pPr algn="r" eaLnBrk="0" hangingPunct="0">
              <a:lnSpc>
                <a:spcPct val="120000"/>
              </a:lnSpc>
            </a:pPr>
            <a:r>
              <a:rPr lang="en-US" sz="900" b="1" i="1">
                <a:solidFill>
                  <a:srgbClr val="000000"/>
                </a:solidFill>
              </a:rPr>
              <a:t>Staff</a:t>
            </a:r>
          </a:p>
        </p:txBody>
      </p:sp>
      <p:sp>
        <p:nvSpPr>
          <p:cNvPr id="77912" name="Rectangle 32"/>
          <p:cNvSpPr>
            <a:spLocks noChangeArrowheads="1"/>
          </p:cNvSpPr>
          <p:nvPr/>
        </p:nvSpPr>
        <p:spPr bwMode="auto">
          <a:xfrm>
            <a:off x="6477000" y="4810125"/>
            <a:ext cx="1143000" cy="1371600"/>
          </a:xfrm>
          <a:prstGeom prst="rect">
            <a:avLst/>
          </a:prstGeom>
          <a:solidFill>
            <a:srgbClr val="6699FF"/>
          </a:solidFill>
          <a:ln w="9525" algn="ctr">
            <a:solidFill>
              <a:srgbClr val="000099"/>
            </a:solidFill>
            <a:miter lim="800000"/>
            <a:headEnd/>
            <a:tailEnd/>
          </a:ln>
          <a:effectLst>
            <a:outerShdw dist="35921" dir="2700000" algn="ctr" rotWithShape="0">
              <a:schemeClr val="bg2"/>
            </a:outerShdw>
          </a:effectLst>
        </p:spPr>
        <p:txBody>
          <a:bodyPr wrap="none" lIns="0" tIns="0" rIns="0" bIns="0" anchor="ctr" anchorCtr="1"/>
          <a:lstStyle/>
          <a:p>
            <a:pPr eaLnBrk="0" hangingPunct="0">
              <a:defRPr/>
            </a:pPr>
            <a:r>
              <a:rPr lang="en-US" sz="1100" b="1" dirty="0">
                <a:solidFill>
                  <a:srgbClr val="000099"/>
                </a:solidFill>
                <a:cs typeface="+mn-cs"/>
              </a:rPr>
              <a:t>Foreman</a:t>
            </a:r>
          </a:p>
          <a:p>
            <a:pPr eaLnBrk="0" hangingPunct="0">
              <a:defRPr/>
            </a:pPr>
            <a:r>
              <a:rPr lang="en-US" sz="1100" b="1" dirty="0">
                <a:solidFill>
                  <a:srgbClr val="000099"/>
                </a:solidFill>
                <a:cs typeface="+mn-cs"/>
              </a:rPr>
              <a:t>           </a:t>
            </a:r>
            <a:r>
              <a:rPr lang="en-US" sz="1100" b="1" dirty="0">
                <a:solidFill>
                  <a:srgbClr val="FFFF00"/>
                </a:solidFill>
                <a:cs typeface="+mn-cs"/>
              </a:rPr>
              <a:t>VaDCR</a:t>
            </a:r>
          </a:p>
          <a:p>
            <a:pPr eaLnBrk="0" hangingPunct="0">
              <a:defRPr/>
            </a:pPr>
            <a:r>
              <a:rPr lang="en-US" sz="1100" b="1" dirty="0">
                <a:solidFill>
                  <a:srgbClr val="000099"/>
                </a:solidFill>
                <a:cs typeface="+mn-cs"/>
              </a:rPr>
              <a:t>Bisland</a:t>
            </a:r>
          </a:p>
          <a:p>
            <a:pPr eaLnBrk="0" hangingPunct="0">
              <a:defRPr/>
            </a:pPr>
            <a:r>
              <a:rPr lang="en-US" sz="1100" b="1" dirty="0">
                <a:solidFill>
                  <a:srgbClr val="000099"/>
                </a:solidFill>
                <a:cs typeface="+mn-cs"/>
              </a:rPr>
              <a:t>            </a:t>
            </a:r>
            <a:r>
              <a:rPr lang="en-US" sz="1100" b="1" dirty="0">
                <a:solidFill>
                  <a:srgbClr val="FFFF00"/>
                </a:solidFill>
                <a:cs typeface="+mn-cs"/>
              </a:rPr>
              <a:t>EPA</a:t>
            </a:r>
          </a:p>
          <a:p>
            <a:pPr eaLnBrk="0" hangingPunct="0">
              <a:defRPr/>
            </a:pPr>
            <a:r>
              <a:rPr lang="en-US" sz="1100" b="1" dirty="0">
                <a:solidFill>
                  <a:srgbClr val="000099"/>
                </a:solidFill>
                <a:cs typeface="+mn-cs"/>
              </a:rPr>
              <a:t>Allen </a:t>
            </a:r>
          </a:p>
          <a:p>
            <a:pPr eaLnBrk="0" hangingPunct="0">
              <a:defRPr/>
            </a:pPr>
            <a:r>
              <a:rPr lang="en-US" sz="1100" b="1" dirty="0">
                <a:solidFill>
                  <a:srgbClr val="000099"/>
                </a:solidFill>
                <a:cs typeface="+mn-cs"/>
              </a:rPr>
              <a:t>            </a:t>
            </a:r>
            <a:r>
              <a:rPr lang="en-US" sz="1100" b="1" dirty="0">
                <a:solidFill>
                  <a:srgbClr val="FFFF00"/>
                </a:solidFill>
                <a:cs typeface="+mn-cs"/>
              </a:rPr>
              <a:t>EPA</a:t>
            </a:r>
          </a:p>
          <a:p>
            <a:pPr eaLnBrk="0" hangingPunct="0">
              <a:defRPr/>
            </a:pPr>
            <a:r>
              <a:rPr lang="en-US" sz="1100" b="1" dirty="0">
                <a:solidFill>
                  <a:srgbClr val="000099"/>
                </a:solidFill>
                <a:cs typeface="+mn-cs"/>
              </a:rPr>
              <a:t>Wilke   </a:t>
            </a:r>
          </a:p>
          <a:p>
            <a:pPr eaLnBrk="0" hangingPunct="0">
              <a:defRPr/>
            </a:pPr>
            <a:r>
              <a:rPr lang="en-US" sz="1100" b="1" dirty="0">
                <a:solidFill>
                  <a:srgbClr val="000099"/>
                </a:solidFill>
                <a:cs typeface="+mn-cs"/>
              </a:rPr>
              <a:t>            </a:t>
            </a:r>
            <a:r>
              <a:rPr lang="en-US" sz="1100" b="1" dirty="0">
                <a:solidFill>
                  <a:srgbClr val="FFFF00"/>
                </a:solidFill>
                <a:cs typeface="+mn-cs"/>
              </a:rPr>
              <a:t>CRC</a:t>
            </a:r>
          </a:p>
        </p:txBody>
      </p:sp>
      <p:cxnSp>
        <p:nvCxnSpPr>
          <p:cNvPr id="115764" name="Straight Connector 53"/>
          <p:cNvCxnSpPr>
            <a:cxnSpLocks noChangeShapeType="1"/>
          </p:cNvCxnSpPr>
          <p:nvPr/>
        </p:nvCxnSpPr>
        <p:spPr bwMode="auto">
          <a:xfrm rot="5400000">
            <a:off x="1182688" y="6208712"/>
            <a:ext cx="76200" cy="3175"/>
          </a:xfrm>
          <a:prstGeom prst="line">
            <a:avLst/>
          </a:prstGeom>
          <a:noFill/>
          <a:ln w="9525" algn="ctr">
            <a:solidFill>
              <a:srgbClr val="000000"/>
            </a:solidFill>
            <a:round/>
            <a:headEnd/>
            <a:tailEnd/>
          </a:ln>
        </p:spPr>
      </p:cxnSp>
      <p:cxnSp>
        <p:nvCxnSpPr>
          <p:cNvPr id="115765" name="Straight Connector 53"/>
          <p:cNvCxnSpPr>
            <a:cxnSpLocks noChangeShapeType="1"/>
          </p:cNvCxnSpPr>
          <p:nvPr/>
        </p:nvCxnSpPr>
        <p:spPr bwMode="auto">
          <a:xfrm rot="5400000">
            <a:off x="1335088" y="6361112"/>
            <a:ext cx="76200" cy="3175"/>
          </a:xfrm>
          <a:prstGeom prst="line">
            <a:avLst/>
          </a:prstGeom>
          <a:noFill/>
          <a:ln w="9525" algn="ctr">
            <a:solidFill>
              <a:srgbClr val="000000"/>
            </a:solidFill>
            <a:round/>
            <a:headEnd/>
            <a:tailEnd/>
          </a:ln>
        </p:spPr>
      </p:cxnSp>
      <p:cxnSp>
        <p:nvCxnSpPr>
          <p:cNvPr id="115766" name="Straight Connector 53"/>
          <p:cNvCxnSpPr>
            <a:cxnSpLocks noChangeShapeType="1"/>
          </p:cNvCxnSpPr>
          <p:nvPr/>
        </p:nvCxnSpPr>
        <p:spPr bwMode="auto">
          <a:xfrm rot="5400000">
            <a:off x="2325688" y="6208712"/>
            <a:ext cx="76200" cy="3175"/>
          </a:xfrm>
          <a:prstGeom prst="line">
            <a:avLst/>
          </a:prstGeom>
          <a:noFill/>
          <a:ln w="9525" algn="ctr">
            <a:solidFill>
              <a:srgbClr val="000000"/>
            </a:solidFill>
            <a:round/>
            <a:headEnd/>
            <a:tailEnd/>
          </a:ln>
        </p:spPr>
      </p:cxnSp>
      <p:cxnSp>
        <p:nvCxnSpPr>
          <p:cNvPr id="115767" name="Straight Connector 53"/>
          <p:cNvCxnSpPr>
            <a:cxnSpLocks noChangeShapeType="1"/>
          </p:cNvCxnSpPr>
          <p:nvPr/>
        </p:nvCxnSpPr>
        <p:spPr bwMode="auto">
          <a:xfrm rot="5400000">
            <a:off x="3544888" y="6208712"/>
            <a:ext cx="76200" cy="3175"/>
          </a:xfrm>
          <a:prstGeom prst="line">
            <a:avLst/>
          </a:prstGeom>
          <a:noFill/>
          <a:ln w="9525" algn="ctr">
            <a:solidFill>
              <a:srgbClr val="000000"/>
            </a:solidFill>
            <a:round/>
            <a:headEnd/>
            <a:tailEnd/>
          </a:ln>
        </p:spPr>
      </p:cxnSp>
      <p:cxnSp>
        <p:nvCxnSpPr>
          <p:cNvPr id="115768" name="Straight Connector 53"/>
          <p:cNvCxnSpPr>
            <a:cxnSpLocks noChangeShapeType="1"/>
          </p:cNvCxnSpPr>
          <p:nvPr/>
        </p:nvCxnSpPr>
        <p:spPr bwMode="auto">
          <a:xfrm rot="5400000">
            <a:off x="4687888" y="6208712"/>
            <a:ext cx="76200" cy="3175"/>
          </a:xfrm>
          <a:prstGeom prst="line">
            <a:avLst/>
          </a:prstGeom>
          <a:noFill/>
          <a:ln w="9525" algn="ctr">
            <a:solidFill>
              <a:srgbClr val="000000"/>
            </a:solidFill>
            <a:round/>
            <a:headEnd/>
            <a:tailEnd/>
          </a:ln>
        </p:spPr>
      </p:cxnSp>
      <p:cxnSp>
        <p:nvCxnSpPr>
          <p:cNvPr id="115769" name="Straight Connector 53"/>
          <p:cNvCxnSpPr>
            <a:cxnSpLocks noChangeShapeType="1"/>
          </p:cNvCxnSpPr>
          <p:nvPr/>
        </p:nvCxnSpPr>
        <p:spPr bwMode="auto">
          <a:xfrm rot="5400000">
            <a:off x="5907088" y="6208712"/>
            <a:ext cx="76200" cy="3175"/>
          </a:xfrm>
          <a:prstGeom prst="line">
            <a:avLst/>
          </a:prstGeom>
          <a:noFill/>
          <a:ln w="9525" algn="ctr">
            <a:solidFill>
              <a:srgbClr val="000000"/>
            </a:solidFill>
            <a:round/>
            <a:headEnd/>
            <a:tailEnd/>
          </a:ln>
        </p:spPr>
      </p:cxnSp>
      <p:cxnSp>
        <p:nvCxnSpPr>
          <p:cNvPr id="115770" name="Straight Connector 53"/>
          <p:cNvCxnSpPr>
            <a:cxnSpLocks noChangeShapeType="1"/>
          </p:cNvCxnSpPr>
          <p:nvPr/>
        </p:nvCxnSpPr>
        <p:spPr bwMode="auto">
          <a:xfrm rot="5400000">
            <a:off x="7048500" y="6210300"/>
            <a:ext cx="76200" cy="0"/>
          </a:xfrm>
          <a:prstGeom prst="line">
            <a:avLst/>
          </a:prstGeom>
          <a:noFill/>
          <a:ln w="9525" algn="ctr">
            <a:solidFill>
              <a:srgbClr val="000000"/>
            </a:solidFill>
            <a:round/>
            <a:headEnd/>
            <a:tailEnd/>
          </a:ln>
        </p:spPr>
      </p:cxnSp>
      <p:sp>
        <p:nvSpPr>
          <p:cNvPr id="115771" name="Line 62"/>
          <p:cNvSpPr>
            <a:spLocks noChangeShapeType="1"/>
          </p:cNvSpPr>
          <p:nvPr/>
        </p:nvSpPr>
        <p:spPr bwMode="auto">
          <a:xfrm flipV="1">
            <a:off x="3190875" y="3333750"/>
            <a:ext cx="225425" cy="0"/>
          </a:xfrm>
          <a:prstGeom prst="line">
            <a:avLst/>
          </a:prstGeom>
          <a:noFill/>
          <a:ln w="19050">
            <a:solidFill>
              <a:schemeClr val="bg2"/>
            </a:solidFill>
            <a:round/>
            <a:headEnd/>
            <a:tailEnd/>
          </a:ln>
        </p:spPr>
        <p:txBody>
          <a:bodyPr wrap="none"/>
          <a:lstStyle/>
          <a:p>
            <a:endParaRPr lang="en-US"/>
          </a:p>
        </p:txBody>
      </p:sp>
      <p:sp>
        <p:nvSpPr>
          <p:cNvPr id="2" name="AutoShape 2"/>
          <p:cNvSpPr>
            <a:spLocks noChangeArrowheads="1"/>
          </p:cNvSpPr>
          <p:nvPr/>
        </p:nvSpPr>
        <p:spPr bwMode="auto">
          <a:xfrm>
            <a:off x="2200275" y="2924175"/>
            <a:ext cx="1536700" cy="847725"/>
          </a:xfrm>
          <a:prstGeom prst="flowChartProcess">
            <a:avLst/>
          </a:prstGeom>
          <a:solidFill>
            <a:srgbClr val="99FF66"/>
          </a:solidFill>
          <a:ln w="9525">
            <a:noFill/>
            <a:miter lim="800000"/>
            <a:headEnd/>
            <a:tailEnd/>
          </a:ln>
          <a:effectLst>
            <a:outerShdw dist="35921" dir="2700000" algn="ctr" rotWithShape="0">
              <a:schemeClr val="bg2"/>
            </a:outerShdw>
          </a:effectLst>
        </p:spPr>
        <p:txBody>
          <a:bodyPr wrap="none" anchor="ctr" anchorCtr="1"/>
          <a:lstStyle/>
          <a:p>
            <a:pPr algn="ctr" eaLnBrk="0" hangingPunct="0">
              <a:defRPr/>
            </a:pPr>
            <a:r>
              <a:rPr lang="en-US" sz="1200" b="1" dirty="0">
                <a:solidFill>
                  <a:srgbClr val="000000"/>
                </a:solidFill>
                <a:cs typeface="+mn-cs"/>
              </a:rPr>
              <a:t>Communications </a:t>
            </a:r>
          </a:p>
          <a:p>
            <a:pPr algn="ctr" eaLnBrk="0" hangingPunct="0">
              <a:defRPr/>
            </a:pPr>
            <a:r>
              <a:rPr lang="en-US" sz="1200" b="1" dirty="0">
                <a:solidFill>
                  <a:srgbClr val="000000"/>
                </a:solidFill>
                <a:cs typeface="+mn-cs"/>
              </a:rPr>
              <a:t>Workgroup</a:t>
            </a:r>
            <a:endParaRPr lang="en-US" sz="1000" b="1" dirty="0">
              <a:solidFill>
                <a:srgbClr val="336600"/>
              </a:solidFill>
              <a:cs typeface="+mn-cs"/>
            </a:endParaRPr>
          </a:p>
          <a:p>
            <a:pPr algn="ctr" eaLnBrk="0" hangingPunct="0">
              <a:defRPr/>
            </a:pPr>
            <a:r>
              <a:rPr lang="en-US" sz="1100" dirty="0">
                <a:solidFill>
                  <a:srgbClr val="336600"/>
                </a:solidFill>
                <a:cs typeface="+mn-cs"/>
              </a:rPr>
              <a:t>Chair-Riggs, DeDNREC</a:t>
            </a:r>
          </a:p>
          <a:p>
            <a:pPr algn="ctr" eaLnBrk="0" hangingPunct="0">
              <a:defRPr/>
            </a:pPr>
            <a:r>
              <a:rPr lang="en-US" sz="1100" dirty="0">
                <a:solidFill>
                  <a:srgbClr val="336600"/>
                </a:solidFill>
                <a:cs typeface="+mn-cs"/>
              </a:rPr>
              <a:t>Vice-Stoltzfus, MDE</a:t>
            </a:r>
          </a:p>
        </p:txBody>
      </p:sp>
      <p:sp>
        <p:nvSpPr>
          <p:cNvPr id="115773" name="Line 62"/>
          <p:cNvSpPr>
            <a:spLocks noChangeShapeType="1"/>
          </p:cNvSpPr>
          <p:nvPr/>
        </p:nvSpPr>
        <p:spPr bwMode="auto">
          <a:xfrm>
            <a:off x="3746500" y="3586163"/>
            <a:ext cx="898525" cy="4762"/>
          </a:xfrm>
          <a:prstGeom prst="line">
            <a:avLst/>
          </a:prstGeom>
          <a:noFill/>
          <a:ln w="19050">
            <a:solidFill>
              <a:schemeClr val="bg2"/>
            </a:solidFill>
            <a:round/>
            <a:headEnd/>
            <a:tailEnd/>
          </a:ln>
        </p:spPr>
        <p:txBody>
          <a:bodyPr wrap="none"/>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7239000" y="6477000"/>
            <a:ext cx="1905000" cy="381000"/>
          </a:xfrm>
          <a:prstGeom prst="rect">
            <a:avLst/>
          </a:prstGeom>
          <a:noFill/>
          <a:ln>
            <a:miter lim="800000"/>
            <a:headEnd/>
            <a:tailEnd/>
          </a:ln>
        </p:spPr>
        <p:txBody>
          <a:bodyPr/>
          <a:lstStyle/>
          <a:p>
            <a:pPr algn="r" eaLnBrk="0" hangingPunct="0">
              <a:spcBef>
                <a:spcPct val="50000"/>
              </a:spcBef>
              <a:defRPr/>
            </a:pPr>
            <a:fld id="{00F859C6-10F9-439C-82BA-714DECB134CA}" type="slidenum">
              <a:rPr lang="en-US" sz="1000">
                <a:solidFill>
                  <a:schemeClr val="bg1"/>
                </a:solidFill>
                <a:latin typeface="+mn-lt"/>
                <a:cs typeface="+mn-cs"/>
              </a:rPr>
              <a:pPr algn="r" eaLnBrk="0" hangingPunct="0">
                <a:spcBef>
                  <a:spcPct val="50000"/>
                </a:spcBef>
                <a:defRPr/>
              </a:pPr>
              <a:t>12</a:t>
            </a:fld>
            <a:endParaRPr lang="en-US" sz="1000">
              <a:solidFill>
                <a:schemeClr val="bg1"/>
              </a:solidFill>
              <a:latin typeface="+mn-lt"/>
              <a:cs typeface="+mn-cs"/>
            </a:endParaRPr>
          </a:p>
        </p:txBody>
      </p:sp>
      <p:sp>
        <p:nvSpPr>
          <p:cNvPr id="126978" name="Rectangle 2"/>
          <p:cNvSpPr>
            <a:spLocks noGrp="1" noChangeArrowheads="1"/>
          </p:cNvSpPr>
          <p:nvPr>
            <p:ph type="title" idx="4294967295"/>
          </p:nvPr>
        </p:nvSpPr>
        <p:spPr>
          <a:xfrm>
            <a:off x="838200" y="228600"/>
            <a:ext cx="7848600" cy="609600"/>
          </a:xfrm>
        </p:spPr>
        <p:txBody>
          <a:bodyPr/>
          <a:lstStyle/>
          <a:p>
            <a:r>
              <a:rPr lang="en-US" smtClean="0"/>
              <a:t>II. The Turning Point or Nature of the Current (Political) Environment</a:t>
            </a:r>
          </a:p>
        </p:txBody>
      </p:sp>
      <p:sp>
        <p:nvSpPr>
          <p:cNvPr id="126979" name="Rectangle 3"/>
          <p:cNvSpPr>
            <a:spLocks noGrp="1" noChangeArrowheads="1"/>
          </p:cNvSpPr>
          <p:nvPr>
            <p:ph type="body" idx="4294967295"/>
          </p:nvPr>
        </p:nvSpPr>
        <p:spPr>
          <a:xfrm>
            <a:off x="838200" y="1143000"/>
            <a:ext cx="8001000" cy="5105400"/>
          </a:xfrm>
        </p:spPr>
        <p:txBody>
          <a:bodyPr/>
          <a:lstStyle/>
          <a:p>
            <a:r>
              <a:rPr lang="en-US" smtClean="0"/>
              <a:t>Bay Partnership is at a key turning point.  </a:t>
            </a:r>
          </a:p>
          <a:p>
            <a:pPr lvl="1"/>
            <a:r>
              <a:rPr lang="en-US" smtClean="0"/>
              <a:t>Bay Partnership is going through a period of transition from collaborative partnership to a regulatory, top-down approach</a:t>
            </a:r>
          </a:p>
          <a:p>
            <a:pPr lvl="1"/>
            <a:endParaRPr lang="en-US" smtClean="0"/>
          </a:p>
          <a:p>
            <a:r>
              <a:rPr lang="en-US" smtClean="0"/>
              <a:t>End of C2K, focus on TMDL, and E.O has resulted in heightened tension and confusion within the partnership</a:t>
            </a:r>
          </a:p>
          <a:p>
            <a:pPr lvl="1"/>
            <a:r>
              <a:rPr lang="en-US" smtClean="0"/>
              <a:t>There is a disagreement between Feds and states on goals/outcomes for the Bay</a:t>
            </a:r>
          </a:p>
          <a:p>
            <a:pPr lvl="1"/>
            <a:r>
              <a:rPr lang="en-US" smtClean="0"/>
              <a:t>Tension between federal ecosystem-based approach and state water quality-focused effort</a:t>
            </a:r>
          </a:p>
          <a:p>
            <a:pPr lvl="1"/>
            <a:r>
              <a:rPr lang="en-US" smtClean="0"/>
              <a:t>Non-water quality Goal Teams appear to be floundering with confusion about their roles, relevance, and responsibilities within partnership</a:t>
            </a:r>
          </a:p>
          <a:p>
            <a:pPr lvl="1"/>
            <a:r>
              <a:rPr lang="en-US" smtClean="0"/>
              <a:t>Resulted in some gaps &amp; misalignment within the Bay organizational structure</a:t>
            </a:r>
          </a:p>
          <a:p>
            <a:pPr lvl="1"/>
            <a:endParaRPr lang="en-US" smtClean="0"/>
          </a:p>
          <a:p>
            <a:pPr lvl="1"/>
            <a:endParaRPr lang="en-US" smtClean="0"/>
          </a:p>
          <a:p>
            <a:pPr lvl="1"/>
            <a:endParaRPr lang="en-US" smtClean="0"/>
          </a:p>
          <a:p>
            <a:endParaRPr lang="en-US" smtClean="0"/>
          </a:p>
          <a:p>
            <a:endParaRPr lang="en-US" sz="2400" smtClean="0"/>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F5AF7EC-C3F2-449E-BF57-650539E71C8D}" type="slidenum">
              <a:rPr lang="en-US"/>
              <a:pPr>
                <a:defRPr/>
              </a:pPr>
              <a:t>13</a:t>
            </a:fld>
            <a:endParaRPr lang="en-US"/>
          </a:p>
        </p:txBody>
      </p:sp>
      <p:sp>
        <p:nvSpPr>
          <p:cNvPr id="122882" name="Rectangle 2"/>
          <p:cNvSpPr>
            <a:spLocks noGrp="1" noChangeArrowheads="1"/>
          </p:cNvSpPr>
          <p:nvPr>
            <p:ph type="title"/>
          </p:nvPr>
        </p:nvSpPr>
        <p:spPr/>
        <p:txBody>
          <a:bodyPr/>
          <a:lstStyle/>
          <a:p>
            <a:r>
              <a:rPr lang="en-US" sz="2000" smtClean="0"/>
              <a:t> II. The Turning Point or the Nature of the Current (Political) Environment</a:t>
            </a:r>
            <a:r>
              <a:rPr lang="en-US" sz="1600" smtClean="0"/>
              <a:t> </a:t>
            </a:r>
            <a:endParaRPr lang="en-US" sz="2000" smtClean="0"/>
          </a:p>
        </p:txBody>
      </p:sp>
      <p:sp>
        <p:nvSpPr>
          <p:cNvPr id="122883" name="Rectangle 3"/>
          <p:cNvSpPr>
            <a:spLocks noGrp="1" noChangeArrowheads="1"/>
          </p:cNvSpPr>
          <p:nvPr>
            <p:ph type="body" idx="1"/>
          </p:nvPr>
        </p:nvSpPr>
        <p:spPr>
          <a:xfrm>
            <a:off x="914400" y="990600"/>
            <a:ext cx="8229600" cy="4800600"/>
          </a:xfrm>
        </p:spPr>
        <p:txBody>
          <a:bodyPr/>
          <a:lstStyle/>
          <a:p>
            <a:pPr marL="508000" indent="-508000">
              <a:lnSpc>
                <a:spcPct val="80000"/>
              </a:lnSpc>
            </a:pPr>
            <a:r>
              <a:rPr lang="en-US" sz="1800" smtClean="0"/>
              <a:t>Most Bay partners are supportive of E.O. and the Strategy but are confused about its role and concerned about its impact</a:t>
            </a:r>
          </a:p>
          <a:p>
            <a:pPr marL="904875" lvl="1" indent="-457200">
              <a:lnSpc>
                <a:spcPct val="80000"/>
              </a:lnSpc>
            </a:pPr>
            <a:r>
              <a:rPr lang="en-US" smtClean="0"/>
              <a:t>Fear it will upset long standing federal-state Bay relationships</a:t>
            </a:r>
          </a:p>
          <a:p>
            <a:pPr marL="904875" lvl="1" indent="-457200">
              <a:lnSpc>
                <a:spcPct val="80000"/>
              </a:lnSpc>
            </a:pPr>
            <a:r>
              <a:rPr lang="en-US" smtClean="0"/>
              <a:t>Ambiguity of who is in charge:  C2K goals or EO goals?  What is the controlling document?</a:t>
            </a:r>
          </a:p>
          <a:p>
            <a:pPr marL="508000" indent="-508000">
              <a:lnSpc>
                <a:spcPct val="80000"/>
              </a:lnSpc>
            </a:pPr>
            <a:endParaRPr lang="en-US" sz="1800" smtClean="0"/>
          </a:p>
          <a:p>
            <a:pPr marL="508000" indent="-508000">
              <a:lnSpc>
                <a:spcPct val="80000"/>
              </a:lnSpc>
            </a:pPr>
            <a:r>
              <a:rPr lang="en-US" sz="1800" smtClean="0"/>
              <a:t>Focus on water quality, TMDL, and Watershed Implementation Plans (WIPs) is dominating states’ attention and is driving funding, prioritization, &amp; Bay Program organizational relationships</a:t>
            </a:r>
          </a:p>
          <a:p>
            <a:pPr marL="904875" lvl="1" indent="-457200">
              <a:lnSpc>
                <a:spcPct val="80000"/>
              </a:lnSpc>
            </a:pPr>
            <a:r>
              <a:rPr lang="en-US" sz="1600" smtClean="0"/>
              <a:t>State partners are afraid of unfunded mandates and too much federal representation </a:t>
            </a:r>
          </a:p>
          <a:p>
            <a:pPr marL="904875" lvl="1" indent="-457200">
              <a:lnSpc>
                <a:spcPct val="80000"/>
              </a:lnSpc>
            </a:pPr>
            <a:endParaRPr lang="en-US" sz="1600" smtClean="0"/>
          </a:p>
          <a:p>
            <a:pPr marL="508000" indent="-508000">
              <a:lnSpc>
                <a:spcPct val="80000"/>
              </a:lnSpc>
            </a:pPr>
            <a:r>
              <a:rPr lang="en-US" sz="1800" smtClean="0"/>
              <a:t>On a bad day, CBP can appear to be a “den of grievances”</a:t>
            </a:r>
          </a:p>
          <a:p>
            <a:pPr marL="904875" lvl="1" indent="-457200">
              <a:lnSpc>
                <a:spcPct val="80000"/>
              </a:lnSpc>
            </a:pPr>
            <a:r>
              <a:rPr lang="en-US" sz="1600" smtClean="0"/>
              <a:t>Goal Teams vs Management Board</a:t>
            </a:r>
          </a:p>
          <a:p>
            <a:pPr marL="904875" lvl="1" indent="-457200">
              <a:lnSpc>
                <a:spcPct val="80000"/>
              </a:lnSpc>
            </a:pPr>
            <a:r>
              <a:rPr lang="en-US" sz="1600" smtClean="0"/>
              <a:t>Urban (point sources) vs agriculture (nonpoint)</a:t>
            </a:r>
          </a:p>
          <a:p>
            <a:pPr marL="904875" lvl="1" indent="-457200">
              <a:lnSpc>
                <a:spcPct val="80000"/>
              </a:lnSpc>
            </a:pPr>
            <a:r>
              <a:rPr lang="en-US" sz="1600" smtClean="0"/>
              <a:t>Headwaters vs Tidal/Bay states</a:t>
            </a:r>
          </a:p>
          <a:p>
            <a:pPr marL="904875" lvl="1" indent="-457200">
              <a:lnSpc>
                <a:spcPct val="80000"/>
              </a:lnSpc>
            </a:pPr>
            <a:r>
              <a:rPr lang="en-US" sz="1600" smtClean="0"/>
              <a:t>Water quality vs non-water quality partners</a:t>
            </a:r>
          </a:p>
          <a:p>
            <a:pPr marL="904875" lvl="1" indent="-457200">
              <a:lnSpc>
                <a:spcPct val="80000"/>
              </a:lnSpc>
            </a:pPr>
            <a:r>
              <a:rPr lang="en-US" sz="1600" smtClean="0"/>
              <a:t>States vs Feds</a:t>
            </a:r>
          </a:p>
          <a:p>
            <a:pPr marL="904875" lvl="1" indent="-457200">
              <a:lnSpc>
                <a:spcPct val="80000"/>
              </a:lnSpc>
            </a:pPr>
            <a:r>
              <a:rPr lang="en-US" sz="1600" smtClean="0"/>
              <a:t>Republican vs Democrats</a:t>
            </a:r>
          </a:p>
          <a:p>
            <a:pPr marL="508000" indent="-508000">
              <a:lnSpc>
                <a:spcPct val="80000"/>
              </a:lnSpc>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C406D35-CA05-4637-9F5A-56E86BB16955}" type="slidenum">
              <a:rPr lang="en-US"/>
              <a:pPr>
                <a:defRPr/>
              </a:pPr>
              <a:t>14</a:t>
            </a:fld>
            <a:endParaRPr lang="en-US"/>
          </a:p>
        </p:txBody>
      </p:sp>
      <p:sp>
        <p:nvSpPr>
          <p:cNvPr id="131074" name="Rectangle 2"/>
          <p:cNvSpPr>
            <a:spLocks noGrp="1" noChangeArrowheads="1"/>
          </p:cNvSpPr>
          <p:nvPr>
            <p:ph type="title"/>
          </p:nvPr>
        </p:nvSpPr>
        <p:spPr>
          <a:xfrm>
            <a:off x="838200" y="228600"/>
            <a:ext cx="7848600" cy="609600"/>
          </a:xfrm>
        </p:spPr>
        <p:txBody>
          <a:bodyPr/>
          <a:lstStyle/>
          <a:p>
            <a:r>
              <a:rPr lang="en-US" smtClean="0"/>
              <a:t>III.A. Program Evaluation and the Chesapeake Bay</a:t>
            </a:r>
          </a:p>
        </p:txBody>
      </p:sp>
      <p:sp>
        <p:nvSpPr>
          <p:cNvPr id="131075" name="Rectangle 3"/>
          <p:cNvSpPr>
            <a:spLocks noGrp="1" noChangeArrowheads="1"/>
          </p:cNvSpPr>
          <p:nvPr>
            <p:ph type="body" idx="1"/>
          </p:nvPr>
        </p:nvSpPr>
        <p:spPr>
          <a:xfrm>
            <a:off x="1295400" y="1143000"/>
            <a:ext cx="7391400" cy="4343400"/>
          </a:xfrm>
        </p:spPr>
        <p:txBody>
          <a:bodyPr/>
          <a:lstStyle/>
          <a:p>
            <a:r>
              <a:rPr lang="en-US" smtClean="0"/>
              <a:t>Origin of the Independent Evaluator (IE)</a:t>
            </a:r>
          </a:p>
          <a:p>
            <a:pPr lvl="1"/>
            <a:r>
              <a:rPr lang="en-US" smtClean="0"/>
              <a:t>2005 - U.S. GAO Report recommendation to establish an independent and objective reporting process</a:t>
            </a:r>
          </a:p>
          <a:p>
            <a:pPr lvl="1"/>
            <a:r>
              <a:rPr lang="en-US" smtClean="0"/>
              <a:t>2007 - U.S. GAO Report on need for integrated implementation plan</a:t>
            </a:r>
          </a:p>
          <a:p>
            <a:pPr lvl="1"/>
            <a:r>
              <a:rPr lang="en-US" smtClean="0"/>
              <a:t>2008 - Executive Council established Independent Evaluator Action Team to report to the Management Board </a:t>
            </a:r>
          </a:p>
          <a:p>
            <a:pPr lvl="1"/>
            <a:r>
              <a:rPr lang="en-US" smtClean="0"/>
              <a:t>2009 - Executive Order 13508 calls for independent evaluator to periodically evaluate protection and restoration activities</a:t>
            </a:r>
          </a:p>
          <a:p>
            <a:pPr lvl="1"/>
            <a:r>
              <a:rPr lang="en-US" smtClean="0"/>
              <a:t>2009 – National Academy of Science study begins as evaluation pilot</a:t>
            </a:r>
          </a:p>
          <a:p>
            <a:pPr lvl="1"/>
            <a:r>
              <a:rPr lang="en-US" smtClean="0"/>
              <a:t>2011 – NAS study published</a:t>
            </a:r>
          </a:p>
          <a:p>
            <a:pPr lvl="1"/>
            <a:endParaRPr lang="en-US" smtClean="0"/>
          </a:p>
          <a:p>
            <a:endParaRPr lang="en-US" sz="2400" smtClean="0"/>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8A0E527-46A2-4C02-B9CE-A2AD20E6F846}" type="slidenum">
              <a:rPr lang="en-US"/>
              <a:pPr>
                <a:defRPr/>
              </a:pPr>
              <a:t>15</a:t>
            </a:fld>
            <a:endParaRPr lang="en-US"/>
          </a:p>
        </p:txBody>
      </p:sp>
      <p:sp>
        <p:nvSpPr>
          <p:cNvPr id="133122" name="Rectangle 2"/>
          <p:cNvSpPr>
            <a:spLocks noGrp="1" noChangeArrowheads="1"/>
          </p:cNvSpPr>
          <p:nvPr>
            <p:ph type="title"/>
          </p:nvPr>
        </p:nvSpPr>
        <p:spPr>
          <a:xfrm>
            <a:off x="838200" y="228600"/>
            <a:ext cx="7848600" cy="609600"/>
          </a:xfrm>
        </p:spPr>
        <p:txBody>
          <a:bodyPr/>
          <a:lstStyle/>
          <a:p>
            <a:r>
              <a:rPr lang="en-US" smtClean="0"/>
              <a:t>III. A. Program Evaluation and the Chesapeake Bay</a:t>
            </a:r>
          </a:p>
        </p:txBody>
      </p:sp>
      <p:sp>
        <p:nvSpPr>
          <p:cNvPr id="133123" name="Rectangle 3"/>
          <p:cNvSpPr>
            <a:spLocks noGrp="1" noChangeArrowheads="1"/>
          </p:cNvSpPr>
          <p:nvPr>
            <p:ph type="body" idx="1"/>
          </p:nvPr>
        </p:nvSpPr>
        <p:spPr>
          <a:xfrm>
            <a:off x="1295400" y="914400"/>
            <a:ext cx="7391400" cy="5486400"/>
          </a:xfrm>
        </p:spPr>
        <p:txBody>
          <a:bodyPr/>
          <a:lstStyle/>
          <a:p>
            <a:pPr>
              <a:lnSpc>
                <a:spcPct val="90000"/>
              </a:lnSpc>
            </a:pPr>
            <a:r>
              <a:rPr lang="en-US" sz="1600" smtClean="0"/>
              <a:t>Why was an independent evaluator (IE) necessary for the Bay?</a:t>
            </a:r>
          </a:p>
          <a:p>
            <a:pPr marL="742950" lvl="1" indent="-285750">
              <a:lnSpc>
                <a:spcPct val="90000"/>
              </a:lnSpc>
            </a:pPr>
            <a:r>
              <a:rPr lang="en-US" sz="1400" smtClean="0"/>
              <a:t>Bay Program had lost the trust of Congress and the enviro groups on acknowledging the extent of the water quality problem and the ability to fix it. </a:t>
            </a:r>
          </a:p>
          <a:p>
            <a:pPr marL="742950" lvl="1" indent="-285750">
              <a:lnSpc>
                <a:spcPct val="90000"/>
              </a:lnSpc>
            </a:pPr>
            <a:r>
              <a:rPr lang="en-US" sz="1400" smtClean="0"/>
              <a:t>Concern from citizens about lack of verification for state and local actions to address water quality </a:t>
            </a:r>
          </a:p>
          <a:p>
            <a:pPr>
              <a:lnSpc>
                <a:spcPct val="90000"/>
              </a:lnSpc>
            </a:pPr>
            <a:endParaRPr lang="en-US" sz="1600" smtClean="0"/>
          </a:p>
          <a:p>
            <a:pPr>
              <a:lnSpc>
                <a:spcPct val="90000"/>
              </a:lnSpc>
            </a:pPr>
            <a:r>
              <a:rPr lang="en-US" sz="1600" smtClean="0"/>
              <a:t>History of IE has been one of foot dragging and fear about loss of control</a:t>
            </a:r>
          </a:p>
          <a:p>
            <a:pPr marL="742950" lvl="1" indent="-285750">
              <a:lnSpc>
                <a:spcPct val="90000"/>
              </a:lnSpc>
            </a:pPr>
            <a:r>
              <a:rPr lang="en-US" sz="1400" smtClean="0"/>
              <a:t>There has been some confusion about the appropriate location of the IE, its focus, and cost.</a:t>
            </a:r>
          </a:p>
          <a:p>
            <a:pPr marL="742950" lvl="1" indent="-285750">
              <a:lnSpc>
                <a:spcPct val="90000"/>
              </a:lnSpc>
            </a:pPr>
            <a:endParaRPr lang="en-US" sz="1400" smtClean="0"/>
          </a:p>
          <a:p>
            <a:pPr>
              <a:lnSpc>
                <a:spcPct val="90000"/>
              </a:lnSpc>
            </a:pPr>
            <a:r>
              <a:rPr lang="en-US" sz="1600" smtClean="0"/>
              <a:t>Bay Program launched a pilot with National Academy of Science (NAS) in 2009.  </a:t>
            </a:r>
          </a:p>
          <a:p>
            <a:pPr marL="742950" lvl="1" indent="-285750">
              <a:lnSpc>
                <a:spcPct val="90000"/>
              </a:lnSpc>
            </a:pPr>
            <a:r>
              <a:rPr lang="en-US" sz="1400" smtClean="0"/>
              <a:t>NAS conducted 2 year study on nutrients.  </a:t>
            </a:r>
          </a:p>
          <a:p>
            <a:pPr>
              <a:lnSpc>
                <a:spcPct val="90000"/>
              </a:lnSpc>
            </a:pPr>
            <a:endParaRPr lang="en-US" sz="1600" smtClean="0"/>
          </a:p>
          <a:p>
            <a:pPr>
              <a:lnSpc>
                <a:spcPct val="90000"/>
              </a:lnSpc>
            </a:pPr>
            <a:r>
              <a:rPr lang="en-US" sz="1600" smtClean="0"/>
              <a:t>What are the lessons learned from the NAS evaluation pilot? </a:t>
            </a:r>
          </a:p>
          <a:p>
            <a:pPr marL="742950" lvl="1" indent="-285750">
              <a:lnSpc>
                <a:spcPct val="90000"/>
              </a:lnSpc>
            </a:pPr>
            <a:r>
              <a:rPr lang="en-US" sz="1400" smtClean="0"/>
              <a:t>Was this really an evaluation?  </a:t>
            </a:r>
          </a:p>
          <a:p>
            <a:pPr marL="742950" lvl="1" indent="-285750">
              <a:lnSpc>
                <a:spcPct val="90000"/>
              </a:lnSpc>
            </a:pPr>
            <a:r>
              <a:rPr lang="en-US" sz="1400" smtClean="0"/>
              <a:t>Was it independent? </a:t>
            </a:r>
          </a:p>
          <a:p>
            <a:pPr marL="742950" lvl="1" indent="-285750">
              <a:lnSpc>
                <a:spcPct val="90000"/>
              </a:lnSpc>
            </a:pPr>
            <a:r>
              <a:rPr lang="en-US" sz="1400" smtClean="0"/>
              <a:t>Was it useful? </a:t>
            </a:r>
          </a:p>
          <a:p>
            <a:pPr marL="742950" lvl="1" indent="-285750">
              <a:lnSpc>
                <a:spcPct val="90000"/>
              </a:lnSpc>
            </a:pPr>
            <a:r>
              <a:rPr lang="en-US" sz="1400" smtClean="0"/>
              <a:t>Is CBP living up its mandate to establish an independent evaluator?</a:t>
            </a:r>
          </a:p>
          <a:p>
            <a:pPr>
              <a:lnSpc>
                <a:spcPct val="90000"/>
              </a:lnSpc>
            </a:pPr>
            <a:endParaRPr lang="en-US" sz="1600" smtClean="0"/>
          </a:p>
          <a:p>
            <a:pPr>
              <a:lnSpc>
                <a:spcPct val="90000"/>
              </a:lnSpc>
            </a:pPr>
            <a:r>
              <a:rPr lang="en-US" sz="1600" smtClean="0"/>
              <a:t>CBP is still debating the role of the IE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C20893-9AEB-4DB3-AFCF-D5B2EB5185CA}" type="slidenum">
              <a:rPr lang="en-US"/>
              <a:pPr>
                <a:defRPr/>
              </a:pPr>
              <a:t>16</a:t>
            </a:fld>
            <a:endParaRPr lang="en-US"/>
          </a:p>
        </p:txBody>
      </p:sp>
      <p:sp>
        <p:nvSpPr>
          <p:cNvPr id="135170" name="Rectangle 2"/>
          <p:cNvSpPr>
            <a:spLocks noGrp="1" noChangeArrowheads="1"/>
          </p:cNvSpPr>
          <p:nvPr>
            <p:ph type="title"/>
          </p:nvPr>
        </p:nvSpPr>
        <p:spPr>
          <a:xfrm>
            <a:off x="838200" y="228600"/>
            <a:ext cx="7848600" cy="609600"/>
          </a:xfrm>
        </p:spPr>
        <p:txBody>
          <a:bodyPr/>
          <a:lstStyle/>
          <a:p>
            <a:r>
              <a:rPr lang="en-US" smtClean="0"/>
              <a:t>III.A. Program Evaluation and the Chesapeake Bay</a:t>
            </a:r>
          </a:p>
        </p:txBody>
      </p:sp>
      <p:sp>
        <p:nvSpPr>
          <p:cNvPr id="135171" name="Rectangle 3"/>
          <p:cNvSpPr>
            <a:spLocks noGrp="1" noChangeArrowheads="1"/>
          </p:cNvSpPr>
          <p:nvPr>
            <p:ph type="body" idx="1"/>
          </p:nvPr>
        </p:nvSpPr>
        <p:spPr>
          <a:xfrm>
            <a:off x="1295400" y="1143000"/>
            <a:ext cx="7391400" cy="4343400"/>
          </a:xfrm>
        </p:spPr>
        <p:txBody>
          <a:bodyPr/>
          <a:lstStyle/>
          <a:p>
            <a:r>
              <a:rPr lang="en-US" smtClean="0"/>
              <a:t>The Independent Evaluator should focus on WIP implementation and federal and state milestones.  </a:t>
            </a:r>
          </a:p>
          <a:p>
            <a:endParaRPr lang="en-US" smtClean="0"/>
          </a:p>
          <a:p>
            <a:pPr lvl="1"/>
            <a:r>
              <a:rPr lang="en-US" smtClean="0"/>
              <a:t>Options for future evaluations would result from milestone reviews and annual watershed model progress runs for TMDL</a:t>
            </a:r>
          </a:p>
          <a:p>
            <a:pPr lvl="1">
              <a:buFontTx/>
              <a:buNone/>
            </a:pPr>
            <a:r>
              <a:rPr lang="en-US" smtClean="0"/>
              <a:t> </a:t>
            </a:r>
          </a:p>
          <a:p>
            <a:r>
              <a:rPr lang="en-US" smtClean="0"/>
              <a:t>The Bay Program should develop an internal program evaluation function to conduct assessments on implementation and management issues. </a:t>
            </a:r>
          </a:p>
          <a:p>
            <a:endParaRPr lang="en-US" smtClean="0"/>
          </a:p>
          <a:p>
            <a:pPr lvl="1"/>
            <a:r>
              <a:rPr lang="en-US" smtClean="0"/>
              <a:t>What’s working, not working, &amp; why</a:t>
            </a:r>
          </a:p>
          <a:p>
            <a:endParaRPr lang="en-US" sz="2400" smtClean="0"/>
          </a:p>
          <a:p>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758CD19-A81E-4BAF-8BE3-B228BE447649}" type="slidenum">
              <a:rPr lang="en-US"/>
              <a:pPr>
                <a:defRPr/>
              </a:pPr>
              <a:t>17</a:t>
            </a:fld>
            <a:endParaRPr lang="en-US"/>
          </a:p>
        </p:txBody>
      </p:sp>
      <p:sp>
        <p:nvSpPr>
          <p:cNvPr id="139266" name="Rectangle 2"/>
          <p:cNvSpPr>
            <a:spLocks noGrp="1" noChangeArrowheads="1"/>
          </p:cNvSpPr>
          <p:nvPr>
            <p:ph type="title"/>
          </p:nvPr>
        </p:nvSpPr>
        <p:spPr/>
        <p:txBody>
          <a:bodyPr/>
          <a:lstStyle/>
          <a:p>
            <a:r>
              <a:rPr lang="en-US" sz="2000" smtClean="0"/>
              <a:t>III.B. Ches. Bay Program Commitment to Adaptive Management</a:t>
            </a:r>
          </a:p>
        </p:txBody>
      </p:sp>
      <p:sp>
        <p:nvSpPr>
          <p:cNvPr id="139267" name="Rectangle 3"/>
          <p:cNvSpPr>
            <a:spLocks noGrp="1" noChangeArrowheads="1"/>
          </p:cNvSpPr>
          <p:nvPr>
            <p:ph type="body" idx="1"/>
          </p:nvPr>
        </p:nvSpPr>
        <p:spPr>
          <a:xfrm>
            <a:off x="1600200" y="1066800"/>
            <a:ext cx="7086600" cy="4876800"/>
          </a:xfrm>
        </p:spPr>
        <p:txBody>
          <a:bodyPr/>
          <a:lstStyle/>
          <a:p>
            <a:r>
              <a:rPr lang="en-US" smtClean="0"/>
              <a:t>2005 – GAO Report recommendation to develop coordinated implementation plan and target resources</a:t>
            </a:r>
          </a:p>
          <a:p>
            <a:endParaRPr lang="en-US" smtClean="0"/>
          </a:p>
          <a:p>
            <a:r>
              <a:rPr lang="en-US" smtClean="0"/>
              <a:t>2008 - Chesapeake Action Plan – Report to Congress</a:t>
            </a:r>
          </a:p>
          <a:p>
            <a:endParaRPr lang="en-US" smtClean="0"/>
          </a:p>
          <a:p>
            <a:r>
              <a:rPr lang="en-US" smtClean="0"/>
              <a:t>2009 - Executive Order 13508 section 203 (e)</a:t>
            </a:r>
          </a:p>
          <a:p>
            <a:endParaRPr lang="en-US" smtClean="0"/>
          </a:p>
          <a:p>
            <a:r>
              <a:rPr lang="en-US" smtClean="0"/>
              <a:t>2010 – Federal Strategy for Protecting and Restoring Bay Watershed</a:t>
            </a:r>
          </a:p>
          <a:p>
            <a:endParaRPr lang="en-US" smtClean="0"/>
          </a:p>
          <a:p>
            <a:r>
              <a:rPr lang="en-US" smtClean="0"/>
              <a:t>2010 Proposed Legislation </a:t>
            </a:r>
          </a:p>
          <a:p>
            <a:endParaRPr lang="en-US" smtClean="0"/>
          </a:p>
          <a:p>
            <a:r>
              <a:rPr lang="en-US" smtClean="0"/>
              <a:t>Chesapeake Bay Governance Document</a:t>
            </a:r>
          </a:p>
          <a:p>
            <a:pPr>
              <a:buFontTx/>
              <a:buNone/>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1"/>
          <p:cNvSpPr>
            <a:spLocks noGrp="1"/>
          </p:cNvSpPr>
          <p:nvPr>
            <p:ph type="sldNum" sz="quarter" idx="10"/>
          </p:nvPr>
        </p:nvSpPr>
        <p:spPr/>
        <p:txBody>
          <a:bodyPr/>
          <a:lstStyle/>
          <a:p>
            <a:pPr>
              <a:defRPr/>
            </a:pPr>
            <a:fld id="{546AD793-FAA5-46EB-BBE7-FF5693E768F3}" type="slidenum">
              <a:rPr lang="en-US"/>
              <a:pPr>
                <a:defRPr/>
              </a:pPr>
              <a:t>18</a:t>
            </a:fld>
            <a:endParaRPr lang="en-US"/>
          </a:p>
        </p:txBody>
      </p:sp>
      <p:sp>
        <p:nvSpPr>
          <p:cNvPr id="141314" name="Text Box 53"/>
          <p:cNvSpPr txBox="1">
            <a:spLocks noChangeArrowheads="1"/>
          </p:cNvSpPr>
          <p:nvPr/>
        </p:nvSpPr>
        <p:spPr bwMode="auto">
          <a:xfrm>
            <a:off x="914400" y="0"/>
            <a:ext cx="7315200" cy="946150"/>
          </a:xfrm>
          <a:prstGeom prst="rect">
            <a:avLst/>
          </a:prstGeom>
          <a:noFill/>
          <a:ln w="9525">
            <a:noFill/>
            <a:miter lim="800000"/>
            <a:headEnd/>
            <a:tailEnd/>
          </a:ln>
        </p:spPr>
        <p:txBody>
          <a:bodyPr>
            <a:spAutoFit/>
          </a:bodyPr>
          <a:lstStyle/>
          <a:p>
            <a:pPr>
              <a:spcBef>
                <a:spcPct val="50000"/>
              </a:spcBef>
            </a:pPr>
            <a:r>
              <a:rPr lang="en-US" sz="1400" b="1">
                <a:solidFill>
                  <a:srgbClr val="B2B2B2"/>
                </a:solidFill>
                <a:latin typeface="Arial" charset="0"/>
              </a:rPr>
              <a:t> </a:t>
            </a:r>
          </a:p>
          <a:p>
            <a:pPr>
              <a:spcBef>
                <a:spcPct val="50000"/>
              </a:spcBef>
            </a:pPr>
            <a:endParaRPr lang="en-US" sz="2800">
              <a:solidFill>
                <a:srgbClr val="FFFF00"/>
              </a:solidFill>
              <a:latin typeface="Arial" charset="0"/>
            </a:endParaRPr>
          </a:p>
        </p:txBody>
      </p:sp>
      <p:sp>
        <p:nvSpPr>
          <p:cNvPr id="141315" name="Line 63"/>
          <p:cNvSpPr>
            <a:spLocks noChangeShapeType="1"/>
          </p:cNvSpPr>
          <p:nvPr/>
        </p:nvSpPr>
        <p:spPr bwMode="auto">
          <a:xfrm>
            <a:off x="2943225" y="2584450"/>
            <a:ext cx="628650" cy="1588"/>
          </a:xfrm>
          <a:prstGeom prst="line">
            <a:avLst/>
          </a:prstGeom>
          <a:noFill/>
          <a:ln w="9525">
            <a:solidFill>
              <a:srgbClr val="000000"/>
            </a:solidFill>
            <a:round/>
            <a:headEnd/>
            <a:tailEnd type="triangle" w="med" len="med"/>
          </a:ln>
        </p:spPr>
        <p:txBody>
          <a:bodyPr/>
          <a:lstStyle/>
          <a:p>
            <a:endParaRPr lang="en-US"/>
          </a:p>
        </p:txBody>
      </p:sp>
      <p:sp>
        <p:nvSpPr>
          <p:cNvPr id="141316" name="Oval 65"/>
          <p:cNvSpPr>
            <a:spLocks noChangeArrowheads="1"/>
          </p:cNvSpPr>
          <p:nvPr/>
        </p:nvSpPr>
        <p:spPr bwMode="auto">
          <a:xfrm>
            <a:off x="2351088" y="1516063"/>
            <a:ext cx="4070350" cy="4270375"/>
          </a:xfrm>
          <a:prstGeom prst="ellipse">
            <a:avLst/>
          </a:prstGeom>
          <a:noFill/>
          <a:ln w="76200">
            <a:solidFill>
              <a:srgbClr val="000000"/>
            </a:solidFill>
            <a:round/>
            <a:headEnd/>
            <a:tailEnd/>
          </a:ln>
        </p:spPr>
        <p:txBody>
          <a:bodyPr anchor="ctr"/>
          <a:lstStyle/>
          <a:p>
            <a:endParaRPr lang="en-US" sz="3600">
              <a:latin typeface="Arial" charset="0"/>
            </a:endParaRPr>
          </a:p>
        </p:txBody>
      </p:sp>
      <p:sp>
        <p:nvSpPr>
          <p:cNvPr id="141317" name="Rectangle 70"/>
          <p:cNvSpPr>
            <a:spLocks noChangeArrowheads="1"/>
          </p:cNvSpPr>
          <p:nvPr/>
        </p:nvSpPr>
        <p:spPr bwMode="auto">
          <a:xfrm>
            <a:off x="5857875" y="4338638"/>
            <a:ext cx="1508125" cy="762000"/>
          </a:xfrm>
          <a:prstGeom prst="rect">
            <a:avLst/>
          </a:prstGeom>
          <a:solidFill>
            <a:srgbClr val="3366FF"/>
          </a:solidFill>
          <a:ln w="9525">
            <a:noFill/>
            <a:miter lim="800000"/>
            <a:headEnd/>
            <a:tailEnd/>
          </a:ln>
        </p:spPr>
        <p:txBody>
          <a:bodyPr lIns="48646" tIns="24323" rIns="48646" bIns="24323" anchor="ctr"/>
          <a:lstStyle/>
          <a:p>
            <a:pPr algn="ctr"/>
            <a:r>
              <a:rPr lang="en-US" sz="1200">
                <a:solidFill>
                  <a:schemeClr val="bg1"/>
                </a:solidFill>
                <a:latin typeface="Arial" charset="0"/>
              </a:rPr>
              <a:t>Quarterly Review of Progress and Short-Term Adjustments</a:t>
            </a:r>
          </a:p>
        </p:txBody>
      </p:sp>
      <p:sp>
        <p:nvSpPr>
          <p:cNvPr id="141318" name="Rectangle 71"/>
          <p:cNvSpPr>
            <a:spLocks noChangeArrowheads="1"/>
          </p:cNvSpPr>
          <p:nvPr/>
        </p:nvSpPr>
        <p:spPr bwMode="auto">
          <a:xfrm>
            <a:off x="5781675" y="2281238"/>
            <a:ext cx="1600200" cy="762000"/>
          </a:xfrm>
          <a:prstGeom prst="rect">
            <a:avLst/>
          </a:prstGeom>
          <a:solidFill>
            <a:srgbClr val="3366FF"/>
          </a:solidFill>
          <a:ln w="9525">
            <a:noFill/>
            <a:miter lim="800000"/>
            <a:headEnd/>
            <a:tailEnd/>
          </a:ln>
        </p:spPr>
        <p:txBody>
          <a:bodyPr lIns="48646" tIns="24323" rIns="48646" bIns="24323" anchor="ctr"/>
          <a:lstStyle/>
          <a:p>
            <a:pPr algn="ctr"/>
            <a:r>
              <a:rPr lang="en-US" sz="1200">
                <a:solidFill>
                  <a:schemeClr val="bg1"/>
                </a:solidFill>
                <a:latin typeface="Arial" charset="0"/>
              </a:rPr>
              <a:t>Evaluation of Ecosystem Response and Organizational Performance</a:t>
            </a:r>
          </a:p>
        </p:txBody>
      </p:sp>
      <p:sp>
        <p:nvSpPr>
          <p:cNvPr id="141319" name="Rectangle 72"/>
          <p:cNvSpPr>
            <a:spLocks noChangeArrowheads="1"/>
          </p:cNvSpPr>
          <p:nvPr/>
        </p:nvSpPr>
        <p:spPr bwMode="auto">
          <a:xfrm>
            <a:off x="1789113" y="4330700"/>
            <a:ext cx="1358900" cy="685800"/>
          </a:xfrm>
          <a:prstGeom prst="rect">
            <a:avLst/>
          </a:prstGeom>
          <a:solidFill>
            <a:srgbClr val="3366FF"/>
          </a:solidFill>
          <a:ln w="9525">
            <a:noFill/>
            <a:miter lim="800000"/>
            <a:headEnd/>
            <a:tailEnd/>
          </a:ln>
        </p:spPr>
        <p:txBody>
          <a:bodyPr lIns="48646" tIns="24323" rIns="48646" bIns="24323" anchor="ctr"/>
          <a:lstStyle/>
          <a:p>
            <a:pPr algn="ctr"/>
            <a:r>
              <a:rPr lang="en-US" sz="1200">
                <a:solidFill>
                  <a:schemeClr val="bg1"/>
                </a:solidFill>
                <a:latin typeface="Arial" charset="0"/>
              </a:rPr>
              <a:t>Action Plan  Development</a:t>
            </a:r>
          </a:p>
        </p:txBody>
      </p:sp>
      <p:sp>
        <p:nvSpPr>
          <p:cNvPr id="141320" name="Rectangle 73"/>
          <p:cNvSpPr>
            <a:spLocks noChangeArrowheads="1"/>
          </p:cNvSpPr>
          <p:nvPr/>
        </p:nvSpPr>
        <p:spPr bwMode="auto">
          <a:xfrm>
            <a:off x="1590675" y="2357438"/>
            <a:ext cx="1357313" cy="627062"/>
          </a:xfrm>
          <a:prstGeom prst="rect">
            <a:avLst/>
          </a:prstGeom>
          <a:solidFill>
            <a:srgbClr val="3366FF"/>
          </a:solidFill>
          <a:ln w="9525">
            <a:noFill/>
            <a:miter lim="800000"/>
            <a:headEnd/>
            <a:tailEnd/>
          </a:ln>
        </p:spPr>
        <p:txBody>
          <a:bodyPr lIns="48646" tIns="24323" rIns="48646" bIns="24323" anchor="ctr"/>
          <a:lstStyle/>
          <a:p>
            <a:pPr algn="ctr"/>
            <a:r>
              <a:rPr lang="en-US" sz="1200">
                <a:solidFill>
                  <a:schemeClr val="bg1"/>
                </a:solidFill>
                <a:latin typeface="Arial" charset="0"/>
              </a:rPr>
              <a:t>Revision of Strategy</a:t>
            </a:r>
          </a:p>
        </p:txBody>
      </p:sp>
      <p:sp>
        <p:nvSpPr>
          <p:cNvPr id="141321" name="AutoShape 75"/>
          <p:cNvSpPr>
            <a:spLocks noChangeArrowheads="1"/>
          </p:cNvSpPr>
          <p:nvPr/>
        </p:nvSpPr>
        <p:spPr bwMode="auto">
          <a:xfrm>
            <a:off x="3605213" y="5397500"/>
            <a:ext cx="1876425" cy="569913"/>
          </a:xfrm>
          <a:prstGeom prst="roundRect">
            <a:avLst>
              <a:gd name="adj" fmla="val 16667"/>
            </a:avLst>
          </a:prstGeom>
          <a:solidFill>
            <a:srgbClr val="D7E0D2"/>
          </a:solidFill>
          <a:ln w="9525">
            <a:solidFill>
              <a:srgbClr val="000000"/>
            </a:solidFill>
            <a:round/>
            <a:headEnd/>
            <a:tailEnd/>
          </a:ln>
        </p:spPr>
        <p:txBody>
          <a:bodyPr anchor="ctr"/>
          <a:lstStyle/>
          <a:p>
            <a:endParaRPr lang="en-US" sz="3600">
              <a:latin typeface="Arial" charset="0"/>
            </a:endParaRPr>
          </a:p>
        </p:txBody>
      </p:sp>
      <p:sp>
        <p:nvSpPr>
          <p:cNvPr id="141322" name="Text Box 77"/>
          <p:cNvSpPr txBox="1">
            <a:spLocks noChangeArrowheads="1"/>
          </p:cNvSpPr>
          <p:nvPr/>
        </p:nvSpPr>
        <p:spPr bwMode="auto">
          <a:xfrm>
            <a:off x="1590675" y="2509838"/>
            <a:ext cx="1357313" cy="1535112"/>
          </a:xfrm>
          <a:prstGeom prst="rect">
            <a:avLst/>
          </a:prstGeom>
          <a:noFill/>
          <a:ln w="9525">
            <a:noFill/>
            <a:miter lim="800000"/>
            <a:headEnd/>
            <a:tailEnd/>
          </a:ln>
        </p:spPr>
        <p:txBody>
          <a:bodyPr lIns="48646" tIns="24323" rIns="48646" bIns="24323"/>
          <a:lstStyle/>
          <a:p>
            <a:endParaRPr lang="en-US" sz="800">
              <a:solidFill>
                <a:srgbClr val="000000"/>
              </a:solidFill>
              <a:latin typeface="Arial" charset="0"/>
            </a:endParaRPr>
          </a:p>
          <a:p>
            <a:pPr>
              <a:buSzPts val="800"/>
              <a:buFont typeface="Arial" charset="0"/>
              <a:buChar char="•"/>
            </a:pPr>
            <a:endParaRPr lang="en-US" sz="800">
              <a:solidFill>
                <a:srgbClr val="000000"/>
              </a:solidFill>
              <a:latin typeface="Arial" charset="0"/>
            </a:endParaRPr>
          </a:p>
        </p:txBody>
      </p:sp>
      <p:sp>
        <p:nvSpPr>
          <p:cNvPr id="141323" name="Text Box 78"/>
          <p:cNvSpPr txBox="1">
            <a:spLocks noChangeArrowheads="1"/>
          </p:cNvSpPr>
          <p:nvPr/>
        </p:nvSpPr>
        <p:spPr bwMode="auto">
          <a:xfrm>
            <a:off x="1789113" y="4330700"/>
            <a:ext cx="1358900" cy="1384300"/>
          </a:xfrm>
          <a:prstGeom prst="rect">
            <a:avLst/>
          </a:prstGeom>
          <a:noFill/>
          <a:ln w="9525">
            <a:noFill/>
            <a:miter lim="800000"/>
            <a:headEnd/>
            <a:tailEnd/>
          </a:ln>
        </p:spPr>
        <p:txBody>
          <a:bodyPr lIns="48646" tIns="24323" rIns="48646" bIns="24323"/>
          <a:lstStyle/>
          <a:p>
            <a:endParaRPr lang="en-US" sz="600">
              <a:solidFill>
                <a:srgbClr val="000000"/>
              </a:solidFill>
              <a:latin typeface="Arial" charset="0"/>
            </a:endParaRPr>
          </a:p>
          <a:p>
            <a:endParaRPr lang="en-US" sz="800">
              <a:solidFill>
                <a:srgbClr val="000000"/>
              </a:solidFill>
              <a:latin typeface="Arial" charset="0"/>
            </a:endParaRPr>
          </a:p>
          <a:p>
            <a:endParaRPr lang="en-US" sz="3600">
              <a:latin typeface="Arial" charset="0"/>
            </a:endParaRPr>
          </a:p>
        </p:txBody>
      </p:sp>
      <p:sp>
        <p:nvSpPr>
          <p:cNvPr id="141324" name="Text Box 79"/>
          <p:cNvSpPr txBox="1">
            <a:spLocks noChangeArrowheads="1"/>
          </p:cNvSpPr>
          <p:nvPr/>
        </p:nvSpPr>
        <p:spPr bwMode="auto">
          <a:xfrm>
            <a:off x="3757613" y="5473700"/>
            <a:ext cx="1744662" cy="473075"/>
          </a:xfrm>
          <a:prstGeom prst="rect">
            <a:avLst/>
          </a:prstGeom>
          <a:noFill/>
          <a:ln w="9525">
            <a:noFill/>
            <a:miter lim="800000"/>
            <a:headEnd/>
            <a:tailEnd/>
          </a:ln>
        </p:spPr>
        <p:txBody>
          <a:bodyPr lIns="48646" tIns="24323" rIns="48646" bIns="24323"/>
          <a:lstStyle/>
          <a:p>
            <a:r>
              <a:rPr lang="en-US" sz="1200">
                <a:solidFill>
                  <a:srgbClr val="000000"/>
                </a:solidFill>
                <a:latin typeface="Arial" charset="0"/>
              </a:rPr>
              <a:t>Execute programs and initiatives</a:t>
            </a:r>
            <a:endParaRPr lang="en-US" sz="1200">
              <a:latin typeface="Arial" charset="0"/>
            </a:endParaRPr>
          </a:p>
        </p:txBody>
      </p:sp>
      <p:sp>
        <p:nvSpPr>
          <p:cNvPr id="141325" name="Text Box 80"/>
          <p:cNvSpPr txBox="1">
            <a:spLocks noChangeArrowheads="1"/>
          </p:cNvSpPr>
          <p:nvPr/>
        </p:nvSpPr>
        <p:spPr bwMode="auto">
          <a:xfrm>
            <a:off x="5553075" y="4414838"/>
            <a:ext cx="1508125" cy="1082675"/>
          </a:xfrm>
          <a:prstGeom prst="rect">
            <a:avLst/>
          </a:prstGeom>
          <a:noFill/>
          <a:ln w="9525">
            <a:noFill/>
            <a:miter lim="800000"/>
            <a:headEnd/>
            <a:tailEnd/>
          </a:ln>
        </p:spPr>
        <p:txBody>
          <a:bodyPr lIns="48646" tIns="24323" rIns="48646" bIns="24323"/>
          <a:lstStyle/>
          <a:p>
            <a:endParaRPr lang="en-US" sz="1200">
              <a:latin typeface="Arial" charset="0"/>
            </a:endParaRPr>
          </a:p>
        </p:txBody>
      </p:sp>
      <p:sp>
        <p:nvSpPr>
          <p:cNvPr id="141326" name="Line 84"/>
          <p:cNvSpPr>
            <a:spLocks noChangeShapeType="1"/>
          </p:cNvSpPr>
          <p:nvPr/>
        </p:nvSpPr>
        <p:spPr bwMode="auto">
          <a:xfrm flipV="1">
            <a:off x="3148013" y="4567238"/>
            <a:ext cx="500062" cy="11112"/>
          </a:xfrm>
          <a:prstGeom prst="line">
            <a:avLst/>
          </a:prstGeom>
          <a:noFill/>
          <a:ln w="9525">
            <a:solidFill>
              <a:srgbClr val="000000"/>
            </a:solidFill>
            <a:round/>
            <a:headEnd/>
            <a:tailEnd type="triangle" w="med" len="med"/>
          </a:ln>
        </p:spPr>
        <p:txBody>
          <a:bodyPr/>
          <a:lstStyle/>
          <a:p>
            <a:endParaRPr lang="en-US"/>
          </a:p>
        </p:txBody>
      </p:sp>
      <p:sp>
        <p:nvSpPr>
          <p:cNvPr id="141327" name="Rectangle 91"/>
          <p:cNvSpPr>
            <a:spLocks noChangeArrowheads="1"/>
          </p:cNvSpPr>
          <p:nvPr/>
        </p:nvSpPr>
        <p:spPr bwMode="auto">
          <a:xfrm>
            <a:off x="3571875" y="1062038"/>
            <a:ext cx="1641475" cy="838200"/>
          </a:xfrm>
          <a:prstGeom prst="rect">
            <a:avLst/>
          </a:prstGeom>
          <a:solidFill>
            <a:srgbClr val="3366FF"/>
          </a:solidFill>
          <a:ln w="9525">
            <a:noFill/>
            <a:miter lim="800000"/>
            <a:headEnd/>
            <a:tailEnd/>
          </a:ln>
        </p:spPr>
        <p:txBody>
          <a:bodyPr lIns="48646" tIns="24323" rIns="48646" bIns="24323" anchor="ctr"/>
          <a:lstStyle/>
          <a:p>
            <a:pPr algn="ctr"/>
            <a:r>
              <a:rPr lang="en-US" sz="1200">
                <a:solidFill>
                  <a:schemeClr val="bg1"/>
                </a:solidFill>
                <a:latin typeface="Arial" charset="0"/>
              </a:rPr>
              <a:t>Management System Review</a:t>
            </a:r>
          </a:p>
        </p:txBody>
      </p:sp>
      <p:sp>
        <p:nvSpPr>
          <p:cNvPr id="141328" name="AutoShape 92"/>
          <p:cNvSpPr>
            <a:spLocks noChangeArrowheads="1"/>
          </p:cNvSpPr>
          <p:nvPr/>
        </p:nvSpPr>
        <p:spPr bwMode="auto">
          <a:xfrm rot="-7548965">
            <a:off x="3048793" y="1745457"/>
            <a:ext cx="284163" cy="323850"/>
          </a:xfrm>
          <a:prstGeom prst="triangle">
            <a:avLst>
              <a:gd name="adj" fmla="val 50000"/>
            </a:avLst>
          </a:prstGeom>
          <a:solidFill>
            <a:srgbClr val="000000"/>
          </a:solidFill>
          <a:ln w="9525">
            <a:noFill/>
            <a:miter lim="800000"/>
            <a:headEnd/>
            <a:tailEnd/>
          </a:ln>
        </p:spPr>
        <p:txBody>
          <a:bodyPr vert="eaVert" anchor="ctr"/>
          <a:lstStyle/>
          <a:p>
            <a:endParaRPr lang="en-US" sz="3600">
              <a:latin typeface="Arial" charset="0"/>
            </a:endParaRPr>
          </a:p>
        </p:txBody>
      </p:sp>
      <p:sp>
        <p:nvSpPr>
          <p:cNvPr id="141329" name="AutoShape 93"/>
          <p:cNvSpPr>
            <a:spLocks noChangeArrowheads="1"/>
          </p:cNvSpPr>
          <p:nvPr/>
        </p:nvSpPr>
        <p:spPr bwMode="auto">
          <a:xfrm rot="9868889">
            <a:off x="2286000" y="3935413"/>
            <a:ext cx="193675" cy="285750"/>
          </a:xfrm>
          <a:prstGeom prst="triangle">
            <a:avLst>
              <a:gd name="adj" fmla="val 50000"/>
            </a:avLst>
          </a:prstGeom>
          <a:solidFill>
            <a:srgbClr val="000000"/>
          </a:solidFill>
          <a:ln w="9525">
            <a:noFill/>
            <a:miter lim="800000"/>
            <a:headEnd/>
            <a:tailEnd/>
          </a:ln>
        </p:spPr>
        <p:txBody>
          <a:bodyPr rot="10800000" anchor="ctr"/>
          <a:lstStyle/>
          <a:p>
            <a:endParaRPr lang="en-US" sz="3600">
              <a:latin typeface="Arial" charset="0"/>
            </a:endParaRPr>
          </a:p>
        </p:txBody>
      </p:sp>
      <p:sp>
        <p:nvSpPr>
          <p:cNvPr id="141330" name="AutoShape 94"/>
          <p:cNvSpPr>
            <a:spLocks noChangeArrowheads="1"/>
          </p:cNvSpPr>
          <p:nvPr/>
        </p:nvSpPr>
        <p:spPr bwMode="auto">
          <a:xfrm rot="-3246236">
            <a:off x="5343525" y="1711325"/>
            <a:ext cx="284163" cy="322263"/>
          </a:xfrm>
          <a:prstGeom prst="triangle">
            <a:avLst>
              <a:gd name="adj" fmla="val 50000"/>
            </a:avLst>
          </a:prstGeom>
          <a:solidFill>
            <a:srgbClr val="000000"/>
          </a:solidFill>
          <a:ln w="9525">
            <a:noFill/>
            <a:miter lim="800000"/>
            <a:headEnd/>
            <a:tailEnd/>
          </a:ln>
        </p:spPr>
        <p:txBody>
          <a:bodyPr vert="eaVert" anchor="ctr"/>
          <a:lstStyle/>
          <a:p>
            <a:endParaRPr lang="en-US" sz="3600">
              <a:latin typeface="Arial" charset="0"/>
            </a:endParaRPr>
          </a:p>
        </p:txBody>
      </p:sp>
      <p:sp>
        <p:nvSpPr>
          <p:cNvPr id="141331" name="AutoShape 95"/>
          <p:cNvSpPr>
            <a:spLocks noChangeArrowheads="1"/>
          </p:cNvSpPr>
          <p:nvPr/>
        </p:nvSpPr>
        <p:spPr bwMode="auto">
          <a:xfrm rot="791245">
            <a:off x="6292850" y="3865563"/>
            <a:ext cx="195263" cy="284162"/>
          </a:xfrm>
          <a:prstGeom prst="triangle">
            <a:avLst>
              <a:gd name="adj" fmla="val 50000"/>
            </a:avLst>
          </a:prstGeom>
          <a:solidFill>
            <a:srgbClr val="000000"/>
          </a:solidFill>
          <a:ln w="9525">
            <a:noFill/>
            <a:miter lim="800000"/>
            <a:headEnd/>
            <a:tailEnd/>
          </a:ln>
        </p:spPr>
        <p:txBody>
          <a:bodyPr anchor="ctr"/>
          <a:lstStyle/>
          <a:p>
            <a:endParaRPr lang="en-US" sz="3600">
              <a:latin typeface="Arial" charset="0"/>
            </a:endParaRPr>
          </a:p>
        </p:txBody>
      </p:sp>
      <p:sp>
        <p:nvSpPr>
          <p:cNvPr id="141332" name="AutoShape 96"/>
          <p:cNvSpPr>
            <a:spLocks noChangeArrowheads="1"/>
          </p:cNvSpPr>
          <p:nvPr/>
        </p:nvSpPr>
        <p:spPr bwMode="auto">
          <a:xfrm rot="10800000" flipH="1">
            <a:off x="3571875" y="2295525"/>
            <a:ext cx="1905000" cy="1076325"/>
          </a:xfrm>
          <a:prstGeom prst="foldedCorner">
            <a:avLst>
              <a:gd name="adj" fmla="val 12500"/>
            </a:avLst>
          </a:prstGeom>
          <a:solidFill>
            <a:srgbClr val="E7F4F5"/>
          </a:solidFill>
          <a:ln w="3175">
            <a:solidFill>
              <a:srgbClr val="000000"/>
            </a:solidFill>
            <a:round/>
            <a:headEnd/>
            <a:tailEnd/>
          </a:ln>
        </p:spPr>
        <p:txBody>
          <a:bodyPr rot="10800000" lIns="69494" tIns="34747" rIns="69494" bIns="34747"/>
          <a:lstStyle/>
          <a:p>
            <a:r>
              <a:rPr lang="en-US" sz="1800">
                <a:latin typeface="Arial" charset="0"/>
              </a:rPr>
              <a:t>Coordinated Implementation Strategy</a:t>
            </a:r>
          </a:p>
        </p:txBody>
      </p:sp>
      <p:sp>
        <p:nvSpPr>
          <p:cNvPr id="141333" name="AutoShape 97"/>
          <p:cNvSpPr>
            <a:spLocks noChangeArrowheads="1"/>
          </p:cNvSpPr>
          <p:nvPr/>
        </p:nvSpPr>
        <p:spPr bwMode="auto">
          <a:xfrm rot="10800000" flipH="1">
            <a:off x="3648075" y="3805238"/>
            <a:ext cx="1828800" cy="1066800"/>
          </a:xfrm>
          <a:prstGeom prst="foldedCorner">
            <a:avLst>
              <a:gd name="adj" fmla="val 12500"/>
            </a:avLst>
          </a:prstGeom>
          <a:solidFill>
            <a:srgbClr val="E7F4F5"/>
          </a:solidFill>
          <a:ln w="3175">
            <a:solidFill>
              <a:srgbClr val="000000"/>
            </a:solidFill>
            <a:round/>
            <a:headEnd/>
            <a:tailEnd/>
          </a:ln>
        </p:spPr>
        <p:txBody>
          <a:bodyPr rot="10800000" lIns="69494" tIns="34747" rIns="69494" bIns="34747"/>
          <a:lstStyle/>
          <a:p>
            <a:r>
              <a:rPr lang="en-US" sz="1800">
                <a:latin typeface="Arial" charset="0"/>
              </a:rPr>
              <a:t>Annual Action Plan</a:t>
            </a:r>
          </a:p>
        </p:txBody>
      </p:sp>
      <p:sp>
        <p:nvSpPr>
          <p:cNvPr id="141334" name="Title 1"/>
          <p:cNvSpPr>
            <a:spLocks/>
          </p:cNvSpPr>
          <p:nvPr/>
        </p:nvSpPr>
        <p:spPr bwMode="auto">
          <a:xfrm>
            <a:off x="1219200" y="381000"/>
            <a:ext cx="7162800" cy="381000"/>
          </a:xfrm>
          <a:prstGeom prst="rect">
            <a:avLst/>
          </a:prstGeom>
          <a:noFill/>
          <a:ln w="9525">
            <a:noFill/>
            <a:miter lim="800000"/>
            <a:headEnd/>
            <a:tailEnd/>
          </a:ln>
        </p:spPr>
        <p:txBody>
          <a:bodyPr lIns="0" rIns="0" bIns="0" anchor="b"/>
          <a:lstStyle/>
          <a:p>
            <a:pPr eaLnBrk="0" hangingPunct="0"/>
            <a:r>
              <a:rPr kumimoji="1" lang="en-US">
                <a:solidFill>
                  <a:schemeClr val="bg1"/>
                </a:solidFill>
                <a:latin typeface="Trebuchet MS" pitchFamily="34" charset="0"/>
              </a:rPr>
              <a:t>CBP Adaptive Management</a:t>
            </a:r>
            <a:r>
              <a:rPr kumimoji="1" lang="en-US" sz="1100">
                <a:solidFill>
                  <a:schemeClr val="bg1"/>
                </a:solidFill>
                <a:latin typeface="Trebuchet MS" pitchFamily="34" charset="0"/>
              </a:rPr>
              <a:t> </a:t>
            </a:r>
            <a:r>
              <a:rPr kumimoji="1" lang="en-US">
                <a:solidFill>
                  <a:schemeClr val="bg1"/>
                </a:solidFill>
                <a:latin typeface="Trebuchet MS" pitchFamily="34" charset="0"/>
              </a:rPr>
              <a:t>Program-Level</a:t>
            </a:r>
            <a:r>
              <a:rPr kumimoji="1" lang="en-US" sz="1100">
                <a:solidFill>
                  <a:schemeClr val="bg1"/>
                </a:solidFill>
                <a:latin typeface="Trebuchet MS" pitchFamily="34" charset="0"/>
              </a:rPr>
              <a:t> </a:t>
            </a:r>
            <a:r>
              <a:rPr kumimoji="1" lang="en-US">
                <a:solidFill>
                  <a:schemeClr val="bg1"/>
                </a:solidFill>
                <a:latin typeface="Trebuchet MS" pitchFamily="34" charset="0"/>
              </a:rPr>
              <a:t>System</a:t>
            </a:r>
          </a:p>
        </p:txBody>
      </p:sp>
      <p:sp>
        <p:nvSpPr>
          <p:cNvPr id="141335" name="Line 23"/>
          <p:cNvSpPr>
            <a:spLocks noChangeShapeType="1"/>
          </p:cNvSpPr>
          <p:nvPr/>
        </p:nvSpPr>
        <p:spPr bwMode="auto">
          <a:xfrm flipH="1">
            <a:off x="5476875" y="4567238"/>
            <a:ext cx="381000" cy="0"/>
          </a:xfrm>
          <a:prstGeom prst="line">
            <a:avLst/>
          </a:prstGeom>
          <a:noFill/>
          <a:ln w="9525">
            <a:solidFill>
              <a:schemeClr val="tx1"/>
            </a:solidFill>
            <a:round/>
            <a:headEnd/>
            <a:tailEnd type="triangle" w="med" len="med"/>
          </a:ln>
        </p:spPr>
        <p:txBody>
          <a:bodyPr/>
          <a:lstStyle/>
          <a:p>
            <a:endParaRPr lang="en-US"/>
          </a:p>
        </p:txBody>
      </p:sp>
      <p:sp>
        <p:nvSpPr>
          <p:cNvPr id="141336" name="Line 24"/>
          <p:cNvSpPr>
            <a:spLocks noChangeShapeType="1"/>
          </p:cNvSpPr>
          <p:nvPr/>
        </p:nvSpPr>
        <p:spPr bwMode="auto">
          <a:xfrm flipH="1">
            <a:off x="5476875" y="3111500"/>
            <a:ext cx="490538" cy="7938"/>
          </a:xfrm>
          <a:prstGeom prst="line">
            <a:avLst/>
          </a:prstGeom>
          <a:noFill/>
          <a:ln w="9525">
            <a:solidFill>
              <a:schemeClr val="tx1"/>
            </a:solidFill>
            <a:round/>
            <a:headEnd/>
            <a:tailEnd type="triangle" w="med" len="med"/>
          </a:ln>
        </p:spPr>
        <p:txBody>
          <a:bodyPr/>
          <a:lstStyle/>
          <a:p>
            <a:endParaRPr lang="en-US"/>
          </a:p>
        </p:txBody>
      </p:sp>
      <p:sp>
        <p:nvSpPr>
          <p:cNvPr id="141337" name="Line 25"/>
          <p:cNvSpPr>
            <a:spLocks noChangeShapeType="1"/>
          </p:cNvSpPr>
          <p:nvPr/>
        </p:nvSpPr>
        <p:spPr bwMode="auto">
          <a:xfrm>
            <a:off x="4486275" y="4872038"/>
            <a:ext cx="0" cy="533400"/>
          </a:xfrm>
          <a:prstGeom prst="line">
            <a:avLst/>
          </a:prstGeom>
          <a:noFill/>
          <a:ln w="9525">
            <a:solidFill>
              <a:schemeClr val="tx1"/>
            </a:solidFill>
            <a:round/>
            <a:headEnd/>
            <a:tailEnd type="triangle" w="med" len="med"/>
          </a:ln>
        </p:spPr>
        <p:txBody>
          <a:bodyPr/>
          <a:lstStyle/>
          <a:p>
            <a:endParaRPr lang="en-US"/>
          </a:p>
        </p:txBody>
      </p:sp>
      <p:sp>
        <p:nvSpPr>
          <p:cNvPr id="141338" name="Line 26"/>
          <p:cNvSpPr>
            <a:spLocks noChangeShapeType="1"/>
          </p:cNvSpPr>
          <p:nvPr/>
        </p:nvSpPr>
        <p:spPr bwMode="auto">
          <a:xfrm>
            <a:off x="5956300" y="3119438"/>
            <a:ext cx="0" cy="1219200"/>
          </a:xfrm>
          <a:prstGeom prst="line">
            <a:avLst/>
          </a:prstGeom>
          <a:noFill/>
          <a:ln w="9525">
            <a:solidFill>
              <a:schemeClr val="tx1"/>
            </a:solidFill>
            <a:round/>
            <a:headEnd/>
            <a:tailEnd/>
          </a:ln>
        </p:spPr>
        <p:txBody>
          <a:bodyPr/>
          <a:lstStyle/>
          <a:p>
            <a:endParaRPr lang="en-US"/>
          </a:p>
        </p:txBody>
      </p:sp>
      <p:sp>
        <p:nvSpPr>
          <p:cNvPr id="141339" name="Line 27"/>
          <p:cNvSpPr>
            <a:spLocks noChangeShapeType="1"/>
          </p:cNvSpPr>
          <p:nvPr/>
        </p:nvSpPr>
        <p:spPr bwMode="auto">
          <a:xfrm>
            <a:off x="4333875" y="3348038"/>
            <a:ext cx="0" cy="457200"/>
          </a:xfrm>
          <a:prstGeom prst="line">
            <a:avLst/>
          </a:prstGeom>
          <a:noFill/>
          <a:ln w="9525">
            <a:solidFill>
              <a:schemeClr val="tx1"/>
            </a:solidFill>
            <a:round/>
            <a:headEnd/>
            <a:tailEnd type="triangle" w="med" len="med"/>
          </a:ln>
        </p:spPr>
        <p:txBody>
          <a:bodyPr/>
          <a:lstStyle/>
          <a:p>
            <a:endParaRPr lang="en-US"/>
          </a:p>
        </p:txBody>
      </p:sp>
      <p:sp>
        <p:nvSpPr>
          <p:cNvPr id="141340" name="Line 28"/>
          <p:cNvSpPr>
            <a:spLocks noChangeShapeType="1"/>
          </p:cNvSpPr>
          <p:nvPr/>
        </p:nvSpPr>
        <p:spPr bwMode="auto">
          <a:xfrm flipV="1">
            <a:off x="4714875" y="3348038"/>
            <a:ext cx="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7239000" y="6477000"/>
            <a:ext cx="1905000" cy="381000"/>
          </a:xfrm>
          <a:prstGeom prst="rect">
            <a:avLst/>
          </a:prstGeom>
          <a:noFill/>
          <a:ln>
            <a:miter lim="800000"/>
            <a:headEnd/>
            <a:tailEnd/>
          </a:ln>
        </p:spPr>
        <p:txBody>
          <a:bodyPr/>
          <a:lstStyle/>
          <a:p>
            <a:pPr algn="r" eaLnBrk="0" hangingPunct="0">
              <a:spcBef>
                <a:spcPct val="50000"/>
              </a:spcBef>
              <a:defRPr/>
            </a:pPr>
            <a:fld id="{0DFB2806-E517-418A-91D8-419790F8A74B}" type="slidenum">
              <a:rPr lang="en-US" sz="1000">
                <a:solidFill>
                  <a:schemeClr val="bg1"/>
                </a:solidFill>
                <a:latin typeface="+mn-lt"/>
                <a:cs typeface="+mn-cs"/>
              </a:rPr>
              <a:pPr algn="r" eaLnBrk="0" hangingPunct="0">
                <a:spcBef>
                  <a:spcPct val="50000"/>
                </a:spcBef>
                <a:defRPr/>
              </a:pPr>
              <a:t>19</a:t>
            </a:fld>
            <a:endParaRPr lang="en-US" sz="1000">
              <a:solidFill>
                <a:schemeClr val="bg1"/>
              </a:solidFill>
              <a:latin typeface="+mn-lt"/>
              <a:cs typeface="+mn-cs"/>
            </a:endParaRPr>
          </a:p>
        </p:txBody>
      </p:sp>
      <p:sp>
        <p:nvSpPr>
          <p:cNvPr id="178179" name="Rectangle 2"/>
          <p:cNvSpPr>
            <a:spLocks noGrp="1" noChangeArrowheads="1"/>
          </p:cNvSpPr>
          <p:nvPr>
            <p:ph type="title" idx="4294967295"/>
          </p:nvPr>
        </p:nvSpPr>
        <p:spPr>
          <a:xfrm>
            <a:off x="838200" y="228600"/>
            <a:ext cx="7848600" cy="609600"/>
          </a:xfrm>
        </p:spPr>
        <p:txBody>
          <a:bodyPr/>
          <a:lstStyle/>
          <a:p>
            <a:r>
              <a:rPr lang="en-US" smtClean="0"/>
              <a:t>III.B. Adaptive Management and the Chesapeake Bay</a:t>
            </a:r>
          </a:p>
        </p:txBody>
      </p:sp>
      <p:sp>
        <p:nvSpPr>
          <p:cNvPr id="178180" name="Rectangle 3"/>
          <p:cNvSpPr>
            <a:spLocks noGrp="1" noChangeArrowheads="1"/>
          </p:cNvSpPr>
          <p:nvPr>
            <p:ph type="body" idx="4294967295"/>
          </p:nvPr>
        </p:nvSpPr>
        <p:spPr>
          <a:xfrm>
            <a:off x="990600" y="1143000"/>
            <a:ext cx="7696200" cy="5257800"/>
          </a:xfrm>
        </p:spPr>
        <p:txBody>
          <a:bodyPr/>
          <a:lstStyle/>
          <a:p>
            <a:r>
              <a:rPr lang="en-US" dirty="0" smtClean="0"/>
              <a:t>Partners held off on developing an adaptive management system due to the E.O., Strategy development, and TMDL </a:t>
            </a:r>
          </a:p>
          <a:p>
            <a:pPr lvl="1"/>
            <a:r>
              <a:rPr lang="en-US" dirty="0" smtClean="0"/>
              <a:t>Lack of alignment over goals and reporting and organization put adaptive management on hold until issues could be resolved.</a:t>
            </a:r>
          </a:p>
          <a:p>
            <a:r>
              <a:rPr lang="en-US" dirty="0" smtClean="0"/>
              <a:t>CBP partners became more confused about how multiple planning and reporting requirements from EO and TMDL fit together</a:t>
            </a:r>
          </a:p>
          <a:p>
            <a:pPr lvl="1"/>
            <a:r>
              <a:rPr lang="en-US" dirty="0" smtClean="0"/>
              <a:t>What does the information mean and how should it be used</a:t>
            </a:r>
          </a:p>
          <a:p>
            <a:r>
              <a:rPr lang="en-US" dirty="0" smtClean="0"/>
              <a:t>Problem was how to build an AMS within a politically and organizationally fluid environment.</a:t>
            </a:r>
          </a:p>
          <a:p>
            <a:r>
              <a:rPr lang="en-US" dirty="0" smtClean="0"/>
              <a:t>Alignment issues are still unresolved but the Bay program is going ahead with AM.  </a:t>
            </a:r>
          </a:p>
          <a:p>
            <a:r>
              <a:rPr lang="en-US" dirty="0" smtClean="0"/>
              <a:t>Created Decision Framework in 2011.</a:t>
            </a:r>
          </a:p>
          <a:p>
            <a:endParaRPr lang="en-US" dirty="0" smtClean="0"/>
          </a:p>
          <a:p>
            <a:endParaRPr lang="en-US" dirty="0" smtClean="0"/>
          </a:p>
          <a:p>
            <a:endParaRPr lang="en-US" sz="2400"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69DAF826-7926-48C8-BDA4-F045C9EF2E59}" type="slidenum">
              <a:rPr lang="en-US"/>
              <a:pPr>
                <a:defRPr/>
              </a:pPr>
              <a:t>2</a:t>
            </a:fld>
            <a:endParaRPr lang="en-US"/>
          </a:p>
        </p:txBody>
      </p:sp>
      <p:sp>
        <p:nvSpPr>
          <p:cNvPr id="20482" name="Rectangle 2"/>
          <p:cNvSpPr>
            <a:spLocks noGrp="1" noChangeArrowheads="1"/>
          </p:cNvSpPr>
          <p:nvPr>
            <p:ph type="title"/>
          </p:nvPr>
        </p:nvSpPr>
        <p:spPr/>
        <p:txBody>
          <a:bodyPr/>
          <a:lstStyle/>
          <a:p>
            <a:r>
              <a:rPr lang="en-US" sz="2400" smtClean="0"/>
              <a:t>Topics to be Covered</a:t>
            </a:r>
          </a:p>
        </p:txBody>
      </p:sp>
      <p:sp>
        <p:nvSpPr>
          <p:cNvPr id="20483" name="Rectangle 3"/>
          <p:cNvSpPr>
            <a:spLocks noGrp="1" noChangeArrowheads="1"/>
          </p:cNvSpPr>
          <p:nvPr>
            <p:ph type="body" idx="1"/>
          </p:nvPr>
        </p:nvSpPr>
        <p:spPr/>
        <p:txBody>
          <a:bodyPr/>
          <a:lstStyle/>
          <a:p>
            <a:pPr marL="508000" indent="-508000">
              <a:buFontTx/>
              <a:buAutoNum type="romanUcPeriod"/>
            </a:pPr>
            <a:r>
              <a:rPr lang="en-US" dirty="0" smtClean="0"/>
              <a:t>Chesapeake Bay Partnership 101</a:t>
            </a:r>
          </a:p>
          <a:p>
            <a:pPr marL="904875" lvl="1" indent="-457200">
              <a:buFontTx/>
              <a:buAutoNum type="alphaUcPeriod"/>
            </a:pPr>
            <a:r>
              <a:rPr lang="en-US" dirty="0" smtClean="0"/>
              <a:t>A Little History</a:t>
            </a:r>
          </a:p>
          <a:p>
            <a:pPr marL="904875" lvl="1" indent="-457200">
              <a:buFontTx/>
              <a:buAutoNum type="alphaUcPeriod"/>
            </a:pPr>
            <a:r>
              <a:rPr lang="en-US" dirty="0" smtClean="0"/>
              <a:t>The TMDL and its Implementation</a:t>
            </a:r>
          </a:p>
          <a:p>
            <a:pPr marL="904875" lvl="1" indent="-457200">
              <a:buFontTx/>
              <a:buAutoNum type="alphaUcPeriod"/>
            </a:pPr>
            <a:r>
              <a:rPr lang="en-US" dirty="0" smtClean="0"/>
              <a:t>Executive Order, Strategy &amp; Implementation</a:t>
            </a:r>
          </a:p>
          <a:p>
            <a:pPr marL="904875" lvl="1" indent="-457200">
              <a:buFontTx/>
              <a:buAutoNum type="alphaUcPeriod"/>
            </a:pPr>
            <a:endParaRPr lang="en-US" dirty="0" smtClean="0"/>
          </a:p>
          <a:p>
            <a:pPr marL="508000" indent="-508000">
              <a:buFontTx/>
              <a:buAutoNum type="romanUcPeriod"/>
            </a:pPr>
            <a:r>
              <a:rPr lang="en-US" dirty="0" smtClean="0"/>
              <a:t>The Turning Point</a:t>
            </a:r>
          </a:p>
          <a:p>
            <a:pPr marL="904875" lvl="1" indent="-457200">
              <a:buFontTx/>
              <a:buAutoNum type="alphaUcPeriod"/>
            </a:pPr>
            <a:endParaRPr lang="en-US" dirty="0" smtClean="0"/>
          </a:p>
          <a:p>
            <a:pPr marL="508000" indent="-508000">
              <a:buFontTx/>
              <a:buAutoNum type="romanUcPeriod"/>
            </a:pPr>
            <a:r>
              <a:rPr lang="en-US" dirty="0" smtClean="0"/>
              <a:t>Evaluation, Adaptive Management, and Accountability</a:t>
            </a:r>
          </a:p>
          <a:p>
            <a:pPr marL="904875" lvl="1" indent="-457200">
              <a:buFontTx/>
              <a:buAutoNum type="alphaUcPeriod"/>
            </a:pPr>
            <a:endParaRPr lang="en-US" dirty="0" smtClean="0"/>
          </a:p>
          <a:p>
            <a:pPr marL="904875" lvl="1" indent="-457200">
              <a:buFontTx/>
              <a:buAutoNum type="alphaUcPeriod"/>
            </a:pPr>
            <a:r>
              <a:rPr lang="en-US" dirty="0" smtClean="0"/>
              <a:t>Searching for An Independent Evaluator</a:t>
            </a:r>
          </a:p>
          <a:p>
            <a:pPr marL="904875" lvl="1" indent="-457200">
              <a:buFontTx/>
              <a:buAutoNum type="alphaUcPeriod"/>
            </a:pPr>
            <a:r>
              <a:rPr lang="en-US" dirty="0" smtClean="0"/>
              <a:t>Launching An Adaptive Management Approach </a:t>
            </a:r>
          </a:p>
          <a:p>
            <a:pPr marL="904875" lvl="1" indent="-457200">
              <a:buFontTx/>
              <a:buAutoNum type="alphaUcPeriod"/>
            </a:pPr>
            <a:r>
              <a:rPr lang="en-US" dirty="0" smtClean="0"/>
              <a:t>What Do We Mean By Accountability in A Partnership?</a:t>
            </a:r>
          </a:p>
          <a:p>
            <a:pPr marL="508000" indent="-508000">
              <a:buFontTx/>
              <a:buNone/>
            </a:pPr>
            <a:endParaRPr lang="en-US" dirty="0" smtClean="0"/>
          </a:p>
          <a:p>
            <a:pPr marL="508000" indent="-508000">
              <a:buFontTx/>
              <a:buNone/>
            </a:pPr>
            <a:endParaRPr lang="en-US" dirty="0" smtClean="0"/>
          </a:p>
          <a:p>
            <a:pPr marL="508000" indent="-508000">
              <a:buFontTx/>
              <a:buNone/>
            </a:pPr>
            <a:endParaRPr lang="en-US" dirty="0" smtClean="0"/>
          </a:p>
          <a:p>
            <a:pPr marL="508000" indent="-508000">
              <a:buFontTx/>
              <a:buNone/>
            </a:pPr>
            <a:endParaRPr lang="en-US" dirty="0" smtClean="0"/>
          </a:p>
          <a:p>
            <a:pPr marL="508000" indent="-508000"/>
            <a:endParaRPr lang="en-US" dirty="0" smtClean="0"/>
          </a:p>
          <a:p>
            <a:pPr marL="508000" indent="-508000"/>
            <a:endParaRPr lang="en-US" dirty="0" smtClean="0"/>
          </a:p>
          <a:p>
            <a:pPr marL="508000" indent="-508000"/>
            <a:endParaRPr lang="en-US" dirty="0" smtClean="0"/>
          </a:p>
        </p:txBody>
      </p:sp>
      <p:pic>
        <p:nvPicPr>
          <p:cNvPr id="20484" name="Picture 4" descr="After_Wetland_Restoration_at_Hamilton_Twp">
            <a:hlinkClick r:id="rId3"/>
          </p:cNvPr>
          <p:cNvPicPr>
            <a:picLocks noChangeAspect="1" noChangeArrowheads="1"/>
          </p:cNvPicPr>
          <p:nvPr/>
        </p:nvPicPr>
        <p:blipFill>
          <a:blip r:embed="rId4" cstate="print"/>
          <a:srcRect/>
          <a:stretch>
            <a:fillRect/>
          </a:stretch>
        </p:blipFill>
        <p:spPr bwMode="auto">
          <a:xfrm>
            <a:off x="7086600" y="1447800"/>
            <a:ext cx="1447800"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7239000" y="6477000"/>
            <a:ext cx="1905000" cy="381000"/>
          </a:xfrm>
          <a:prstGeom prst="rect">
            <a:avLst/>
          </a:prstGeom>
          <a:noFill/>
          <a:ln>
            <a:miter lim="800000"/>
            <a:headEnd/>
            <a:tailEnd/>
          </a:ln>
        </p:spPr>
        <p:txBody>
          <a:bodyPr/>
          <a:lstStyle/>
          <a:p>
            <a:pPr algn="r" eaLnBrk="0" hangingPunct="0">
              <a:spcBef>
                <a:spcPct val="50000"/>
              </a:spcBef>
              <a:defRPr/>
            </a:pPr>
            <a:fld id="{91750335-B168-4AC9-987D-AA130C4F696C}" type="slidenum">
              <a:rPr lang="en-US" sz="1000">
                <a:solidFill>
                  <a:schemeClr val="bg1"/>
                </a:solidFill>
                <a:latin typeface="+mn-lt"/>
                <a:cs typeface="+mn-cs"/>
              </a:rPr>
              <a:pPr algn="r" eaLnBrk="0" hangingPunct="0">
                <a:spcBef>
                  <a:spcPct val="50000"/>
                </a:spcBef>
                <a:defRPr/>
              </a:pPr>
              <a:t>20</a:t>
            </a:fld>
            <a:endParaRPr lang="en-US" sz="1000">
              <a:solidFill>
                <a:schemeClr val="bg1"/>
              </a:solidFill>
              <a:latin typeface="+mn-lt"/>
              <a:cs typeface="+mn-cs"/>
            </a:endParaRPr>
          </a:p>
        </p:txBody>
      </p:sp>
      <p:sp>
        <p:nvSpPr>
          <p:cNvPr id="180227" name="Rectangle 2"/>
          <p:cNvSpPr>
            <a:spLocks noGrp="1" noChangeArrowheads="1"/>
          </p:cNvSpPr>
          <p:nvPr>
            <p:ph type="title" idx="4294967295"/>
          </p:nvPr>
        </p:nvSpPr>
        <p:spPr/>
        <p:txBody>
          <a:bodyPr/>
          <a:lstStyle/>
          <a:p>
            <a:r>
              <a:rPr lang="en-US" sz="2000" smtClean="0"/>
              <a:t>III.B. Chesapeake Bay Decision Framework</a:t>
            </a:r>
          </a:p>
        </p:txBody>
      </p:sp>
      <p:sp>
        <p:nvSpPr>
          <p:cNvPr id="180228" name="Rectangle 3"/>
          <p:cNvSpPr>
            <a:spLocks noGrp="1" noChangeArrowheads="1"/>
          </p:cNvSpPr>
          <p:nvPr>
            <p:ph type="body" idx="4294967295"/>
          </p:nvPr>
        </p:nvSpPr>
        <p:spPr>
          <a:xfrm>
            <a:off x="1600200" y="1066800"/>
            <a:ext cx="7086600" cy="4876800"/>
          </a:xfrm>
        </p:spPr>
        <p:txBody>
          <a:bodyPr/>
          <a:lstStyle/>
          <a:p>
            <a:pPr marL="381000" indent="-381000">
              <a:lnSpc>
                <a:spcPct val="90000"/>
              </a:lnSpc>
            </a:pPr>
            <a:endParaRPr kumimoji="0" lang="en-US" smtClean="0">
              <a:solidFill>
                <a:schemeClr val="tx1"/>
              </a:solidFill>
            </a:endParaRPr>
          </a:p>
          <a:p>
            <a:pPr marL="381000" indent="-381000">
              <a:lnSpc>
                <a:spcPct val="90000"/>
              </a:lnSpc>
            </a:pPr>
            <a:r>
              <a:rPr kumimoji="0" lang="en-US" smtClean="0">
                <a:solidFill>
                  <a:schemeClr val="tx1"/>
                </a:solidFill>
              </a:rPr>
              <a:t>Articulate program goals. </a:t>
            </a:r>
          </a:p>
          <a:p>
            <a:pPr marL="381000" indent="-381000">
              <a:lnSpc>
                <a:spcPct val="90000"/>
              </a:lnSpc>
              <a:buFontTx/>
              <a:buNone/>
            </a:pPr>
            <a:r>
              <a:rPr kumimoji="0" lang="en-US" smtClean="0">
                <a:solidFill>
                  <a:schemeClr val="tx1"/>
                </a:solidFill>
              </a:rPr>
              <a:t> </a:t>
            </a:r>
          </a:p>
          <a:p>
            <a:pPr marL="381000" indent="-381000">
              <a:lnSpc>
                <a:spcPct val="90000"/>
              </a:lnSpc>
            </a:pPr>
            <a:r>
              <a:rPr kumimoji="0" lang="en-US" smtClean="0">
                <a:solidFill>
                  <a:schemeClr val="tx1"/>
                </a:solidFill>
              </a:rPr>
              <a:t>Describe factors influencing goal attainment.</a:t>
            </a:r>
          </a:p>
          <a:p>
            <a:pPr marL="381000" indent="-381000">
              <a:lnSpc>
                <a:spcPct val="90000"/>
              </a:lnSpc>
            </a:pPr>
            <a:endParaRPr kumimoji="0" lang="en-US" smtClean="0">
              <a:solidFill>
                <a:schemeClr val="tx1"/>
              </a:solidFill>
            </a:endParaRPr>
          </a:p>
          <a:p>
            <a:pPr marL="381000" indent="-381000">
              <a:lnSpc>
                <a:spcPct val="90000"/>
              </a:lnSpc>
            </a:pPr>
            <a:r>
              <a:rPr kumimoji="0" lang="en-US" smtClean="0">
                <a:solidFill>
                  <a:schemeClr val="tx1"/>
                </a:solidFill>
              </a:rPr>
              <a:t>Assess current management efforts (and gaps).  </a:t>
            </a:r>
          </a:p>
          <a:p>
            <a:pPr marL="381000" indent="-381000">
              <a:lnSpc>
                <a:spcPct val="90000"/>
              </a:lnSpc>
            </a:pPr>
            <a:endParaRPr kumimoji="0" lang="en-US" smtClean="0">
              <a:solidFill>
                <a:schemeClr val="tx1"/>
              </a:solidFill>
            </a:endParaRPr>
          </a:p>
          <a:p>
            <a:pPr marL="381000" indent="-381000">
              <a:lnSpc>
                <a:spcPct val="90000"/>
              </a:lnSpc>
            </a:pPr>
            <a:r>
              <a:rPr kumimoji="0" lang="en-US" smtClean="0">
                <a:solidFill>
                  <a:schemeClr val="tx1"/>
                </a:solidFill>
              </a:rPr>
              <a:t>Develop/Revise management strategy. </a:t>
            </a:r>
          </a:p>
          <a:p>
            <a:pPr marL="381000" indent="-381000">
              <a:lnSpc>
                <a:spcPct val="90000"/>
              </a:lnSpc>
            </a:pPr>
            <a:endParaRPr kumimoji="0" lang="en-US" smtClean="0">
              <a:solidFill>
                <a:schemeClr val="tx1"/>
              </a:solidFill>
            </a:endParaRPr>
          </a:p>
          <a:p>
            <a:pPr marL="381000" indent="-381000">
              <a:lnSpc>
                <a:spcPct val="90000"/>
              </a:lnSpc>
            </a:pPr>
            <a:r>
              <a:rPr kumimoji="0" lang="en-US" smtClean="0">
                <a:solidFill>
                  <a:schemeClr val="tx1"/>
                </a:solidFill>
              </a:rPr>
              <a:t>Develop/Adjust monitoring program.</a:t>
            </a:r>
          </a:p>
          <a:p>
            <a:pPr marL="381000" indent="-381000">
              <a:lnSpc>
                <a:spcPct val="90000"/>
              </a:lnSpc>
            </a:pPr>
            <a:endParaRPr kumimoji="0" lang="en-US" smtClean="0">
              <a:solidFill>
                <a:schemeClr val="tx1"/>
              </a:solidFill>
            </a:endParaRPr>
          </a:p>
          <a:p>
            <a:pPr marL="381000" indent="-381000">
              <a:lnSpc>
                <a:spcPct val="90000"/>
              </a:lnSpc>
            </a:pPr>
            <a:r>
              <a:rPr kumimoji="0" lang="en-US" smtClean="0">
                <a:solidFill>
                  <a:schemeClr val="tx1"/>
                </a:solidFill>
              </a:rPr>
              <a:t>Assess performance.</a:t>
            </a:r>
          </a:p>
          <a:p>
            <a:pPr marL="381000" indent="-381000">
              <a:lnSpc>
                <a:spcPct val="90000"/>
              </a:lnSpc>
            </a:pPr>
            <a:endParaRPr kumimoji="0" lang="en-US" smtClean="0">
              <a:solidFill>
                <a:schemeClr val="tx1"/>
              </a:solidFill>
            </a:endParaRPr>
          </a:p>
          <a:p>
            <a:pPr marL="381000" indent="-381000">
              <a:lnSpc>
                <a:spcPct val="90000"/>
              </a:lnSpc>
            </a:pPr>
            <a:r>
              <a:rPr kumimoji="0" lang="en-US" smtClean="0">
                <a:solidFill>
                  <a:schemeClr val="tx1"/>
                </a:solidFill>
              </a:rPr>
              <a:t>Manage adaptively.</a:t>
            </a:r>
            <a:r>
              <a:rPr kumimoji="0" lang="en-US" smtClean="0">
                <a:solidFill>
                  <a:srgbClr val="0066CC"/>
                </a:solidFill>
              </a:rPr>
              <a:t>  </a:t>
            </a:r>
          </a:p>
          <a:p>
            <a:pPr marL="381000" indent="-381000">
              <a:lnSpc>
                <a:spcPct val="90000"/>
              </a:lnSpc>
            </a:pPr>
            <a:endParaRPr lang="en-US" smtClean="0"/>
          </a:p>
          <a:p>
            <a:pPr marL="381000" indent="-381000">
              <a:lnSpc>
                <a:spcPct val="90000"/>
              </a:lnSpc>
              <a:buFontTx/>
              <a:buNone/>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4DCAF1D-A111-4077-9A70-A616542F5240}" type="slidenum">
              <a:rPr lang="en-US"/>
              <a:pPr>
                <a:defRPr/>
              </a:pPr>
              <a:t>21</a:t>
            </a:fld>
            <a:endParaRPr lang="en-US"/>
          </a:p>
        </p:txBody>
      </p:sp>
      <p:sp>
        <p:nvSpPr>
          <p:cNvPr id="137218" name="Rectangle 2"/>
          <p:cNvSpPr>
            <a:spLocks noGrp="1" noChangeArrowheads="1"/>
          </p:cNvSpPr>
          <p:nvPr>
            <p:ph type="title"/>
          </p:nvPr>
        </p:nvSpPr>
        <p:spPr>
          <a:xfrm>
            <a:off x="838200" y="228600"/>
            <a:ext cx="7848600" cy="609600"/>
          </a:xfrm>
        </p:spPr>
        <p:txBody>
          <a:bodyPr/>
          <a:lstStyle/>
          <a:p>
            <a:r>
              <a:rPr lang="en-US" smtClean="0"/>
              <a:t>III.B. Adaptive Management and the Chesapeake Bay</a:t>
            </a:r>
          </a:p>
        </p:txBody>
      </p:sp>
      <p:sp>
        <p:nvSpPr>
          <p:cNvPr id="137219" name="Rectangle 3"/>
          <p:cNvSpPr>
            <a:spLocks noGrp="1" noChangeArrowheads="1"/>
          </p:cNvSpPr>
          <p:nvPr>
            <p:ph type="body" idx="1"/>
          </p:nvPr>
        </p:nvSpPr>
        <p:spPr>
          <a:xfrm>
            <a:off x="914400" y="990600"/>
            <a:ext cx="7772400" cy="5334000"/>
          </a:xfrm>
        </p:spPr>
        <p:txBody>
          <a:bodyPr/>
          <a:lstStyle/>
          <a:p>
            <a:pPr>
              <a:lnSpc>
                <a:spcPct val="90000"/>
              </a:lnSpc>
            </a:pPr>
            <a:r>
              <a:rPr lang="en-US" sz="1600" smtClean="0"/>
              <a:t>Current approach to implementing Decision Framework is to start small – focus on a few Goal teams – and gradually work from the bottom up within the organization </a:t>
            </a:r>
          </a:p>
          <a:p>
            <a:pPr>
              <a:lnSpc>
                <a:spcPct val="90000"/>
              </a:lnSpc>
            </a:pPr>
            <a:endParaRPr kumimoji="0" lang="en-US" sz="1600" smtClean="0">
              <a:solidFill>
                <a:srgbClr val="0066CC"/>
              </a:solidFill>
            </a:endParaRPr>
          </a:p>
          <a:p>
            <a:pPr>
              <a:lnSpc>
                <a:spcPct val="90000"/>
              </a:lnSpc>
            </a:pPr>
            <a:r>
              <a:rPr kumimoji="0" lang="en-US" sz="1600" smtClean="0">
                <a:solidFill>
                  <a:schemeClr val="tx1"/>
                </a:solidFill>
              </a:rPr>
              <a:t>Take an incremental step to improving coordination and supporting the ability of the Management Board to:</a:t>
            </a:r>
          </a:p>
          <a:p>
            <a:pPr lvl="1">
              <a:lnSpc>
                <a:spcPct val="90000"/>
              </a:lnSpc>
            </a:pPr>
            <a:r>
              <a:rPr kumimoji="0" lang="en-US" sz="1400" smtClean="0">
                <a:solidFill>
                  <a:schemeClr val="tx1"/>
                </a:solidFill>
              </a:rPr>
              <a:t> review performance, </a:t>
            </a:r>
          </a:p>
          <a:p>
            <a:pPr lvl="1">
              <a:lnSpc>
                <a:spcPct val="90000"/>
              </a:lnSpc>
            </a:pPr>
            <a:r>
              <a:rPr kumimoji="0" lang="en-US" sz="1400" smtClean="0">
                <a:solidFill>
                  <a:schemeClr val="tx1"/>
                </a:solidFill>
              </a:rPr>
              <a:t> make informed agreements about resource allocation,</a:t>
            </a:r>
          </a:p>
          <a:p>
            <a:pPr lvl="1">
              <a:lnSpc>
                <a:spcPct val="90000"/>
              </a:lnSpc>
            </a:pPr>
            <a:r>
              <a:rPr kumimoji="0" lang="en-US" sz="1400" smtClean="0">
                <a:solidFill>
                  <a:schemeClr val="tx1"/>
                </a:solidFill>
              </a:rPr>
              <a:t> identify opportunities for strategic coordination and leveraging of complementary efforts, and </a:t>
            </a:r>
          </a:p>
          <a:p>
            <a:pPr lvl="1">
              <a:lnSpc>
                <a:spcPct val="90000"/>
              </a:lnSpc>
            </a:pPr>
            <a:r>
              <a:rPr kumimoji="0" lang="en-US" sz="1400" smtClean="0">
                <a:solidFill>
                  <a:schemeClr val="tx1"/>
                </a:solidFill>
              </a:rPr>
              <a:t> recognize when program redirection is necessary.  </a:t>
            </a:r>
          </a:p>
          <a:p>
            <a:pPr>
              <a:lnSpc>
                <a:spcPct val="90000"/>
              </a:lnSpc>
            </a:pPr>
            <a:endParaRPr kumimoji="0" lang="en-US" sz="1600" smtClean="0">
              <a:solidFill>
                <a:schemeClr val="tx1"/>
              </a:solidFill>
            </a:endParaRPr>
          </a:p>
          <a:p>
            <a:pPr>
              <a:lnSpc>
                <a:spcPct val="90000"/>
              </a:lnSpc>
            </a:pPr>
            <a:r>
              <a:rPr kumimoji="0" lang="en-US" sz="1600" smtClean="0">
                <a:solidFill>
                  <a:schemeClr val="tx1"/>
                </a:solidFill>
              </a:rPr>
              <a:t>This process will also inform other partners and the public about CBP priorities and progress toward achieving those priorities.</a:t>
            </a:r>
          </a:p>
          <a:p>
            <a:pPr lvl="1">
              <a:lnSpc>
                <a:spcPct val="90000"/>
              </a:lnSpc>
            </a:pPr>
            <a:r>
              <a:rPr lang="en-US" sz="1400" smtClean="0"/>
              <a:t>ChesapeakeStat tool will be used as platform to facilitate AM</a:t>
            </a:r>
          </a:p>
          <a:p>
            <a:pPr lvl="1">
              <a:lnSpc>
                <a:spcPct val="90000"/>
              </a:lnSpc>
            </a:pPr>
            <a:endParaRPr lang="en-US" sz="1400" smtClean="0"/>
          </a:p>
          <a:p>
            <a:pPr>
              <a:lnSpc>
                <a:spcPct val="90000"/>
              </a:lnSpc>
            </a:pPr>
            <a:r>
              <a:rPr lang="en-US" sz="1600" smtClean="0"/>
              <a:t>Bay Partnership has the organizational structure to build an effective AM system</a:t>
            </a:r>
          </a:p>
          <a:p>
            <a:pPr lvl="1">
              <a:lnSpc>
                <a:spcPct val="90000"/>
              </a:lnSpc>
            </a:pPr>
            <a:r>
              <a:rPr lang="en-US" sz="1400" smtClean="0"/>
              <a:t>It has the data, science, and modeling capability</a:t>
            </a:r>
          </a:p>
          <a:p>
            <a:pPr lvl="1">
              <a:lnSpc>
                <a:spcPct val="90000"/>
              </a:lnSpc>
            </a:pPr>
            <a:r>
              <a:rPr lang="en-US" sz="1400" smtClean="0"/>
              <a:t>It needs to start where it is, use what it has, and go forward on an iterative basis.  </a:t>
            </a:r>
          </a:p>
          <a:p>
            <a:pPr lvl="1">
              <a:lnSpc>
                <a:spcPct val="90000"/>
              </a:lnSpc>
            </a:pPr>
            <a:r>
              <a:rPr lang="en-US" sz="1400" smtClean="0"/>
              <a:t>In other words, take an adaptive approach...</a:t>
            </a:r>
          </a:p>
          <a:p>
            <a:pPr>
              <a:lnSpc>
                <a:spcPct val="90000"/>
              </a:lnSpc>
            </a:pPr>
            <a:endParaRPr lang="en-US" sz="1600" smtClean="0"/>
          </a:p>
          <a:p>
            <a:pPr>
              <a:lnSpc>
                <a:spcPct val="90000"/>
              </a:lnSpc>
            </a:pPr>
            <a:endParaRPr lang="en-US" sz="1600" smtClean="0"/>
          </a:p>
          <a:p>
            <a:pPr>
              <a:lnSpc>
                <a:spcPct val="90000"/>
              </a:lnSpc>
            </a:pPr>
            <a:endParaRPr lang="en-US" sz="1800" smtClean="0"/>
          </a:p>
          <a:p>
            <a:pPr>
              <a:lnSpc>
                <a:spcPct val="90000"/>
              </a:lnSpc>
            </a:pPr>
            <a:endParaRPr lang="en-US" sz="16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7239000" y="6477000"/>
            <a:ext cx="1905000" cy="381000"/>
          </a:xfrm>
          <a:prstGeom prst="rect">
            <a:avLst/>
          </a:prstGeom>
          <a:noFill/>
          <a:ln>
            <a:miter lim="800000"/>
            <a:headEnd/>
            <a:tailEnd/>
          </a:ln>
        </p:spPr>
        <p:txBody>
          <a:bodyPr/>
          <a:lstStyle/>
          <a:p>
            <a:pPr algn="r" eaLnBrk="0" hangingPunct="0">
              <a:spcBef>
                <a:spcPct val="50000"/>
              </a:spcBef>
              <a:defRPr/>
            </a:pPr>
            <a:fld id="{2DFB7B12-965C-4A27-8360-B15FAE1D50B7}" type="slidenum">
              <a:rPr lang="en-US" sz="1000">
                <a:solidFill>
                  <a:schemeClr val="bg1"/>
                </a:solidFill>
                <a:latin typeface="+mn-lt"/>
                <a:cs typeface="+mn-cs"/>
              </a:rPr>
              <a:pPr algn="r" eaLnBrk="0" hangingPunct="0">
                <a:spcBef>
                  <a:spcPct val="50000"/>
                </a:spcBef>
                <a:defRPr/>
              </a:pPr>
              <a:t>22</a:t>
            </a:fld>
            <a:endParaRPr lang="en-US" sz="1000">
              <a:solidFill>
                <a:schemeClr val="bg1"/>
              </a:solidFill>
              <a:latin typeface="+mn-lt"/>
              <a:cs typeface="+mn-cs"/>
            </a:endParaRPr>
          </a:p>
        </p:txBody>
      </p:sp>
      <p:sp>
        <p:nvSpPr>
          <p:cNvPr id="150530" name="Rectangle 2"/>
          <p:cNvSpPr>
            <a:spLocks noGrp="1" noChangeArrowheads="1"/>
          </p:cNvSpPr>
          <p:nvPr>
            <p:ph type="title" idx="4294967295"/>
          </p:nvPr>
        </p:nvSpPr>
        <p:spPr>
          <a:xfrm>
            <a:off x="838200" y="228600"/>
            <a:ext cx="7848600" cy="609600"/>
          </a:xfrm>
        </p:spPr>
        <p:txBody>
          <a:bodyPr/>
          <a:lstStyle/>
          <a:p>
            <a:r>
              <a:rPr lang="en-US" smtClean="0"/>
              <a:t>III.B. Adaptive Management and the Chesapeake Bay</a:t>
            </a:r>
          </a:p>
        </p:txBody>
      </p:sp>
      <p:sp>
        <p:nvSpPr>
          <p:cNvPr id="150531" name="Rectangle 3"/>
          <p:cNvSpPr>
            <a:spLocks noGrp="1" noChangeArrowheads="1"/>
          </p:cNvSpPr>
          <p:nvPr>
            <p:ph type="body" idx="4294967295"/>
          </p:nvPr>
        </p:nvSpPr>
        <p:spPr>
          <a:xfrm>
            <a:off x="1295400" y="1143000"/>
            <a:ext cx="7391400" cy="4343400"/>
          </a:xfrm>
        </p:spPr>
        <p:txBody>
          <a:bodyPr/>
          <a:lstStyle/>
          <a:p>
            <a:pPr>
              <a:lnSpc>
                <a:spcPct val="90000"/>
              </a:lnSpc>
            </a:pPr>
            <a:r>
              <a:rPr lang="en-US" sz="1800" smtClean="0"/>
              <a:t>NAS Conclusions on Bay Partnership’s Approach to Adaptive Management for Improving Water Quality</a:t>
            </a:r>
          </a:p>
          <a:p>
            <a:pPr lvl="1">
              <a:lnSpc>
                <a:spcPct val="90000"/>
              </a:lnSpc>
            </a:pPr>
            <a:r>
              <a:rPr lang="en-US" smtClean="0"/>
              <a:t>Neither EPA nor Bay jurisdictions exhibit clear understanding of adaptive management and how it might be applied</a:t>
            </a:r>
          </a:p>
          <a:p>
            <a:pPr lvl="1">
              <a:lnSpc>
                <a:spcPct val="90000"/>
              </a:lnSpc>
            </a:pPr>
            <a:r>
              <a:rPr lang="en-US" smtClean="0"/>
              <a:t>EPA and Bay jurisdictions have not fully analyzed uncertainties inherent in nutrient and sediment reduction efforts and water quality outcomes</a:t>
            </a:r>
          </a:p>
          <a:p>
            <a:pPr lvl="1">
              <a:lnSpc>
                <a:spcPct val="90000"/>
              </a:lnSpc>
            </a:pPr>
            <a:r>
              <a:rPr lang="en-US" smtClean="0"/>
              <a:t>Targeted monitoring efforts by states and the CBP will be required to support adaptive management</a:t>
            </a:r>
          </a:p>
          <a:p>
            <a:pPr lvl="1">
              <a:lnSpc>
                <a:spcPct val="90000"/>
              </a:lnSpc>
            </a:pPr>
            <a:r>
              <a:rPr lang="en-US" smtClean="0"/>
              <a:t>The TMDL accountability framework and threatened consequences for failure will dampen Bay’s jurisdictions’ enthusiasm for adaptive management.</a:t>
            </a:r>
          </a:p>
          <a:p>
            <a:pPr lvl="1">
              <a:lnSpc>
                <a:spcPct val="90000"/>
              </a:lnSpc>
            </a:pPr>
            <a:r>
              <a:rPr lang="en-US" smtClean="0"/>
              <a:t>Without sufficient flexibility of the regulatory and organizational structure, adaptive management may be problematic</a:t>
            </a:r>
          </a:p>
          <a:p>
            <a:pPr>
              <a:lnSpc>
                <a:spcPct val="90000"/>
              </a:lnSpc>
            </a:pPr>
            <a:endParaRPr lang="en-US" smtClean="0"/>
          </a:p>
          <a:p>
            <a:pPr>
              <a:lnSpc>
                <a:spcPct val="90000"/>
              </a:lnSpc>
            </a:pPr>
            <a:endParaRPr lang="en-US" sz="1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7FA7BAF-9114-4A23-91B2-4F09C852BFE7}" type="slidenum">
              <a:rPr lang="en-US"/>
              <a:pPr>
                <a:defRPr/>
              </a:pPr>
              <a:t>23</a:t>
            </a:fld>
            <a:endParaRPr lang="en-US"/>
          </a:p>
        </p:txBody>
      </p:sp>
      <p:sp>
        <p:nvSpPr>
          <p:cNvPr id="152578" name="Rectangle 2"/>
          <p:cNvSpPr>
            <a:spLocks noGrp="1" noChangeArrowheads="1"/>
          </p:cNvSpPr>
          <p:nvPr>
            <p:ph type="title"/>
          </p:nvPr>
        </p:nvSpPr>
        <p:spPr>
          <a:xfrm>
            <a:off x="838200" y="228600"/>
            <a:ext cx="7848600" cy="609600"/>
          </a:xfrm>
        </p:spPr>
        <p:txBody>
          <a:bodyPr/>
          <a:lstStyle/>
          <a:p>
            <a:r>
              <a:rPr lang="en-US" smtClean="0"/>
              <a:t>III.C. Accountability and the Chesapeake Bay </a:t>
            </a:r>
          </a:p>
        </p:txBody>
      </p:sp>
      <p:sp>
        <p:nvSpPr>
          <p:cNvPr id="152579" name="Rectangle 3"/>
          <p:cNvSpPr>
            <a:spLocks noGrp="1" noChangeArrowheads="1"/>
          </p:cNvSpPr>
          <p:nvPr>
            <p:ph type="body" idx="1"/>
          </p:nvPr>
        </p:nvSpPr>
        <p:spPr>
          <a:xfrm>
            <a:off x="1295400" y="1143000"/>
            <a:ext cx="7391400" cy="4343400"/>
          </a:xfrm>
        </p:spPr>
        <p:txBody>
          <a:bodyPr/>
          <a:lstStyle/>
          <a:p>
            <a:r>
              <a:rPr lang="en-US" sz="1800" smtClean="0"/>
              <a:t>The meaning of accountability is unclear</a:t>
            </a:r>
          </a:p>
          <a:p>
            <a:pPr lvl="1"/>
            <a:r>
              <a:rPr lang="en-US" sz="1600" smtClean="0"/>
              <a:t>External vs internal (public vs partner-partner)</a:t>
            </a:r>
          </a:p>
          <a:p>
            <a:pPr lvl="1"/>
            <a:r>
              <a:rPr lang="en-US" sz="1600" smtClean="0"/>
              <a:t>Regulatory vs voluntary agreements</a:t>
            </a:r>
          </a:p>
          <a:p>
            <a:pPr lvl="1"/>
            <a:r>
              <a:rPr lang="en-US" sz="1600" smtClean="0"/>
              <a:t>Increase vs reduction in funds with grant conditions</a:t>
            </a:r>
          </a:p>
          <a:p>
            <a:r>
              <a:rPr lang="en-US" sz="1800" smtClean="0"/>
              <a:t>All partners could be held accountable through the budgeting process (implementation grants).</a:t>
            </a:r>
          </a:p>
          <a:p>
            <a:r>
              <a:rPr lang="en-US" sz="1800" smtClean="0"/>
              <a:t>States could also be held accountable through WIPs, milestones and TMDL for water quality goals and MOUs for non-water quality goals. </a:t>
            </a:r>
          </a:p>
          <a:p>
            <a:r>
              <a:rPr lang="en-US" sz="1800" smtClean="0"/>
              <a:t>Individual partners should be held accountable for actions they can actually control, rather than long-term environmental outcomes.</a:t>
            </a:r>
          </a:p>
          <a:p>
            <a:r>
              <a:rPr lang="en-US" sz="1800" smtClean="0"/>
              <a:t>There needs to be transparency and verification of data.</a:t>
            </a:r>
          </a:p>
          <a:p>
            <a:r>
              <a:rPr lang="en-US" sz="1800" smtClean="0"/>
              <a:t>Partners need to properly manage the public’s expectations, or will lose the public’s trust.</a:t>
            </a:r>
          </a:p>
          <a:p>
            <a:endParaRPr lang="en-US" smtClean="0"/>
          </a:p>
          <a:p>
            <a:endParaRPr lang="en-US" smtClean="0"/>
          </a:p>
          <a:p>
            <a:endParaRPr lang="en-US" sz="1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fld id="{350EC94B-7406-495A-A7A7-A30469AC854E}" type="slidenum">
              <a:rPr lang="en-US"/>
              <a:pPr>
                <a:defRPr/>
              </a:pPr>
              <a:t>24</a:t>
            </a:fld>
            <a:endParaRPr lang="en-US"/>
          </a:p>
        </p:txBody>
      </p:sp>
      <p:sp>
        <p:nvSpPr>
          <p:cNvPr id="361480" name="Rectangle 8"/>
          <p:cNvSpPr>
            <a:spLocks noChangeArrowheads="1"/>
          </p:cNvSpPr>
          <p:nvPr/>
        </p:nvSpPr>
        <p:spPr bwMode="auto">
          <a:xfrm>
            <a:off x="609600" y="1431925"/>
            <a:ext cx="7696200" cy="701675"/>
          </a:xfrm>
          <a:prstGeom prst="rect">
            <a:avLst/>
          </a:prstGeom>
          <a:noFill/>
          <a:ln w="9525">
            <a:noFill/>
            <a:miter lim="800000"/>
            <a:headEnd/>
            <a:tailEnd/>
          </a:ln>
          <a:effectLst/>
        </p:spPr>
        <p:txBody>
          <a:bodyPr anchor="ctr">
            <a:spAutoFit/>
          </a:bodyPr>
          <a:lstStyle/>
          <a:p>
            <a:pPr algn="ctr">
              <a:tabLst>
                <a:tab pos="914400" algn="l"/>
              </a:tabLst>
              <a:defRPr/>
            </a:pPr>
            <a:r>
              <a:rPr lang="en-US" sz="4000" b="1" dirty="0">
                <a:solidFill>
                  <a:srgbClr val="5A5A88"/>
                </a:solidFill>
                <a:effectLst>
                  <a:outerShdw blurRad="38100" dist="38100" dir="2700000" algn="tl">
                    <a:srgbClr val="C0C0C0"/>
                  </a:outerShdw>
                </a:effectLst>
              </a:rPr>
              <a:t>QUESTIONS AND COMMENTS</a:t>
            </a:r>
          </a:p>
        </p:txBody>
      </p:sp>
      <p:sp>
        <p:nvSpPr>
          <p:cNvPr id="156675" name="Rectangle 9"/>
          <p:cNvSpPr>
            <a:spLocks noChangeArrowheads="1"/>
          </p:cNvSpPr>
          <p:nvPr/>
        </p:nvSpPr>
        <p:spPr bwMode="auto">
          <a:xfrm>
            <a:off x="2413000" y="6003925"/>
            <a:ext cx="4368800" cy="396875"/>
          </a:xfrm>
          <a:prstGeom prst="rect">
            <a:avLst/>
          </a:prstGeom>
          <a:noFill/>
          <a:ln w="9525">
            <a:noFill/>
            <a:miter lim="800000"/>
            <a:headEnd/>
            <a:tailEnd/>
          </a:ln>
        </p:spPr>
        <p:txBody>
          <a:bodyPr wrap="none">
            <a:spAutoFit/>
          </a:bodyPr>
          <a:lstStyle/>
          <a:p>
            <a:r>
              <a:rPr lang="en-US" u="sng">
                <a:solidFill>
                  <a:srgbClr val="0066FF"/>
                </a:solidFill>
              </a:rPr>
              <a:t>http://executiveorder.chesapeakebay.net</a:t>
            </a:r>
            <a:r>
              <a:rPr lang="en-US" sz="2000"/>
              <a:t>/</a:t>
            </a:r>
          </a:p>
        </p:txBody>
      </p:sp>
      <p:pic>
        <p:nvPicPr>
          <p:cNvPr id="156676" name="Picture 16" descr="spsp1_mikeland"/>
          <p:cNvPicPr>
            <a:picLocks noChangeAspect="1" noChangeArrowheads="1"/>
          </p:cNvPicPr>
          <p:nvPr/>
        </p:nvPicPr>
        <p:blipFill>
          <a:blip r:embed="rId3" cstate="print"/>
          <a:srcRect t="7353"/>
          <a:stretch>
            <a:fillRect/>
          </a:stretch>
        </p:blipFill>
        <p:spPr bwMode="auto">
          <a:xfrm>
            <a:off x="5410200" y="4219575"/>
            <a:ext cx="2667000" cy="1647825"/>
          </a:xfrm>
          <a:prstGeom prst="rect">
            <a:avLst/>
          </a:prstGeom>
          <a:noFill/>
          <a:ln w="9525" algn="ctr">
            <a:solidFill>
              <a:schemeClr val="bg1"/>
            </a:solidFill>
            <a:miter lim="800000"/>
            <a:headEnd/>
            <a:tailEnd/>
          </a:ln>
        </p:spPr>
      </p:pic>
      <p:pic>
        <p:nvPicPr>
          <p:cNvPr id="156677" name="Picture 17" descr="Thomas_Point_Lighthouse_Chesapeake_Bay"/>
          <p:cNvPicPr>
            <a:picLocks noChangeAspect="1" noChangeArrowheads="1"/>
          </p:cNvPicPr>
          <p:nvPr/>
        </p:nvPicPr>
        <p:blipFill>
          <a:blip r:embed="rId4" cstate="print"/>
          <a:srcRect/>
          <a:stretch>
            <a:fillRect/>
          </a:stretch>
        </p:blipFill>
        <p:spPr bwMode="auto">
          <a:xfrm>
            <a:off x="1066800" y="2362200"/>
            <a:ext cx="2895600" cy="2274888"/>
          </a:xfrm>
          <a:prstGeom prst="rect">
            <a:avLst/>
          </a:prstGeom>
          <a:noFill/>
          <a:ln w="9525" algn="ctr">
            <a:solidFill>
              <a:schemeClr val="bg1"/>
            </a:solidFill>
            <a:miter lim="800000"/>
            <a:headEnd/>
            <a:tailEnd/>
          </a:ln>
        </p:spPr>
      </p:pic>
      <p:pic>
        <p:nvPicPr>
          <p:cNvPr id="156678" name="Picture 18" descr="dobbs-crabboat2-450x337"/>
          <p:cNvPicPr>
            <a:picLocks noChangeAspect="1" noChangeArrowheads="1"/>
          </p:cNvPicPr>
          <p:nvPr/>
        </p:nvPicPr>
        <p:blipFill>
          <a:blip r:embed="rId5" cstate="print"/>
          <a:srcRect/>
          <a:stretch>
            <a:fillRect/>
          </a:stretch>
        </p:blipFill>
        <p:spPr bwMode="auto">
          <a:xfrm>
            <a:off x="1066800" y="4262438"/>
            <a:ext cx="2143125" cy="1604962"/>
          </a:xfrm>
          <a:prstGeom prst="rect">
            <a:avLst/>
          </a:prstGeom>
          <a:noFill/>
          <a:ln w="9525" algn="ctr">
            <a:solidFill>
              <a:schemeClr val="bg1"/>
            </a:solidFill>
            <a:miter lim="800000"/>
            <a:headEnd/>
            <a:tailEnd/>
          </a:ln>
        </p:spPr>
      </p:pic>
      <p:pic>
        <p:nvPicPr>
          <p:cNvPr id="156679" name="Picture 19" descr="normal_iil-eco-en-00049"/>
          <p:cNvPicPr>
            <a:picLocks noChangeAspect="1" noChangeArrowheads="1"/>
          </p:cNvPicPr>
          <p:nvPr/>
        </p:nvPicPr>
        <p:blipFill>
          <a:blip r:embed="rId6" cstate="print"/>
          <a:srcRect l="6004" t="32001" r="33209" b="9091"/>
          <a:stretch>
            <a:fillRect/>
          </a:stretch>
        </p:blipFill>
        <p:spPr bwMode="auto">
          <a:xfrm>
            <a:off x="3048000" y="4038600"/>
            <a:ext cx="2514600" cy="1828800"/>
          </a:xfrm>
          <a:prstGeom prst="rect">
            <a:avLst/>
          </a:prstGeom>
          <a:noFill/>
          <a:ln w="9525" algn="ctr">
            <a:solidFill>
              <a:schemeClr val="bg1"/>
            </a:solidFill>
            <a:miter lim="800000"/>
            <a:headEnd/>
            <a:tailEnd/>
          </a:ln>
        </p:spPr>
      </p:pic>
      <p:pic>
        <p:nvPicPr>
          <p:cNvPr id="156680" name="Picture 20" descr="roadless_skidmore_creek"/>
          <p:cNvPicPr>
            <a:picLocks noChangeAspect="1" noChangeArrowheads="1"/>
          </p:cNvPicPr>
          <p:nvPr/>
        </p:nvPicPr>
        <p:blipFill>
          <a:blip r:embed="rId7" cstate="print"/>
          <a:srcRect/>
          <a:stretch>
            <a:fillRect/>
          </a:stretch>
        </p:blipFill>
        <p:spPr bwMode="auto">
          <a:xfrm>
            <a:off x="5257800" y="2362200"/>
            <a:ext cx="2819400" cy="1885950"/>
          </a:xfrm>
          <a:prstGeom prst="rect">
            <a:avLst/>
          </a:prstGeom>
          <a:noFill/>
          <a:ln w="6350">
            <a:solidFill>
              <a:schemeClr val="bg1"/>
            </a:solidFill>
            <a:miter lim="800000"/>
            <a:headEnd/>
            <a:tailEnd/>
          </a:ln>
        </p:spPr>
      </p:pic>
      <p:pic>
        <p:nvPicPr>
          <p:cNvPr id="156681" name="Picture 21" descr="pennsylvania-dairy-farm"/>
          <p:cNvPicPr>
            <a:picLocks noChangeAspect="1" noChangeArrowheads="1"/>
          </p:cNvPicPr>
          <p:nvPr/>
        </p:nvPicPr>
        <p:blipFill>
          <a:blip r:embed="rId8" cstate="print"/>
          <a:srcRect/>
          <a:stretch>
            <a:fillRect/>
          </a:stretch>
        </p:blipFill>
        <p:spPr bwMode="auto">
          <a:xfrm>
            <a:off x="3048000" y="2362200"/>
            <a:ext cx="2819400" cy="1878013"/>
          </a:xfrm>
          <a:prstGeom prst="rect">
            <a:avLst/>
          </a:prstGeom>
          <a:noFill/>
          <a:ln w="9525" algn="ctr">
            <a:solidFill>
              <a:schemeClr val="bg1"/>
            </a:solidFill>
            <a:miter lim="800000"/>
            <a:headEnd/>
            <a:tailEnd/>
          </a:ln>
        </p:spPr>
      </p:pic>
      <p:pic>
        <p:nvPicPr>
          <p:cNvPr id="156682" name="Picture 11" descr="blackduck.jpg"/>
          <p:cNvPicPr>
            <a:picLocks noChangeAspect="1"/>
          </p:cNvPicPr>
          <p:nvPr/>
        </p:nvPicPr>
        <p:blipFill>
          <a:blip r:embed="rId9" cstate="print"/>
          <a:srcRect/>
          <a:stretch>
            <a:fillRect/>
          </a:stretch>
        </p:blipFill>
        <p:spPr bwMode="auto">
          <a:xfrm>
            <a:off x="5562600" y="4267200"/>
            <a:ext cx="2514600" cy="1585913"/>
          </a:xfrm>
          <a:prstGeom prst="rect">
            <a:avLst/>
          </a:prstGeom>
          <a:noFill/>
          <a:ln w="6350">
            <a:solidFill>
              <a:schemeClr val="bg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8CB10E5-5F47-4E57-9306-0CF32A876ECD}" type="slidenum">
              <a:rPr lang="en-US"/>
              <a:pPr>
                <a:defRPr/>
              </a:pPr>
              <a:t>25</a:t>
            </a:fld>
            <a:endParaRPr lang="en-US"/>
          </a:p>
        </p:txBody>
      </p:sp>
      <p:sp>
        <p:nvSpPr>
          <p:cNvPr id="159746" name="Rectangle 2"/>
          <p:cNvSpPr>
            <a:spLocks noGrp="1" noChangeArrowheads="1"/>
          </p:cNvSpPr>
          <p:nvPr>
            <p:ph type="title"/>
          </p:nvPr>
        </p:nvSpPr>
        <p:spPr>
          <a:xfrm>
            <a:off x="457200" y="381000"/>
            <a:ext cx="8229600" cy="457200"/>
          </a:xfrm>
        </p:spPr>
        <p:txBody>
          <a:bodyPr/>
          <a:lstStyle/>
          <a:p>
            <a:r>
              <a:rPr lang="en-US" b="1" smtClean="0"/>
              <a:t>II.C. Pollutant Sources to the Bay</a:t>
            </a:r>
          </a:p>
        </p:txBody>
      </p:sp>
      <p:pic>
        <p:nvPicPr>
          <p:cNvPr id="159747" name="Picture 3" descr="RelativeResponsibilityLoads2007"/>
          <p:cNvPicPr>
            <a:picLocks noGrp="1" noChangeAspect="1" noChangeArrowheads="1"/>
          </p:cNvPicPr>
          <p:nvPr>
            <p:ph type="body" idx="1"/>
          </p:nvPr>
        </p:nvPicPr>
        <p:blipFill>
          <a:blip r:embed="rId3" cstate="print"/>
          <a:srcRect/>
          <a:stretch>
            <a:fillRect/>
          </a:stretch>
        </p:blipFill>
        <p:spPr>
          <a:xfrm>
            <a:off x="1676400" y="1676400"/>
            <a:ext cx="6643688" cy="36099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0"/>
          </p:nvPr>
        </p:nvSpPr>
        <p:spPr/>
        <p:txBody>
          <a:bodyPr/>
          <a:lstStyle/>
          <a:p>
            <a:pPr>
              <a:defRPr/>
            </a:pPr>
            <a:fld id="{C01B9831-A742-4B50-8273-284EE78D8B51}" type="slidenum">
              <a:rPr lang="en-US"/>
              <a:pPr>
                <a:defRPr/>
              </a:pPr>
              <a:t>26</a:t>
            </a:fld>
            <a:endParaRPr lang="en-US"/>
          </a:p>
        </p:txBody>
      </p:sp>
      <p:sp>
        <p:nvSpPr>
          <p:cNvPr id="134154" name="Rectangle 2"/>
          <p:cNvSpPr>
            <a:spLocks noGrp="1" noChangeArrowheads="1"/>
          </p:cNvSpPr>
          <p:nvPr>
            <p:ph type="title"/>
          </p:nvPr>
        </p:nvSpPr>
        <p:spPr/>
        <p:txBody>
          <a:bodyPr/>
          <a:lstStyle/>
          <a:p>
            <a:r>
              <a:rPr lang="en-US" b="1" smtClean="0"/>
              <a:t>II.C. Nutrient Loads by State</a:t>
            </a:r>
          </a:p>
        </p:txBody>
      </p:sp>
      <p:graphicFrame>
        <p:nvGraphicFramePr>
          <p:cNvPr id="134147" name="Object 3"/>
          <p:cNvGraphicFramePr>
            <a:graphicFrameLocks noChangeAspect="1"/>
          </p:cNvGraphicFramePr>
          <p:nvPr>
            <p:ph sz="quarter" idx="2"/>
          </p:nvPr>
        </p:nvGraphicFramePr>
        <p:xfrm>
          <a:off x="2362200" y="685800"/>
          <a:ext cx="8639175" cy="5191125"/>
        </p:xfrm>
        <a:graphic>
          <a:graphicData uri="http://schemas.openxmlformats.org/presentationml/2006/ole">
            <p:oleObj spid="_x0000_s134147" name="Chart" r:id="rId4" imgW="8877402" imgH="5334135" progId="Excel.Sheet.8">
              <p:embed/>
            </p:oleObj>
          </a:graphicData>
        </a:graphic>
      </p:graphicFrame>
      <p:sp>
        <p:nvSpPr>
          <p:cNvPr id="134155" name="Text Box 4"/>
          <p:cNvSpPr txBox="1">
            <a:spLocks noChangeArrowheads="1"/>
          </p:cNvSpPr>
          <p:nvPr/>
        </p:nvSpPr>
        <p:spPr bwMode="auto">
          <a:xfrm>
            <a:off x="838200" y="4648200"/>
            <a:ext cx="2895600" cy="366713"/>
          </a:xfrm>
          <a:prstGeom prst="rect">
            <a:avLst/>
          </a:prstGeom>
          <a:noFill/>
          <a:ln w="9525">
            <a:noFill/>
            <a:miter lim="800000"/>
            <a:headEnd/>
            <a:tailEnd/>
          </a:ln>
        </p:spPr>
        <p:txBody>
          <a:bodyPr>
            <a:spAutoFit/>
          </a:bodyPr>
          <a:lstStyle/>
          <a:p>
            <a:pPr algn="ctr">
              <a:spcBef>
                <a:spcPct val="50000"/>
              </a:spcBef>
            </a:pPr>
            <a:r>
              <a:rPr lang="en-US" sz="1800" b="1">
                <a:latin typeface="Arial" charset="0"/>
              </a:rPr>
              <a:t>Nitrogen</a:t>
            </a:r>
            <a:r>
              <a:rPr lang="en-US" sz="1800">
                <a:latin typeface="Arial" charset="0"/>
              </a:rPr>
              <a:t>*</a:t>
            </a:r>
          </a:p>
        </p:txBody>
      </p:sp>
      <p:sp>
        <p:nvSpPr>
          <p:cNvPr id="134156" name="Text Box 5"/>
          <p:cNvSpPr txBox="1">
            <a:spLocks noChangeArrowheads="1"/>
          </p:cNvSpPr>
          <p:nvPr/>
        </p:nvSpPr>
        <p:spPr bwMode="auto">
          <a:xfrm>
            <a:off x="5257800" y="4648200"/>
            <a:ext cx="2895600" cy="366713"/>
          </a:xfrm>
          <a:prstGeom prst="rect">
            <a:avLst/>
          </a:prstGeom>
          <a:noFill/>
          <a:ln w="9525">
            <a:noFill/>
            <a:miter lim="800000"/>
            <a:headEnd/>
            <a:tailEnd/>
          </a:ln>
        </p:spPr>
        <p:txBody>
          <a:bodyPr>
            <a:spAutoFit/>
          </a:bodyPr>
          <a:lstStyle/>
          <a:p>
            <a:pPr algn="ctr">
              <a:spcBef>
                <a:spcPct val="50000"/>
              </a:spcBef>
            </a:pPr>
            <a:r>
              <a:rPr lang="en-US" sz="1800" b="1">
                <a:latin typeface="Arial" charset="0"/>
              </a:rPr>
              <a:t>Phosphorus</a:t>
            </a:r>
          </a:p>
        </p:txBody>
      </p:sp>
      <p:sp>
        <p:nvSpPr>
          <p:cNvPr id="134157" name="Text Box 6"/>
          <p:cNvSpPr txBox="1">
            <a:spLocks noChangeArrowheads="1"/>
          </p:cNvSpPr>
          <p:nvPr/>
        </p:nvSpPr>
        <p:spPr bwMode="auto">
          <a:xfrm>
            <a:off x="838200" y="5181600"/>
            <a:ext cx="8077200" cy="915988"/>
          </a:xfrm>
          <a:prstGeom prst="rect">
            <a:avLst/>
          </a:prstGeom>
          <a:noFill/>
          <a:ln w="9525">
            <a:noFill/>
            <a:miter lim="800000"/>
            <a:headEnd/>
            <a:tailEnd/>
          </a:ln>
        </p:spPr>
        <p:txBody>
          <a:bodyPr>
            <a:spAutoFit/>
          </a:bodyPr>
          <a:lstStyle/>
          <a:p>
            <a:pPr>
              <a:spcBef>
                <a:spcPct val="50000"/>
              </a:spcBef>
            </a:pPr>
            <a:r>
              <a:rPr lang="en-US" sz="1800" b="1">
                <a:latin typeface="Arial" charset="0"/>
              </a:rPr>
              <a:t>*EPA estimates a nitrogen load of 284 million lbs nitrogen in 2008. EPA assumes a reduction of 7 million lbs due to the Clean Air Act. This leaves 77 millions lbs to be addressed through the TMDL process.</a:t>
            </a:r>
            <a:r>
              <a:rPr lang="en-US" sz="1800">
                <a:latin typeface="Arial" charset="0"/>
              </a:rPr>
              <a:t>  </a:t>
            </a:r>
          </a:p>
        </p:txBody>
      </p:sp>
      <p:sp>
        <p:nvSpPr>
          <p:cNvPr id="134158" name="Rectangle 7"/>
          <p:cNvSpPr>
            <a:spLocks noChangeArrowheads="1"/>
          </p:cNvSpPr>
          <p:nvPr/>
        </p:nvSpPr>
        <p:spPr bwMode="auto">
          <a:xfrm>
            <a:off x="4267200" y="6477000"/>
            <a:ext cx="609600" cy="381000"/>
          </a:xfrm>
          <a:prstGeom prst="rect">
            <a:avLst/>
          </a:prstGeom>
          <a:noFill/>
          <a:ln w="9525">
            <a:noFill/>
            <a:miter lim="800000"/>
            <a:headEnd/>
            <a:tailEnd/>
          </a:ln>
        </p:spPr>
        <p:txBody>
          <a:bodyPr wrap="none" anchor="ctr"/>
          <a:lstStyle/>
          <a:p>
            <a:pPr algn="ctr"/>
            <a:fld id="{B71036B1-D513-4E85-86F5-D8E0195F2634}" type="slidenum">
              <a:rPr lang="en-US" sz="1800">
                <a:latin typeface="Arial" charset="0"/>
              </a:rPr>
              <a:pPr algn="ctr"/>
              <a:t>26</a:t>
            </a:fld>
            <a:endParaRPr lang="en-US" sz="1800">
              <a:latin typeface="Arial" charset="0"/>
            </a:endParaRPr>
          </a:p>
        </p:txBody>
      </p:sp>
      <p:graphicFrame>
        <p:nvGraphicFramePr>
          <p:cNvPr id="134152" name="Object 8"/>
          <p:cNvGraphicFramePr>
            <a:graphicFrameLocks noChangeAspect="1"/>
          </p:cNvGraphicFramePr>
          <p:nvPr>
            <p:ph sz="quarter" idx="3"/>
          </p:nvPr>
        </p:nvGraphicFramePr>
        <p:xfrm>
          <a:off x="-2057400" y="685800"/>
          <a:ext cx="8516938" cy="5118100"/>
        </p:xfrm>
        <a:graphic>
          <a:graphicData uri="http://schemas.openxmlformats.org/presentationml/2006/ole">
            <p:oleObj spid="_x0000_s134152" name="Chart" r:id="rId5" imgW="8877402" imgH="5334135" progId="Excel.Shee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4"/>
          <p:cNvSpPr>
            <a:spLocks noGrp="1" noChangeArrowheads="1"/>
          </p:cNvSpPr>
          <p:nvPr>
            <p:ph type="title" idx="4294967295"/>
          </p:nvPr>
        </p:nvSpPr>
        <p:spPr>
          <a:xfrm>
            <a:off x="506413" y="201613"/>
            <a:ext cx="8229600" cy="803275"/>
          </a:xfrm>
        </p:spPr>
        <p:txBody>
          <a:bodyPr/>
          <a:lstStyle/>
          <a:p>
            <a:pPr eaLnBrk="1" hangingPunct="1"/>
            <a:r>
              <a:rPr lang="en-US" sz="2400" b="1" smtClean="0"/>
              <a:t>CBP GIT Implementation Workgroup Structure  </a:t>
            </a:r>
            <a:r>
              <a:rPr lang="en-US" sz="800" b="1" smtClean="0"/>
              <a:t>06-08-11</a:t>
            </a:r>
          </a:p>
        </p:txBody>
      </p:sp>
      <p:sp>
        <p:nvSpPr>
          <p:cNvPr id="77851" name="Rectangle 34"/>
          <p:cNvSpPr>
            <a:spLocks noChangeArrowheads="1"/>
          </p:cNvSpPr>
          <p:nvPr/>
        </p:nvSpPr>
        <p:spPr bwMode="auto">
          <a:xfrm>
            <a:off x="7529513" y="1608138"/>
            <a:ext cx="1143000" cy="674687"/>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cs typeface="+mn-cs"/>
              </a:rPr>
              <a:t>Enhance </a:t>
            </a:r>
          </a:p>
          <a:p>
            <a:pPr algn="ctr" eaLnBrk="0" hangingPunct="0">
              <a:defRPr/>
            </a:pPr>
            <a:r>
              <a:rPr lang="en-US" sz="1000" b="1" dirty="0">
                <a:solidFill>
                  <a:srgbClr val="000000"/>
                </a:solidFill>
                <a:cs typeface="+mn-cs"/>
              </a:rPr>
              <a:t>Partnering,</a:t>
            </a:r>
          </a:p>
          <a:p>
            <a:pPr algn="ctr" eaLnBrk="0" hangingPunct="0">
              <a:defRPr/>
            </a:pPr>
            <a:r>
              <a:rPr lang="en-US" sz="1000" b="1" dirty="0">
                <a:solidFill>
                  <a:srgbClr val="000000"/>
                </a:solidFill>
                <a:cs typeface="+mn-cs"/>
              </a:rPr>
              <a:t>Leadership</a:t>
            </a:r>
          </a:p>
          <a:p>
            <a:pPr algn="ctr" eaLnBrk="0" hangingPunct="0">
              <a:defRPr/>
            </a:pPr>
            <a:r>
              <a:rPr lang="en-US" sz="1000" b="1" dirty="0">
                <a:solidFill>
                  <a:srgbClr val="000000"/>
                </a:solidFill>
                <a:cs typeface="+mn-cs"/>
              </a:rPr>
              <a:t>&amp; Management</a:t>
            </a:r>
          </a:p>
        </p:txBody>
      </p:sp>
      <p:sp>
        <p:nvSpPr>
          <p:cNvPr id="163843" name="AutoShape 13"/>
          <p:cNvSpPr>
            <a:spLocks noChangeArrowheads="1"/>
          </p:cNvSpPr>
          <p:nvPr/>
        </p:nvSpPr>
        <p:spPr bwMode="auto">
          <a:xfrm>
            <a:off x="471488" y="1214438"/>
            <a:ext cx="8232775" cy="371475"/>
          </a:xfrm>
          <a:prstGeom prst="flowChartProcess">
            <a:avLst/>
          </a:prstGeom>
          <a:solidFill>
            <a:srgbClr val="6699FF"/>
          </a:solidFill>
          <a:ln w="9525">
            <a:solidFill>
              <a:schemeClr val="tx1"/>
            </a:solidFill>
            <a:miter lim="800000"/>
            <a:headEnd/>
            <a:tailEnd/>
          </a:ln>
        </p:spPr>
        <p:txBody>
          <a:bodyPr wrap="none" anchor="ctr"/>
          <a:lstStyle/>
          <a:p>
            <a:pPr algn="ctr" eaLnBrk="0" hangingPunct="0"/>
            <a:r>
              <a:rPr lang="en-US" sz="1200" b="1">
                <a:solidFill>
                  <a:srgbClr val="000000"/>
                </a:solidFill>
              </a:rPr>
              <a:t>Goal Implementation Teams</a:t>
            </a:r>
          </a:p>
        </p:txBody>
      </p:sp>
      <p:sp>
        <p:nvSpPr>
          <p:cNvPr id="77837" name="Rectangle 30"/>
          <p:cNvSpPr>
            <a:spLocks noChangeArrowheads="1"/>
          </p:cNvSpPr>
          <p:nvPr/>
        </p:nvSpPr>
        <p:spPr bwMode="auto">
          <a:xfrm>
            <a:off x="4845050" y="1608138"/>
            <a:ext cx="1076325"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cs typeface="+mn-cs"/>
              </a:rPr>
              <a:t>Maintain</a:t>
            </a:r>
          </a:p>
          <a:p>
            <a:pPr algn="ctr" eaLnBrk="0" hangingPunct="0">
              <a:defRPr/>
            </a:pPr>
            <a:r>
              <a:rPr lang="en-US" sz="1000" b="1" dirty="0">
                <a:solidFill>
                  <a:srgbClr val="000000"/>
                </a:solidFill>
                <a:cs typeface="+mn-cs"/>
              </a:rPr>
              <a:t>Healthy</a:t>
            </a:r>
          </a:p>
          <a:p>
            <a:pPr algn="ctr" eaLnBrk="0" hangingPunct="0">
              <a:defRPr/>
            </a:pPr>
            <a:r>
              <a:rPr lang="en-US" sz="1000" b="1" dirty="0">
                <a:solidFill>
                  <a:srgbClr val="000000"/>
                </a:solidFill>
                <a:cs typeface="+mn-cs"/>
              </a:rPr>
              <a:t>Watersheds</a:t>
            </a:r>
          </a:p>
        </p:txBody>
      </p:sp>
      <p:sp>
        <p:nvSpPr>
          <p:cNvPr id="77838" name="Rectangle 31"/>
          <p:cNvSpPr>
            <a:spLocks noChangeArrowheads="1"/>
          </p:cNvSpPr>
          <p:nvPr/>
        </p:nvSpPr>
        <p:spPr bwMode="auto">
          <a:xfrm>
            <a:off x="3206750" y="1608138"/>
            <a:ext cx="1295400"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cs typeface="+mn-cs"/>
              </a:rPr>
              <a:t>Protect &amp; </a:t>
            </a:r>
          </a:p>
          <a:p>
            <a:pPr algn="ctr" eaLnBrk="0" hangingPunct="0">
              <a:defRPr/>
            </a:pPr>
            <a:r>
              <a:rPr lang="en-US" sz="1000" b="1" dirty="0">
                <a:solidFill>
                  <a:srgbClr val="000000"/>
                </a:solidFill>
                <a:cs typeface="+mn-cs"/>
              </a:rPr>
              <a:t>Restore Water </a:t>
            </a:r>
          </a:p>
          <a:p>
            <a:pPr algn="ctr" eaLnBrk="0" hangingPunct="0">
              <a:defRPr/>
            </a:pPr>
            <a:r>
              <a:rPr lang="en-US" sz="1000" b="1" dirty="0">
                <a:solidFill>
                  <a:srgbClr val="000000"/>
                </a:solidFill>
                <a:cs typeface="+mn-cs"/>
              </a:rPr>
              <a:t>Quality</a:t>
            </a:r>
            <a:r>
              <a:rPr lang="en-US" sz="1000" dirty="0">
                <a:solidFill>
                  <a:srgbClr val="000000"/>
                </a:solidFill>
                <a:cs typeface="+mn-cs"/>
              </a:rPr>
              <a:t> </a:t>
            </a:r>
          </a:p>
        </p:txBody>
      </p:sp>
      <p:sp>
        <p:nvSpPr>
          <p:cNvPr id="77839" name="Rectangle 32"/>
          <p:cNvSpPr>
            <a:spLocks noChangeArrowheads="1"/>
          </p:cNvSpPr>
          <p:nvPr/>
        </p:nvSpPr>
        <p:spPr bwMode="auto">
          <a:xfrm>
            <a:off x="463550" y="1606550"/>
            <a:ext cx="990600" cy="601663"/>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bIns="0" anchorCtr="1"/>
          <a:lstStyle/>
          <a:p>
            <a:pPr algn="ctr" eaLnBrk="0" hangingPunct="0">
              <a:defRPr/>
            </a:pPr>
            <a:r>
              <a:rPr lang="en-US" sz="1000" b="1" dirty="0">
                <a:solidFill>
                  <a:srgbClr val="000000"/>
                </a:solidFill>
                <a:cs typeface="+mn-cs"/>
              </a:rPr>
              <a:t>Sustainable</a:t>
            </a:r>
          </a:p>
          <a:p>
            <a:pPr algn="ctr" eaLnBrk="0" hangingPunct="0">
              <a:defRPr/>
            </a:pPr>
            <a:r>
              <a:rPr lang="en-US" sz="1000" b="1" dirty="0">
                <a:solidFill>
                  <a:srgbClr val="000000"/>
                </a:solidFill>
                <a:cs typeface="+mn-cs"/>
              </a:rPr>
              <a:t> Fisheries</a:t>
            </a:r>
          </a:p>
        </p:txBody>
      </p:sp>
      <p:sp>
        <p:nvSpPr>
          <p:cNvPr id="77840" name="Rectangle 33"/>
          <p:cNvSpPr>
            <a:spLocks noChangeArrowheads="1"/>
          </p:cNvSpPr>
          <p:nvPr/>
        </p:nvSpPr>
        <p:spPr bwMode="auto">
          <a:xfrm>
            <a:off x="1719263" y="1608138"/>
            <a:ext cx="1184275" cy="609600"/>
          </a:xfrm>
          <a:prstGeom prst="rect">
            <a:avLst/>
          </a:prstGeom>
          <a:solidFill>
            <a:srgbClr val="6699FF"/>
          </a:solidFill>
          <a:ln w="19050"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cs typeface="+mn-cs"/>
              </a:rPr>
              <a:t>Protect &amp; Restore</a:t>
            </a:r>
          </a:p>
          <a:p>
            <a:pPr algn="ctr" eaLnBrk="0" hangingPunct="0">
              <a:defRPr/>
            </a:pPr>
            <a:r>
              <a:rPr lang="en-US" sz="1000" b="1" dirty="0">
                <a:solidFill>
                  <a:srgbClr val="000000"/>
                </a:solidFill>
                <a:cs typeface="+mn-cs"/>
              </a:rPr>
              <a:t> Vital Habitats </a:t>
            </a:r>
          </a:p>
        </p:txBody>
      </p:sp>
      <p:sp>
        <p:nvSpPr>
          <p:cNvPr id="77841" name="Rectangle 34"/>
          <p:cNvSpPr>
            <a:spLocks noChangeArrowheads="1"/>
          </p:cNvSpPr>
          <p:nvPr/>
        </p:nvSpPr>
        <p:spPr bwMode="auto">
          <a:xfrm>
            <a:off x="6143625" y="1611313"/>
            <a:ext cx="1143000" cy="609600"/>
          </a:xfrm>
          <a:prstGeom prst="rect">
            <a:avLst/>
          </a:prstGeom>
          <a:solidFill>
            <a:srgbClr val="6699FF"/>
          </a:solidFill>
          <a:ln w="9525" algn="ctr">
            <a:noFill/>
            <a:miter lim="800000"/>
            <a:headEnd/>
            <a:tailEnd/>
          </a:ln>
          <a:effectLst>
            <a:outerShdw dist="35921" dir="2700000" algn="ctr" rotWithShape="0">
              <a:schemeClr val="bg2"/>
            </a:outerShdw>
          </a:effectLst>
        </p:spPr>
        <p:txBody>
          <a:bodyPr wrap="none" anchorCtr="1"/>
          <a:lstStyle/>
          <a:p>
            <a:pPr algn="ctr" eaLnBrk="0" hangingPunct="0">
              <a:defRPr/>
            </a:pPr>
            <a:r>
              <a:rPr lang="en-US" sz="1000" b="1" dirty="0">
                <a:solidFill>
                  <a:srgbClr val="000000"/>
                </a:solidFill>
                <a:cs typeface="+mn-cs"/>
              </a:rPr>
              <a:t>Foster </a:t>
            </a:r>
          </a:p>
          <a:p>
            <a:pPr algn="ctr" eaLnBrk="0" hangingPunct="0">
              <a:defRPr/>
            </a:pPr>
            <a:r>
              <a:rPr lang="en-US" sz="1000" b="1" dirty="0">
                <a:solidFill>
                  <a:srgbClr val="000000"/>
                </a:solidFill>
                <a:cs typeface="+mn-cs"/>
              </a:rPr>
              <a:t>Chesapeake </a:t>
            </a:r>
          </a:p>
          <a:p>
            <a:pPr algn="ctr" eaLnBrk="0" hangingPunct="0">
              <a:defRPr/>
            </a:pPr>
            <a:r>
              <a:rPr lang="en-US" sz="1000" b="1" dirty="0">
                <a:solidFill>
                  <a:srgbClr val="000000"/>
                </a:solidFill>
                <a:cs typeface="+mn-cs"/>
              </a:rPr>
              <a:t>Stewardship</a:t>
            </a:r>
            <a:endParaRPr lang="en-US" sz="1100" b="1" dirty="0">
              <a:solidFill>
                <a:srgbClr val="000000"/>
              </a:solidFill>
              <a:cs typeface="+mn-cs"/>
            </a:endParaRPr>
          </a:p>
        </p:txBody>
      </p:sp>
      <p:sp>
        <p:nvSpPr>
          <p:cNvPr id="77878" name="AutoShape 13"/>
          <p:cNvSpPr>
            <a:spLocks noChangeArrowheads="1"/>
          </p:cNvSpPr>
          <p:nvPr/>
        </p:nvSpPr>
        <p:spPr bwMode="auto">
          <a:xfrm>
            <a:off x="487363" y="2398713"/>
            <a:ext cx="979487" cy="7239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Ches. Bay </a:t>
            </a:r>
          </a:p>
          <a:p>
            <a:pPr algn="ctr" eaLnBrk="0" hangingPunct="0">
              <a:defRPr/>
            </a:pPr>
            <a:r>
              <a:rPr lang="en-US" sz="900" b="1" dirty="0">
                <a:solidFill>
                  <a:srgbClr val="000000"/>
                </a:solidFill>
                <a:cs typeface="+mn-cs"/>
              </a:rPr>
              <a:t>Stock Assessment  Committee</a:t>
            </a:r>
          </a:p>
        </p:txBody>
      </p:sp>
      <p:sp>
        <p:nvSpPr>
          <p:cNvPr id="2" name="AutoShape 13"/>
          <p:cNvSpPr>
            <a:spLocks noChangeArrowheads="1"/>
          </p:cNvSpPr>
          <p:nvPr/>
        </p:nvSpPr>
        <p:spPr bwMode="auto">
          <a:xfrm>
            <a:off x="501650" y="3338513"/>
            <a:ext cx="968375" cy="669925"/>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cs typeface="+mn-cs"/>
              </a:rPr>
              <a:t>Fisheries Ecosystem Workgroup</a:t>
            </a:r>
          </a:p>
        </p:txBody>
      </p:sp>
      <p:sp>
        <p:nvSpPr>
          <p:cNvPr id="3" name="AutoShape 13"/>
          <p:cNvSpPr>
            <a:spLocks noChangeArrowheads="1"/>
          </p:cNvSpPr>
          <p:nvPr/>
        </p:nvSpPr>
        <p:spPr bwMode="auto">
          <a:xfrm>
            <a:off x="1798638" y="3021013"/>
            <a:ext cx="1116012"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Stream Habitat Workgroup</a:t>
            </a:r>
          </a:p>
        </p:txBody>
      </p:sp>
      <p:sp>
        <p:nvSpPr>
          <p:cNvPr id="4" name="AutoShape 13"/>
          <p:cNvSpPr>
            <a:spLocks noChangeArrowheads="1"/>
          </p:cNvSpPr>
          <p:nvPr/>
        </p:nvSpPr>
        <p:spPr bwMode="auto">
          <a:xfrm>
            <a:off x="1816100" y="2376488"/>
            <a:ext cx="10953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Fish Passage Workgroup</a:t>
            </a:r>
          </a:p>
        </p:txBody>
      </p:sp>
      <p:sp>
        <p:nvSpPr>
          <p:cNvPr id="5" name="AutoShape 13"/>
          <p:cNvSpPr>
            <a:spLocks noChangeArrowheads="1"/>
          </p:cNvSpPr>
          <p:nvPr/>
        </p:nvSpPr>
        <p:spPr bwMode="auto">
          <a:xfrm>
            <a:off x="3275013" y="2387600"/>
            <a:ext cx="12096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Agriculture Workgroup</a:t>
            </a:r>
          </a:p>
        </p:txBody>
      </p:sp>
      <p:sp>
        <p:nvSpPr>
          <p:cNvPr id="163854" name="Line 21"/>
          <p:cNvSpPr>
            <a:spLocks noChangeShapeType="1"/>
          </p:cNvSpPr>
          <p:nvPr/>
        </p:nvSpPr>
        <p:spPr bwMode="auto">
          <a:xfrm flipH="1">
            <a:off x="1616075" y="2009775"/>
            <a:ext cx="11113" cy="1666875"/>
          </a:xfrm>
          <a:prstGeom prst="line">
            <a:avLst/>
          </a:prstGeom>
          <a:noFill/>
          <a:ln w="9525">
            <a:solidFill>
              <a:schemeClr val="tx1"/>
            </a:solidFill>
            <a:round/>
            <a:headEnd/>
            <a:tailEnd/>
          </a:ln>
        </p:spPr>
        <p:txBody>
          <a:bodyPr/>
          <a:lstStyle/>
          <a:p>
            <a:endParaRPr lang="en-US"/>
          </a:p>
        </p:txBody>
      </p:sp>
      <p:sp>
        <p:nvSpPr>
          <p:cNvPr id="163855" name="Line 24"/>
          <p:cNvSpPr>
            <a:spLocks noChangeShapeType="1"/>
          </p:cNvSpPr>
          <p:nvPr/>
        </p:nvSpPr>
        <p:spPr bwMode="auto">
          <a:xfrm flipH="1">
            <a:off x="1306513" y="4021138"/>
            <a:ext cx="11112" cy="1106487"/>
          </a:xfrm>
          <a:prstGeom prst="line">
            <a:avLst/>
          </a:prstGeom>
          <a:noFill/>
          <a:ln w="9525">
            <a:solidFill>
              <a:schemeClr val="tx1"/>
            </a:solidFill>
            <a:round/>
            <a:headEnd/>
            <a:tailEnd/>
          </a:ln>
        </p:spPr>
        <p:txBody>
          <a:bodyPr/>
          <a:lstStyle/>
          <a:p>
            <a:endParaRPr lang="en-US"/>
          </a:p>
        </p:txBody>
      </p:sp>
      <p:sp>
        <p:nvSpPr>
          <p:cNvPr id="6" name="AutoShape 13"/>
          <p:cNvSpPr>
            <a:spLocks noChangeArrowheads="1"/>
          </p:cNvSpPr>
          <p:nvPr/>
        </p:nvSpPr>
        <p:spPr bwMode="auto">
          <a:xfrm>
            <a:off x="285750" y="4229100"/>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Single Species Teams</a:t>
            </a:r>
          </a:p>
        </p:txBody>
      </p:sp>
      <p:sp>
        <p:nvSpPr>
          <p:cNvPr id="7" name="AutoShape 13"/>
          <p:cNvSpPr>
            <a:spLocks noChangeArrowheads="1"/>
          </p:cNvSpPr>
          <p:nvPr/>
        </p:nvSpPr>
        <p:spPr bwMode="auto">
          <a:xfrm>
            <a:off x="284163" y="4886325"/>
            <a:ext cx="91440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Quantitative Ecosystem Teams</a:t>
            </a:r>
          </a:p>
        </p:txBody>
      </p:sp>
      <p:sp>
        <p:nvSpPr>
          <p:cNvPr id="163858" name="Line 29"/>
          <p:cNvSpPr>
            <a:spLocks noChangeShapeType="1"/>
          </p:cNvSpPr>
          <p:nvPr/>
        </p:nvSpPr>
        <p:spPr bwMode="auto">
          <a:xfrm flipH="1">
            <a:off x="1489075" y="3678238"/>
            <a:ext cx="117475" cy="0"/>
          </a:xfrm>
          <a:prstGeom prst="line">
            <a:avLst/>
          </a:prstGeom>
          <a:noFill/>
          <a:ln w="9525">
            <a:solidFill>
              <a:schemeClr val="tx1"/>
            </a:solidFill>
            <a:round/>
            <a:headEnd/>
            <a:tailEnd/>
          </a:ln>
        </p:spPr>
        <p:txBody>
          <a:bodyPr/>
          <a:lstStyle/>
          <a:p>
            <a:endParaRPr lang="en-US"/>
          </a:p>
        </p:txBody>
      </p:sp>
      <p:sp>
        <p:nvSpPr>
          <p:cNvPr id="163859" name="Line 30"/>
          <p:cNvSpPr>
            <a:spLocks noChangeShapeType="1"/>
          </p:cNvSpPr>
          <p:nvPr/>
        </p:nvSpPr>
        <p:spPr bwMode="auto">
          <a:xfrm flipH="1">
            <a:off x="1212850" y="4476750"/>
            <a:ext cx="85725" cy="0"/>
          </a:xfrm>
          <a:prstGeom prst="line">
            <a:avLst/>
          </a:prstGeom>
          <a:noFill/>
          <a:ln w="9525">
            <a:solidFill>
              <a:schemeClr val="tx1"/>
            </a:solidFill>
            <a:round/>
            <a:headEnd/>
            <a:tailEnd/>
          </a:ln>
        </p:spPr>
        <p:txBody>
          <a:bodyPr/>
          <a:lstStyle/>
          <a:p>
            <a:endParaRPr lang="en-US"/>
          </a:p>
        </p:txBody>
      </p:sp>
      <p:sp>
        <p:nvSpPr>
          <p:cNvPr id="163860" name="Line 31"/>
          <p:cNvSpPr>
            <a:spLocks noChangeShapeType="1"/>
          </p:cNvSpPr>
          <p:nvPr/>
        </p:nvSpPr>
        <p:spPr bwMode="auto">
          <a:xfrm flipH="1">
            <a:off x="1204913" y="5118100"/>
            <a:ext cx="117475" cy="0"/>
          </a:xfrm>
          <a:prstGeom prst="line">
            <a:avLst/>
          </a:prstGeom>
          <a:noFill/>
          <a:ln w="9525">
            <a:solidFill>
              <a:schemeClr val="tx1"/>
            </a:solidFill>
            <a:round/>
            <a:headEnd/>
            <a:tailEnd/>
          </a:ln>
        </p:spPr>
        <p:txBody>
          <a:bodyPr/>
          <a:lstStyle/>
          <a:p>
            <a:endParaRPr lang="en-US"/>
          </a:p>
        </p:txBody>
      </p:sp>
      <p:sp>
        <p:nvSpPr>
          <p:cNvPr id="163861" name="Line 32"/>
          <p:cNvSpPr>
            <a:spLocks noChangeShapeType="1"/>
          </p:cNvSpPr>
          <p:nvPr/>
        </p:nvSpPr>
        <p:spPr bwMode="auto">
          <a:xfrm flipH="1">
            <a:off x="1503363" y="2787650"/>
            <a:ext cx="117475" cy="0"/>
          </a:xfrm>
          <a:prstGeom prst="line">
            <a:avLst/>
          </a:prstGeom>
          <a:noFill/>
          <a:ln w="9525">
            <a:solidFill>
              <a:schemeClr val="tx1"/>
            </a:solidFill>
            <a:round/>
            <a:headEnd/>
            <a:tailEnd/>
          </a:ln>
        </p:spPr>
        <p:txBody>
          <a:bodyPr/>
          <a:lstStyle/>
          <a:p>
            <a:endParaRPr lang="en-US"/>
          </a:p>
        </p:txBody>
      </p:sp>
      <p:sp>
        <p:nvSpPr>
          <p:cNvPr id="163862" name="Line 33"/>
          <p:cNvSpPr>
            <a:spLocks noChangeShapeType="1"/>
          </p:cNvSpPr>
          <p:nvPr/>
        </p:nvSpPr>
        <p:spPr bwMode="auto">
          <a:xfrm flipH="1">
            <a:off x="1466850" y="2009775"/>
            <a:ext cx="169863" cy="0"/>
          </a:xfrm>
          <a:prstGeom prst="line">
            <a:avLst/>
          </a:prstGeom>
          <a:noFill/>
          <a:ln w="9525">
            <a:solidFill>
              <a:schemeClr val="tx1"/>
            </a:solidFill>
            <a:round/>
            <a:headEnd/>
            <a:tailEnd/>
          </a:ln>
        </p:spPr>
        <p:txBody>
          <a:bodyPr/>
          <a:lstStyle/>
          <a:p>
            <a:endParaRPr lang="en-US"/>
          </a:p>
        </p:txBody>
      </p:sp>
      <p:sp>
        <p:nvSpPr>
          <p:cNvPr id="8" name="AutoShape 13"/>
          <p:cNvSpPr>
            <a:spLocks noChangeArrowheads="1"/>
          </p:cNvSpPr>
          <p:nvPr/>
        </p:nvSpPr>
        <p:spPr bwMode="auto">
          <a:xfrm>
            <a:off x="1803400" y="3659188"/>
            <a:ext cx="1116013" cy="657225"/>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Submerged Aquatic Vegetation Workgroup</a:t>
            </a:r>
          </a:p>
        </p:txBody>
      </p:sp>
      <p:sp>
        <p:nvSpPr>
          <p:cNvPr id="9" name="AutoShape 13"/>
          <p:cNvSpPr>
            <a:spLocks noChangeArrowheads="1"/>
          </p:cNvSpPr>
          <p:nvPr/>
        </p:nvSpPr>
        <p:spPr bwMode="auto">
          <a:xfrm>
            <a:off x="1812925" y="4525963"/>
            <a:ext cx="1116013"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Wetlands Evaluation Workgroup</a:t>
            </a:r>
          </a:p>
        </p:txBody>
      </p:sp>
      <p:sp>
        <p:nvSpPr>
          <p:cNvPr id="163865" name="Line 37"/>
          <p:cNvSpPr>
            <a:spLocks noChangeShapeType="1"/>
          </p:cNvSpPr>
          <p:nvPr/>
        </p:nvSpPr>
        <p:spPr bwMode="auto">
          <a:xfrm>
            <a:off x="2924175" y="1914525"/>
            <a:ext cx="114300" cy="0"/>
          </a:xfrm>
          <a:prstGeom prst="line">
            <a:avLst/>
          </a:prstGeom>
          <a:noFill/>
          <a:ln w="9525">
            <a:solidFill>
              <a:schemeClr val="tx1"/>
            </a:solidFill>
            <a:round/>
            <a:headEnd/>
            <a:tailEnd/>
          </a:ln>
        </p:spPr>
        <p:txBody>
          <a:bodyPr/>
          <a:lstStyle/>
          <a:p>
            <a:endParaRPr lang="en-US"/>
          </a:p>
        </p:txBody>
      </p:sp>
      <p:sp>
        <p:nvSpPr>
          <p:cNvPr id="163866" name="Line 38"/>
          <p:cNvSpPr>
            <a:spLocks noChangeShapeType="1"/>
          </p:cNvSpPr>
          <p:nvPr/>
        </p:nvSpPr>
        <p:spPr bwMode="auto">
          <a:xfrm>
            <a:off x="3057525" y="1914525"/>
            <a:ext cx="9525" cy="2876550"/>
          </a:xfrm>
          <a:prstGeom prst="line">
            <a:avLst/>
          </a:prstGeom>
          <a:noFill/>
          <a:ln w="9525">
            <a:solidFill>
              <a:schemeClr val="tx1"/>
            </a:solidFill>
            <a:round/>
            <a:headEnd/>
            <a:tailEnd/>
          </a:ln>
        </p:spPr>
        <p:txBody>
          <a:bodyPr/>
          <a:lstStyle/>
          <a:p>
            <a:endParaRPr lang="en-US"/>
          </a:p>
        </p:txBody>
      </p:sp>
      <p:sp>
        <p:nvSpPr>
          <p:cNvPr id="163867" name="Line 39"/>
          <p:cNvSpPr>
            <a:spLocks noChangeShapeType="1"/>
          </p:cNvSpPr>
          <p:nvPr/>
        </p:nvSpPr>
        <p:spPr bwMode="auto">
          <a:xfrm>
            <a:off x="2933700" y="2628900"/>
            <a:ext cx="123825" cy="0"/>
          </a:xfrm>
          <a:prstGeom prst="line">
            <a:avLst/>
          </a:prstGeom>
          <a:noFill/>
          <a:ln w="9525">
            <a:solidFill>
              <a:schemeClr val="tx1"/>
            </a:solidFill>
            <a:round/>
            <a:headEnd/>
            <a:tailEnd/>
          </a:ln>
        </p:spPr>
        <p:txBody>
          <a:bodyPr/>
          <a:lstStyle/>
          <a:p>
            <a:endParaRPr lang="en-US"/>
          </a:p>
        </p:txBody>
      </p:sp>
      <p:sp>
        <p:nvSpPr>
          <p:cNvPr id="163868" name="Line 40"/>
          <p:cNvSpPr>
            <a:spLocks noChangeShapeType="1"/>
          </p:cNvSpPr>
          <p:nvPr/>
        </p:nvSpPr>
        <p:spPr bwMode="auto">
          <a:xfrm>
            <a:off x="2933700" y="3276600"/>
            <a:ext cx="114300" cy="0"/>
          </a:xfrm>
          <a:prstGeom prst="line">
            <a:avLst/>
          </a:prstGeom>
          <a:noFill/>
          <a:ln w="9525">
            <a:solidFill>
              <a:schemeClr val="tx1"/>
            </a:solidFill>
            <a:round/>
            <a:headEnd/>
            <a:tailEnd/>
          </a:ln>
        </p:spPr>
        <p:txBody>
          <a:bodyPr/>
          <a:lstStyle/>
          <a:p>
            <a:endParaRPr lang="en-US"/>
          </a:p>
        </p:txBody>
      </p:sp>
      <p:sp>
        <p:nvSpPr>
          <p:cNvPr id="163869" name="Line 41"/>
          <p:cNvSpPr>
            <a:spLocks noChangeShapeType="1"/>
          </p:cNvSpPr>
          <p:nvPr/>
        </p:nvSpPr>
        <p:spPr bwMode="auto">
          <a:xfrm>
            <a:off x="2933700" y="4010025"/>
            <a:ext cx="123825" cy="0"/>
          </a:xfrm>
          <a:prstGeom prst="line">
            <a:avLst/>
          </a:prstGeom>
          <a:noFill/>
          <a:ln w="9525">
            <a:solidFill>
              <a:schemeClr val="tx1"/>
            </a:solidFill>
            <a:round/>
            <a:headEnd/>
            <a:tailEnd/>
          </a:ln>
        </p:spPr>
        <p:txBody>
          <a:bodyPr/>
          <a:lstStyle/>
          <a:p>
            <a:endParaRPr lang="en-US"/>
          </a:p>
        </p:txBody>
      </p:sp>
      <p:sp>
        <p:nvSpPr>
          <p:cNvPr id="163870" name="Line 43"/>
          <p:cNvSpPr>
            <a:spLocks noChangeShapeType="1"/>
          </p:cNvSpPr>
          <p:nvPr/>
        </p:nvSpPr>
        <p:spPr bwMode="auto">
          <a:xfrm>
            <a:off x="2933700" y="4791075"/>
            <a:ext cx="123825" cy="0"/>
          </a:xfrm>
          <a:prstGeom prst="line">
            <a:avLst/>
          </a:prstGeom>
          <a:noFill/>
          <a:ln w="9525">
            <a:solidFill>
              <a:schemeClr val="tx1"/>
            </a:solidFill>
            <a:round/>
            <a:headEnd/>
            <a:tailEnd/>
          </a:ln>
        </p:spPr>
        <p:txBody>
          <a:bodyPr/>
          <a:lstStyle/>
          <a:p>
            <a:endParaRPr lang="en-US"/>
          </a:p>
        </p:txBody>
      </p:sp>
      <p:sp>
        <p:nvSpPr>
          <p:cNvPr id="10" name="AutoShape 13"/>
          <p:cNvSpPr>
            <a:spLocks noChangeArrowheads="1"/>
          </p:cNvSpPr>
          <p:nvPr/>
        </p:nvSpPr>
        <p:spPr bwMode="auto">
          <a:xfrm>
            <a:off x="3284538" y="2949575"/>
            <a:ext cx="12096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Forestry Workgroup</a:t>
            </a:r>
          </a:p>
        </p:txBody>
      </p:sp>
      <p:sp>
        <p:nvSpPr>
          <p:cNvPr id="11" name="AutoShape 13"/>
          <p:cNvSpPr>
            <a:spLocks noChangeArrowheads="1"/>
          </p:cNvSpPr>
          <p:nvPr/>
        </p:nvSpPr>
        <p:spPr bwMode="auto">
          <a:xfrm>
            <a:off x="3284538" y="3559175"/>
            <a:ext cx="12096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Reevaluation Technical Workgroup</a:t>
            </a:r>
          </a:p>
        </p:txBody>
      </p:sp>
      <p:sp>
        <p:nvSpPr>
          <p:cNvPr id="12" name="AutoShape 13"/>
          <p:cNvSpPr>
            <a:spLocks noChangeArrowheads="1"/>
          </p:cNvSpPr>
          <p:nvPr/>
        </p:nvSpPr>
        <p:spPr bwMode="auto">
          <a:xfrm>
            <a:off x="3284538" y="4159250"/>
            <a:ext cx="12096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Sediment Workgroup</a:t>
            </a:r>
          </a:p>
        </p:txBody>
      </p:sp>
      <p:sp>
        <p:nvSpPr>
          <p:cNvPr id="13" name="AutoShape 13"/>
          <p:cNvSpPr>
            <a:spLocks noChangeArrowheads="1"/>
          </p:cNvSpPr>
          <p:nvPr/>
        </p:nvSpPr>
        <p:spPr bwMode="auto">
          <a:xfrm>
            <a:off x="3284538" y="4754563"/>
            <a:ext cx="12096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Urban Stormwater Workgroup</a:t>
            </a:r>
          </a:p>
        </p:txBody>
      </p:sp>
      <p:sp>
        <p:nvSpPr>
          <p:cNvPr id="14" name="AutoShape 13"/>
          <p:cNvSpPr>
            <a:spLocks noChangeArrowheads="1"/>
          </p:cNvSpPr>
          <p:nvPr/>
        </p:nvSpPr>
        <p:spPr bwMode="auto">
          <a:xfrm>
            <a:off x="3286125" y="5345113"/>
            <a:ext cx="12096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Wastewater Treatment Workgroup</a:t>
            </a:r>
          </a:p>
        </p:txBody>
      </p:sp>
      <p:sp>
        <p:nvSpPr>
          <p:cNvPr id="15" name="AutoShape 13"/>
          <p:cNvSpPr>
            <a:spLocks noChangeArrowheads="1"/>
          </p:cNvSpPr>
          <p:nvPr/>
        </p:nvSpPr>
        <p:spPr bwMode="auto">
          <a:xfrm>
            <a:off x="3284538" y="5978525"/>
            <a:ext cx="1209675"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Watershed Technical Workgroup</a:t>
            </a:r>
          </a:p>
        </p:txBody>
      </p:sp>
      <p:sp>
        <p:nvSpPr>
          <p:cNvPr id="163877" name="Line 50"/>
          <p:cNvSpPr>
            <a:spLocks noChangeShapeType="1"/>
          </p:cNvSpPr>
          <p:nvPr/>
        </p:nvSpPr>
        <p:spPr bwMode="auto">
          <a:xfrm>
            <a:off x="4686300" y="1895475"/>
            <a:ext cx="0" cy="4295775"/>
          </a:xfrm>
          <a:prstGeom prst="line">
            <a:avLst/>
          </a:prstGeom>
          <a:noFill/>
          <a:ln w="9525">
            <a:solidFill>
              <a:schemeClr val="tx1"/>
            </a:solidFill>
            <a:round/>
            <a:headEnd/>
            <a:tailEnd/>
          </a:ln>
        </p:spPr>
        <p:txBody>
          <a:bodyPr/>
          <a:lstStyle/>
          <a:p>
            <a:endParaRPr lang="en-US"/>
          </a:p>
        </p:txBody>
      </p:sp>
      <p:sp>
        <p:nvSpPr>
          <p:cNvPr id="163878" name="Line 51"/>
          <p:cNvSpPr>
            <a:spLocks noChangeShapeType="1"/>
          </p:cNvSpPr>
          <p:nvPr/>
        </p:nvSpPr>
        <p:spPr bwMode="auto">
          <a:xfrm flipH="1">
            <a:off x="4524375" y="1895475"/>
            <a:ext cx="161925" cy="0"/>
          </a:xfrm>
          <a:prstGeom prst="line">
            <a:avLst/>
          </a:prstGeom>
          <a:noFill/>
          <a:ln w="9525">
            <a:solidFill>
              <a:schemeClr val="tx1"/>
            </a:solidFill>
            <a:round/>
            <a:headEnd/>
            <a:tailEnd/>
          </a:ln>
        </p:spPr>
        <p:txBody>
          <a:bodyPr/>
          <a:lstStyle/>
          <a:p>
            <a:endParaRPr lang="en-US"/>
          </a:p>
        </p:txBody>
      </p:sp>
      <p:sp>
        <p:nvSpPr>
          <p:cNvPr id="163879" name="Line 52"/>
          <p:cNvSpPr>
            <a:spLocks noChangeShapeType="1"/>
          </p:cNvSpPr>
          <p:nvPr/>
        </p:nvSpPr>
        <p:spPr bwMode="auto">
          <a:xfrm flipH="1">
            <a:off x="4524375" y="2638425"/>
            <a:ext cx="161925" cy="0"/>
          </a:xfrm>
          <a:prstGeom prst="line">
            <a:avLst/>
          </a:prstGeom>
          <a:noFill/>
          <a:ln w="9525">
            <a:solidFill>
              <a:schemeClr val="tx1"/>
            </a:solidFill>
            <a:round/>
            <a:headEnd/>
            <a:tailEnd/>
          </a:ln>
        </p:spPr>
        <p:txBody>
          <a:bodyPr/>
          <a:lstStyle/>
          <a:p>
            <a:endParaRPr lang="en-US"/>
          </a:p>
        </p:txBody>
      </p:sp>
      <p:sp>
        <p:nvSpPr>
          <p:cNvPr id="163880" name="Line 53"/>
          <p:cNvSpPr>
            <a:spLocks noChangeShapeType="1"/>
          </p:cNvSpPr>
          <p:nvPr/>
        </p:nvSpPr>
        <p:spPr bwMode="auto">
          <a:xfrm flipH="1">
            <a:off x="4524375" y="3190875"/>
            <a:ext cx="161925" cy="0"/>
          </a:xfrm>
          <a:prstGeom prst="line">
            <a:avLst/>
          </a:prstGeom>
          <a:noFill/>
          <a:ln w="9525">
            <a:solidFill>
              <a:schemeClr val="tx1"/>
            </a:solidFill>
            <a:round/>
            <a:headEnd/>
            <a:tailEnd/>
          </a:ln>
        </p:spPr>
        <p:txBody>
          <a:bodyPr/>
          <a:lstStyle/>
          <a:p>
            <a:endParaRPr lang="en-US"/>
          </a:p>
        </p:txBody>
      </p:sp>
      <p:sp>
        <p:nvSpPr>
          <p:cNvPr id="163881" name="Line 54"/>
          <p:cNvSpPr>
            <a:spLocks noChangeShapeType="1"/>
          </p:cNvSpPr>
          <p:nvPr/>
        </p:nvSpPr>
        <p:spPr bwMode="auto">
          <a:xfrm flipH="1">
            <a:off x="4524375" y="3781425"/>
            <a:ext cx="161925" cy="0"/>
          </a:xfrm>
          <a:prstGeom prst="line">
            <a:avLst/>
          </a:prstGeom>
          <a:noFill/>
          <a:ln w="9525">
            <a:solidFill>
              <a:schemeClr val="tx1"/>
            </a:solidFill>
            <a:round/>
            <a:headEnd/>
            <a:tailEnd/>
          </a:ln>
        </p:spPr>
        <p:txBody>
          <a:bodyPr/>
          <a:lstStyle/>
          <a:p>
            <a:endParaRPr lang="en-US"/>
          </a:p>
        </p:txBody>
      </p:sp>
      <p:sp>
        <p:nvSpPr>
          <p:cNvPr id="163882" name="Line 55"/>
          <p:cNvSpPr>
            <a:spLocks noChangeShapeType="1"/>
          </p:cNvSpPr>
          <p:nvPr/>
        </p:nvSpPr>
        <p:spPr bwMode="auto">
          <a:xfrm flipH="1">
            <a:off x="4524375" y="4391025"/>
            <a:ext cx="161925" cy="0"/>
          </a:xfrm>
          <a:prstGeom prst="line">
            <a:avLst/>
          </a:prstGeom>
          <a:noFill/>
          <a:ln w="9525">
            <a:solidFill>
              <a:schemeClr val="tx1"/>
            </a:solidFill>
            <a:round/>
            <a:headEnd/>
            <a:tailEnd/>
          </a:ln>
        </p:spPr>
        <p:txBody>
          <a:bodyPr/>
          <a:lstStyle/>
          <a:p>
            <a:endParaRPr lang="en-US"/>
          </a:p>
        </p:txBody>
      </p:sp>
      <p:sp>
        <p:nvSpPr>
          <p:cNvPr id="163883" name="Line 56"/>
          <p:cNvSpPr>
            <a:spLocks noChangeShapeType="1"/>
          </p:cNvSpPr>
          <p:nvPr/>
        </p:nvSpPr>
        <p:spPr bwMode="auto">
          <a:xfrm flipH="1">
            <a:off x="4524375" y="5010150"/>
            <a:ext cx="161925" cy="0"/>
          </a:xfrm>
          <a:prstGeom prst="line">
            <a:avLst/>
          </a:prstGeom>
          <a:noFill/>
          <a:ln w="9525">
            <a:solidFill>
              <a:schemeClr val="tx1"/>
            </a:solidFill>
            <a:round/>
            <a:headEnd/>
            <a:tailEnd/>
          </a:ln>
        </p:spPr>
        <p:txBody>
          <a:bodyPr/>
          <a:lstStyle/>
          <a:p>
            <a:endParaRPr lang="en-US"/>
          </a:p>
        </p:txBody>
      </p:sp>
      <p:sp>
        <p:nvSpPr>
          <p:cNvPr id="163884" name="Line 57"/>
          <p:cNvSpPr>
            <a:spLocks noChangeShapeType="1"/>
          </p:cNvSpPr>
          <p:nvPr/>
        </p:nvSpPr>
        <p:spPr bwMode="auto">
          <a:xfrm flipH="1">
            <a:off x="4524375" y="5562600"/>
            <a:ext cx="161925" cy="0"/>
          </a:xfrm>
          <a:prstGeom prst="line">
            <a:avLst/>
          </a:prstGeom>
          <a:noFill/>
          <a:ln w="9525">
            <a:solidFill>
              <a:schemeClr val="tx1"/>
            </a:solidFill>
            <a:round/>
            <a:headEnd/>
            <a:tailEnd/>
          </a:ln>
        </p:spPr>
        <p:txBody>
          <a:bodyPr/>
          <a:lstStyle/>
          <a:p>
            <a:endParaRPr lang="en-US"/>
          </a:p>
        </p:txBody>
      </p:sp>
      <p:sp>
        <p:nvSpPr>
          <p:cNvPr id="163885" name="Line 58"/>
          <p:cNvSpPr>
            <a:spLocks noChangeShapeType="1"/>
          </p:cNvSpPr>
          <p:nvPr/>
        </p:nvSpPr>
        <p:spPr bwMode="auto">
          <a:xfrm flipH="1">
            <a:off x="4524375" y="6200775"/>
            <a:ext cx="161925" cy="0"/>
          </a:xfrm>
          <a:prstGeom prst="line">
            <a:avLst/>
          </a:prstGeom>
          <a:noFill/>
          <a:ln w="9525">
            <a:solidFill>
              <a:schemeClr val="tx1"/>
            </a:solidFill>
            <a:round/>
            <a:headEnd/>
            <a:tailEnd/>
          </a:ln>
        </p:spPr>
        <p:txBody>
          <a:bodyPr/>
          <a:lstStyle/>
          <a:p>
            <a:endParaRPr lang="en-US"/>
          </a:p>
        </p:txBody>
      </p:sp>
      <p:sp>
        <p:nvSpPr>
          <p:cNvPr id="16" name="AutoShape 13"/>
          <p:cNvSpPr>
            <a:spLocks noChangeArrowheads="1"/>
          </p:cNvSpPr>
          <p:nvPr/>
        </p:nvSpPr>
        <p:spPr bwMode="auto">
          <a:xfrm>
            <a:off x="6170613" y="2382838"/>
            <a:ext cx="1123950" cy="661987"/>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Chesapeake Conservation Corps Action Team</a:t>
            </a:r>
          </a:p>
        </p:txBody>
      </p:sp>
      <p:sp>
        <p:nvSpPr>
          <p:cNvPr id="17" name="AutoShape 13"/>
          <p:cNvSpPr>
            <a:spLocks noChangeArrowheads="1"/>
          </p:cNvSpPr>
          <p:nvPr/>
        </p:nvSpPr>
        <p:spPr bwMode="auto">
          <a:xfrm>
            <a:off x="7466013" y="2944813"/>
            <a:ext cx="1209675" cy="62865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Budget and Assistance Coordination Workgroup</a:t>
            </a:r>
          </a:p>
        </p:txBody>
      </p:sp>
      <p:sp>
        <p:nvSpPr>
          <p:cNvPr id="18" name="AutoShape 13"/>
          <p:cNvSpPr>
            <a:spLocks noChangeArrowheads="1"/>
          </p:cNvSpPr>
          <p:nvPr/>
        </p:nvSpPr>
        <p:spPr bwMode="auto">
          <a:xfrm>
            <a:off x="7494588" y="2382838"/>
            <a:ext cx="1162050" cy="4572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IT Infrastructure Workgroup</a:t>
            </a:r>
          </a:p>
        </p:txBody>
      </p:sp>
      <p:sp>
        <p:nvSpPr>
          <p:cNvPr id="163889" name="Line 68"/>
          <p:cNvSpPr>
            <a:spLocks noChangeShapeType="1"/>
          </p:cNvSpPr>
          <p:nvPr/>
        </p:nvSpPr>
        <p:spPr bwMode="auto">
          <a:xfrm>
            <a:off x="7315200" y="1943100"/>
            <a:ext cx="95250" cy="0"/>
          </a:xfrm>
          <a:prstGeom prst="line">
            <a:avLst/>
          </a:prstGeom>
          <a:noFill/>
          <a:ln w="9525">
            <a:solidFill>
              <a:schemeClr val="tx1"/>
            </a:solidFill>
            <a:round/>
            <a:headEnd/>
            <a:tailEnd/>
          </a:ln>
        </p:spPr>
        <p:txBody>
          <a:bodyPr/>
          <a:lstStyle/>
          <a:p>
            <a:endParaRPr lang="en-US"/>
          </a:p>
        </p:txBody>
      </p:sp>
      <p:sp>
        <p:nvSpPr>
          <p:cNvPr id="163890" name="Line 70"/>
          <p:cNvSpPr>
            <a:spLocks noChangeShapeType="1"/>
          </p:cNvSpPr>
          <p:nvPr/>
        </p:nvSpPr>
        <p:spPr bwMode="auto">
          <a:xfrm>
            <a:off x="7419975" y="1943100"/>
            <a:ext cx="1588" cy="3844925"/>
          </a:xfrm>
          <a:prstGeom prst="line">
            <a:avLst/>
          </a:prstGeom>
          <a:noFill/>
          <a:ln w="9525">
            <a:solidFill>
              <a:schemeClr val="tx1"/>
            </a:solidFill>
            <a:round/>
            <a:headEnd/>
            <a:tailEnd/>
          </a:ln>
        </p:spPr>
        <p:txBody>
          <a:bodyPr/>
          <a:lstStyle/>
          <a:p>
            <a:endParaRPr lang="en-US"/>
          </a:p>
        </p:txBody>
      </p:sp>
      <p:sp>
        <p:nvSpPr>
          <p:cNvPr id="163891" name="Line 71"/>
          <p:cNvSpPr>
            <a:spLocks noChangeShapeType="1"/>
          </p:cNvSpPr>
          <p:nvPr/>
        </p:nvSpPr>
        <p:spPr bwMode="auto">
          <a:xfrm flipH="1">
            <a:off x="7315200" y="2628900"/>
            <a:ext cx="95250" cy="0"/>
          </a:xfrm>
          <a:prstGeom prst="line">
            <a:avLst/>
          </a:prstGeom>
          <a:noFill/>
          <a:ln w="9525">
            <a:solidFill>
              <a:schemeClr val="tx1"/>
            </a:solidFill>
            <a:round/>
            <a:headEnd/>
            <a:tailEnd/>
          </a:ln>
        </p:spPr>
        <p:txBody>
          <a:bodyPr/>
          <a:lstStyle/>
          <a:p>
            <a:endParaRPr lang="en-US"/>
          </a:p>
        </p:txBody>
      </p:sp>
      <p:sp>
        <p:nvSpPr>
          <p:cNvPr id="163892" name="Line 72"/>
          <p:cNvSpPr>
            <a:spLocks noChangeShapeType="1"/>
          </p:cNvSpPr>
          <p:nvPr/>
        </p:nvSpPr>
        <p:spPr bwMode="auto">
          <a:xfrm>
            <a:off x="8696325" y="1952625"/>
            <a:ext cx="104775" cy="0"/>
          </a:xfrm>
          <a:prstGeom prst="line">
            <a:avLst/>
          </a:prstGeom>
          <a:noFill/>
          <a:ln w="9525">
            <a:solidFill>
              <a:schemeClr val="tx1"/>
            </a:solidFill>
            <a:round/>
            <a:headEnd/>
            <a:tailEnd/>
          </a:ln>
        </p:spPr>
        <p:txBody>
          <a:bodyPr/>
          <a:lstStyle/>
          <a:p>
            <a:endParaRPr lang="en-US"/>
          </a:p>
        </p:txBody>
      </p:sp>
      <p:sp>
        <p:nvSpPr>
          <p:cNvPr id="163893" name="Line 73"/>
          <p:cNvSpPr>
            <a:spLocks noChangeShapeType="1"/>
          </p:cNvSpPr>
          <p:nvPr/>
        </p:nvSpPr>
        <p:spPr bwMode="auto">
          <a:xfrm flipH="1">
            <a:off x="8804275" y="1952625"/>
            <a:ext cx="6350" cy="1296988"/>
          </a:xfrm>
          <a:prstGeom prst="line">
            <a:avLst/>
          </a:prstGeom>
          <a:noFill/>
          <a:ln w="9525">
            <a:solidFill>
              <a:schemeClr val="tx1"/>
            </a:solidFill>
            <a:round/>
            <a:headEnd/>
            <a:tailEnd/>
          </a:ln>
        </p:spPr>
        <p:txBody>
          <a:bodyPr/>
          <a:lstStyle/>
          <a:p>
            <a:endParaRPr lang="en-US"/>
          </a:p>
        </p:txBody>
      </p:sp>
      <p:sp>
        <p:nvSpPr>
          <p:cNvPr id="163894" name="Line 76"/>
          <p:cNvSpPr>
            <a:spLocks noChangeShapeType="1"/>
          </p:cNvSpPr>
          <p:nvPr/>
        </p:nvSpPr>
        <p:spPr bwMode="auto">
          <a:xfrm flipH="1">
            <a:off x="8677275" y="3248025"/>
            <a:ext cx="114300" cy="0"/>
          </a:xfrm>
          <a:prstGeom prst="line">
            <a:avLst/>
          </a:prstGeom>
          <a:noFill/>
          <a:ln w="9525">
            <a:solidFill>
              <a:schemeClr val="tx1"/>
            </a:solidFill>
            <a:round/>
            <a:headEnd/>
            <a:tailEnd/>
          </a:ln>
        </p:spPr>
        <p:txBody>
          <a:bodyPr/>
          <a:lstStyle/>
          <a:p>
            <a:endParaRPr lang="en-US"/>
          </a:p>
        </p:txBody>
      </p:sp>
      <p:sp>
        <p:nvSpPr>
          <p:cNvPr id="163895" name="Line 78"/>
          <p:cNvSpPr>
            <a:spLocks noChangeShapeType="1"/>
          </p:cNvSpPr>
          <p:nvPr/>
        </p:nvSpPr>
        <p:spPr bwMode="auto">
          <a:xfrm flipH="1">
            <a:off x="8667750" y="2590800"/>
            <a:ext cx="133350" cy="0"/>
          </a:xfrm>
          <a:prstGeom prst="line">
            <a:avLst/>
          </a:prstGeom>
          <a:noFill/>
          <a:ln w="9525">
            <a:solidFill>
              <a:schemeClr val="tx1"/>
            </a:solidFill>
            <a:round/>
            <a:headEnd/>
            <a:tailEnd/>
          </a:ln>
        </p:spPr>
        <p:txBody>
          <a:bodyPr/>
          <a:lstStyle/>
          <a:p>
            <a:endParaRPr lang="en-US"/>
          </a:p>
        </p:txBody>
      </p:sp>
      <p:sp>
        <p:nvSpPr>
          <p:cNvPr id="21" name="AutoShape 13"/>
          <p:cNvSpPr>
            <a:spLocks noChangeArrowheads="1"/>
          </p:cNvSpPr>
          <p:nvPr/>
        </p:nvSpPr>
        <p:spPr bwMode="auto">
          <a:xfrm>
            <a:off x="4856163" y="2382838"/>
            <a:ext cx="1077912" cy="561975"/>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Watershed Health Workgroup</a:t>
            </a:r>
          </a:p>
        </p:txBody>
      </p:sp>
      <p:sp>
        <p:nvSpPr>
          <p:cNvPr id="22" name="AutoShape 13"/>
          <p:cNvSpPr>
            <a:spLocks noChangeArrowheads="1"/>
          </p:cNvSpPr>
          <p:nvPr/>
        </p:nvSpPr>
        <p:spPr bwMode="auto">
          <a:xfrm>
            <a:off x="4876800" y="3135313"/>
            <a:ext cx="1047750" cy="49530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Land Use Planning Workgroup</a:t>
            </a:r>
          </a:p>
        </p:txBody>
      </p:sp>
      <p:sp>
        <p:nvSpPr>
          <p:cNvPr id="23" name="AutoShape 13"/>
          <p:cNvSpPr>
            <a:spLocks noChangeArrowheads="1"/>
          </p:cNvSpPr>
          <p:nvPr/>
        </p:nvSpPr>
        <p:spPr bwMode="auto">
          <a:xfrm>
            <a:off x="4913313" y="3819525"/>
            <a:ext cx="1011237" cy="552450"/>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Land ConservationWorkgroup</a:t>
            </a:r>
          </a:p>
        </p:txBody>
      </p:sp>
      <p:sp>
        <p:nvSpPr>
          <p:cNvPr id="163899" name="Line 83"/>
          <p:cNvSpPr>
            <a:spLocks noChangeShapeType="1"/>
          </p:cNvSpPr>
          <p:nvPr/>
        </p:nvSpPr>
        <p:spPr bwMode="auto">
          <a:xfrm>
            <a:off x="5934075" y="1971675"/>
            <a:ext cx="95250" cy="0"/>
          </a:xfrm>
          <a:prstGeom prst="line">
            <a:avLst/>
          </a:prstGeom>
          <a:noFill/>
          <a:ln w="9525">
            <a:solidFill>
              <a:schemeClr val="tx1"/>
            </a:solidFill>
            <a:round/>
            <a:headEnd/>
            <a:tailEnd/>
          </a:ln>
        </p:spPr>
        <p:txBody>
          <a:bodyPr/>
          <a:lstStyle/>
          <a:p>
            <a:endParaRPr lang="en-US"/>
          </a:p>
        </p:txBody>
      </p:sp>
      <p:sp>
        <p:nvSpPr>
          <p:cNvPr id="163900" name="Line 84"/>
          <p:cNvSpPr>
            <a:spLocks noChangeShapeType="1"/>
          </p:cNvSpPr>
          <p:nvPr/>
        </p:nvSpPr>
        <p:spPr bwMode="auto">
          <a:xfrm>
            <a:off x="6038850" y="1971675"/>
            <a:ext cx="0" cy="2200275"/>
          </a:xfrm>
          <a:prstGeom prst="line">
            <a:avLst/>
          </a:prstGeom>
          <a:noFill/>
          <a:ln w="9525">
            <a:solidFill>
              <a:schemeClr val="tx1"/>
            </a:solidFill>
            <a:round/>
            <a:headEnd/>
            <a:tailEnd/>
          </a:ln>
        </p:spPr>
        <p:txBody>
          <a:bodyPr/>
          <a:lstStyle/>
          <a:p>
            <a:endParaRPr lang="en-US"/>
          </a:p>
        </p:txBody>
      </p:sp>
      <p:sp>
        <p:nvSpPr>
          <p:cNvPr id="163901" name="Line 86"/>
          <p:cNvSpPr>
            <a:spLocks noChangeShapeType="1"/>
          </p:cNvSpPr>
          <p:nvPr/>
        </p:nvSpPr>
        <p:spPr bwMode="auto">
          <a:xfrm>
            <a:off x="5943600" y="2695575"/>
            <a:ext cx="95250" cy="0"/>
          </a:xfrm>
          <a:prstGeom prst="line">
            <a:avLst/>
          </a:prstGeom>
          <a:noFill/>
          <a:ln w="9525">
            <a:solidFill>
              <a:schemeClr val="tx1"/>
            </a:solidFill>
            <a:round/>
            <a:headEnd/>
            <a:tailEnd/>
          </a:ln>
        </p:spPr>
        <p:txBody>
          <a:bodyPr/>
          <a:lstStyle/>
          <a:p>
            <a:endParaRPr lang="en-US"/>
          </a:p>
        </p:txBody>
      </p:sp>
      <p:sp>
        <p:nvSpPr>
          <p:cNvPr id="163902" name="Line 87"/>
          <p:cNvSpPr>
            <a:spLocks noChangeShapeType="1"/>
          </p:cNvSpPr>
          <p:nvPr/>
        </p:nvSpPr>
        <p:spPr bwMode="auto">
          <a:xfrm>
            <a:off x="5953125" y="3429000"/>
            <a:ext cx="85725" cy="0"/>
          </a:xfrm>
          <a:prstGeom prst="line">
            <a:avLst/>
          </a:prstGeom>
          <a:noFill/>
          <a:ln w="9525">
            <a:solidFill>
              <a:schemeClr val="tx1"/>
            </a:solidFill>
            <a:round/>
            <a:headEnd/>
            <a:tailEnd/>
          </a:ln>
        </p:spPr>
        <p:txBody>
          <a:bodyPr/>
          <a:lstStyle/>
          <a:p>
            <a:endParaRPr lang="en-US"/>
          </a:p>
        </p:txBody>
      </p:sp>
      <p:sp>
        <p:nvSpPr>
          <p:cNvPr id="163903" name="Line 88"/>
          <p:cNvSpPr>
            <a:spLocks noChangeShapeType="1"/>
          </p:cNvSpPr>
          <p:nvPr/>
        </p:nvSpPr>
        <p:spPr bwMode="auto">
          <a:xfrm>
            <a:off x="5943600" y="4171950"/>
            <a:ext cx="95250" cy="0"/>
          </a:xfrm>
          <a:prstGeom prst="line">
            <a:avLst/>
          </a:prstGeom>
          <a:noFill/>
          <a:ln w="9525">
            <a:solidFill>
              <a:schemeClr val="tx1"/>
            </a:solidFill>
            <a:round/>
            <a:headEnd/>
            <a:tailEnd/>
          </a:ln>
        </p:spPr>
        <p:txBody>
          <a:bodyPr/>
          <a:lstStyle/>
          <a:p>
            <a:endParaRPr lang="en-US"/>
          </a:p>
        </p:txBody>
      </p:sp>
      <p:sp>
        <p:nvSpPr>
          <p:cNvPr id="69" name="AutoShape 13"/>
          <p:cNvSpPr>
            <a:spLocks noChangeArrowheads="1"/>
          </p:cNvSpPr>
          <p:nvPr/>
        </p:nvSpPr>
        <p:spPr bwMode="auto">
          <a:xfrm>
            <a:off x="6176963" y="3206750"/>
            <a:ext cx="1123950" cy="428625"/>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Education Workgroup</a:t>
            </a:r>
          </a:p>
        </p:txBody>
      </p:sp>
      <p:sp>
        <p:nvSpPr>
          <p:cNvPr id="70" name="AutoShape 13"/>
          <p:cNvSpPr>
            <a:spLocks noChangeArrowheads="1"/>
          </p:cNvSpPr>
          <p:nvPr/>
        </p:nvSpPr>
        <p:spPr bwMode="auto">
          <a:xfrm>
            <a:off x="6183313" y="3825875"/>
            <a:ext cx="1123950" cy="649288"/>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Master Watershed Steward Action Team</a:t>
            </a:r>
          </a:p>
        </p:txBody>
      </p:sp>
      <p:sp>
        <p:nvSpPr>
          <p:cNvPr id="71" name="AutoShape 13"/>
          <p:cNvSpPr>
            <a:spLocks noChangeArrowheads="1"/>
          </p:cNvSpPr>
          <p:nvPr/>
        </p:nvSpPr>
        <p:spPr bwMode="auto">
          <a:xfrm>
            <a:off x="6170613" y="4678363"/>
            <a:ext cx="1123950" cy="555625"/>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Public Access  Planning Action Team</a:t>
            </a:r>
          </a:p>
        </p:txBody>
      </p:sp>
      <p:sp>
        <p:nvSpPr>
          <p:cNvPr id="72" name="AutoShape 13"/>
          <p:cNvSpPr>
            <a:spLocks noChangeArrowheads="1"/>
          </p:cNvSpPr>
          <p:nvPr/>
        </p:nvSpPr>
        <p:spPr bwMode="auto">
          <a:xfrm>
            <a:off x="6176963" y="5405438"/>
            <a:ext cx="1123950" cy="684212"/>
          </a:xfrm>
          <a:prstGeom prst="flowChartProcess">
            <a:avLst/>
          </a:prstGeom>
          <a:solidFill>
            <a:srgbClr val="00CC99"/>
          </a:solidFill>
          <a:ln w="9525">
            <a:noFill/>
            <a:miter lim="800000"/>
            <a:headEnd/>
            <a:tailEnd/>
          </a:ln>
          <a:effectLst>
            <a:outerShdw dist="45791" dir="3378596" algn="ctr" rotWithShape="0">
              <a:schemeClr val="bg2"/>
            </a:outerShdw>
          </a:effectLst>
        </p:spPr>
        <p:txBody>
          <a:bodyPr/>
          <a:lstStyle/>
          <a:p>
            <a:pPr algn="ctr" eaLnBrk="0" hangingPunct="0">
              <a:defRPr/>
            </a:pPr>
            <a:r>
              <a:rPr lang="en-US" sz="900" b="1" dirty="0">
                <a:solidFill>
                  <a:srgbClr val="000000"/>
                </a:solidFill>
                <a:cs typeface="+mn-cs"/>
              </a:rPr>
              <a:t>GIS Land Conservation Priority System Team</a:t>
            </a:r>
          </a:p>
        </p:txBody>
      </p:sp>
      <p:sp>
        <p:nvSpPr>
          <p:cNvPr id="163908" name="Line 71"/>
          <p:cNvSpPr>
            <a:spLocks noChangeShapeType="1"/>
          </p:cNvSpPr>
          <p:nvPr/>
        </p:nvSpPr>
        <p:spPr bwMode="auto">
          <a:xfrm flipH="1">
            <a:off x="7321550" y="3443288"/>
            <a:ext cx="95250" cy="0"/>
          </a:xfrm>
          <a:prstGeom prst="line">
            <a:avLst/>
          </a:prstGeom>
          <a:noFill/>
          <a:ln w="9525">
            <a:solidFill>
              <a:schemeClr val="tx1"/>
            </a:solidFill>
            <a:round/>
            <a:headEnd/>
            <a:tailEnd/>
          </a:ln>
        </p:spPr>
        <p:txBody>
          <a:bodyPr/>
          <a:lstStyle/>
          <a:p>
            <a:endParaRPr lang="en-US"/>
          </a:p>
        </p:txBody>
      </p:sp>
      <p:sp>
        <p:nvSpPr>
          <p:cNvPr id="163909" name="Line 71"/>
          <p:cNvSpPr>
            <a:spLocks noChangeShapeType="1"/>
          </p:cNvSpPr>
          <p:nvPr/>
        </p:nvSpPr>
        <p:spPr bwMode="auto">
          <a:xfrm flipH="1">
            <a:off x="7318375" y="4149725"/>
            <a:ext cx="95250" cy="0"/>
          </a:xfrm>
          <a:prstGeom prst="line">
            <a:avLst/>
          </a:prstGeom>
          <a:noFill/>
          <a:ln w="9525">
            <a:solidFill>
              <a:schemeClr val="tx1"/>
            </a:solidFill>
            <a:round/>
            <a:headEnd/>
            <a:tailEnd/>
          </a:ln>
        </p:spPr>
        <p:txBody>
          <a:bodyPr/>
          <a:lstStyle/>
          <a:p>
            <a:endParaRPr lang="en-US"/>
          </a:p>
        </p:txBody>
      </p:sp>
      <p:sp>
        <p:nvSpPr>
          <p:cNvPr id="163910" name="Line 71"/>
          <p:cNvSpPr>
            <a:spLocks noChangeShapeType="1"/>
          </p:cNvSpPr>
          <p:nvPr/>
        </p:nvSpPr>
        <p:spPr bwMode="auto">
          <a:xfrm flipH="1">
            <a:off x="7772400" y="3086100"/>
            <a:ext cx="95250" cy="0"/>
          </a:xfrm>
          <a:prstGeom prst="line">
            <a:avLst/>
          </a:prstGeom>
          <a:noFill/>
          <a:ln w="9525">
            <a:solidFill>
              <a:schemeClr val="tx1"/>
            </a:solidFill>
            <a:round/>
            <a:headEnd/>
            <a:tailEnd/>
          </a:ln>
        </p:spPr>
        <p:txBody>
          <a:bodyPr/>
          <a:lstStyle/>
          <a:p>
            <a:endParaRPr lang="en-US"/>
          </a:p>
        </p:txBody>
      </p:sp>
      <p:sp>
        <p:nvSpPr>
          <p:cNvPr id="163911" name="Line 71"/>
          <p:cNvSpPr>
            <a:spLocks noChangeShapeType="1"/>
          </p:cNvSpPr>
          <p:nvPr/>
        </p:nvSpPr>
        <p:spPr bwMode="auto">
          <a:xfrm flipH="1">
            <a:off x="7321550" y="4949825"/>
            <a:ext cx="95250" cy="0"/>
          </a:xfrm>
          <a:prstGeom prst="line">
            <a:avLst/>
          </a:prstGeom>
          <a:noFill/>
          <a:ln w="9525">
            <a:solidFill>
              <a:schemeClr val="tx1"/>
            </a:solidFill>
            <a:round/>
            <a:headEnd/>
            <a:tailEnd/>
          </a:ln>
        </p:spPr>
        <p:txBody>
          <a:bodyPr/>
          <a:lstStyle/>
          <a:p>
            <a:endParaRPr lang="en-US"/>
          </a:p>
        </p:txBody>
      </p:sp>
      <p:sp>
        <p:nvSpPr>
          <p:cNvPr id="163912" name="Line 71"/>
          <p:cNvSpPr>
            <a:spLocks noChangeShapeType="1"/>
          </p:cNvSpPr>
          <p:nvPr/>
        </p:nvSpPr>
        <p:spPr bwMode="auto">
          <a:xfrm flipH="1">
            <a:off x="7315200" y="5789613"/>
            <a:ext cx="9525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1"/>
          <p:cNvSpPr txBox="1">
            <a:spLocks noGrp="1"/>
          </p:cNvSpPr>
          <p:nvPr/>
        </p:nvSpPr>
        <p:spPr bwMode="auto">
          <a:xfrm>
            <a:off x="7239000" y="6477000"/>
            <a:ext cx="1905000" cy="381000"/>
          </a:xfrm>
          <a:prstGeom prst="rect">
            <a:avLst/>
          </a:prstGeom>
          <a:noFill/>
          <a:ln>
            <a:miter lim="800000"/>
            <a:headEnd/>
            <a:tailEnd/>
          </a:ln>
        </p:spPr>
        <p:txBody>
          <a:bodyPr/>
          <a:lstStyle/>
          <a:p>
            <a:pPr algn="r" eaLnBrk="0" hangingPunct="0">
              <a:spcBef>
                <a:spcPct val="50000"/>
              </a:spcBef>
              <a:defRPr/>
            </a:pPr>
            <a:fld id="{E36C1A35-A48B-4B2D-96CE-1004B765D502}" type="slidenum">
              <a:rPr lang="en-US" sz="1000">
                <a:solidFill>
                  <a:schemeClr val="bg1"/>
                </a:solidFill>
                <a:latin typeface="+mn-lt"/>
                <a:cs typeface="+mn-cs"/>
              </a:rPr>
              <a:pPr algn="r" eaLnBrk="0" hangingPunct="0">
                <a:spcBef>
                  <a:spcPct val="50000"/>
                </a:spcBef>
                <a:defRPr/>
              </a:pPr>
              <a:t>28</a:t>
            </a:fld>
            <a:endParaRPr lang="en-US" sz="1000">
              <a:solidFill>
                <a:schemeClr val="bg1"/>
              </a:solidFill>
              <a:latin typeface="+mn-lt"/>
              <a:cs typeface="+mn-cs"/>
            </a:endParaRPr>
          </a:p>
        </p:txBody>
      </p:sp>
      <p:sp>
        <p:nvSpPr>
          <p:cNvPr id="143362" name="Text Box 2"/>
          <p:cNvSpPr txBox="1">
            <a:spLocks noChangeArrowheads="1"/>
          </p:cNvSpPr>
          <p:nvPr/>
        </p:nvSpPr>
        <p:spPr bwMode="auto">
          <a:xfrm>
            <a:off x="457200" y="90488"/>
            <a:ext cx="8686800"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333399"/>
                </a:solidFill>
                <a:effectLst>
                  <a:outerShdw blurRad="38100" dist="38100" dir="2700000" algn="tl">
                    <a:srgbClr val="C0C0C0"/>
                  </a:outerShdw>
                </a:effectLst>
                <a:latin typeface="Arial" pitchFamily="34" charset="0"/>
                <a:cs typeface="Arial" pitchFamily="34" charset="0"/>
              </a:rPr>
              <a:t>TMDL and WIP Development Schedule: 2009-2017</a:t>
            </a:r>
          </a:p>
        </p:txBody>
      </p:sp>
      <p:grpSp>
        <p:nvGrpSpPr>
          <p:cNvPr id="172036" name="Group 3"/>
          <p:cNvGrpSpPr>
            <a:grpSpLocks/>
          </p:cNvGrpSpPr>
          <p:nvPr/>
        </p:nvGrpSpPr>
        <p:grpSpPr bwMode="auto">
          <a:xfrm>
            <a:off x="1143000" y="730250"/>
            <a:ext cx="1905000" cy="1303338"/>
            <a:chOff x="0" y="1101"/>
            <a:chExt cx="1442" cy="1056"/>
          </a:xfrm>
        </p:grpSpPr>
        <p:sp>
          <p:nvSpPr>
            <p:cNvPr id="172037" name="Rectangle 4"/>
            <p:cNvSpPr>
              <a:spLocks noChangeArrowheads="1"/>
            </p:cNvSpPr>
            <p:nvPr/>
          </p:nvSpPr>
          <p:spPr bwMode="auto">
            <a:xfrm>
              <a:off x="0" y="1101"/>
              <a:ext cx="1440" cy="1056"/>
            </a:xfrm>
            <a:prstGeom prst="rect">
              <a:avLst/>
            </a:prstGeom>
            <a:solidFill>
              <a:srgbClr val="00CCFF"/>
            </a:solidFill>
            <a:ln w="9525">
              <a:solidFill>
                <a:schemeClr val="tx1"/>
              </a:solidFill>
              <a:miter lim="800000"/>
              <a:headEnd/>
              <a:tailEnd/>
            </a:ln>
          </p:spPr>
          <p:txBody>
            <a:bodyPr lIns="45720" anchor="ctr"/>
            <a:lstStyle/>
            <a:p>
              <a:pPr>
                <a:lnSpc>
                  <a:spcPct val="90000"/>
                </a:lnSpc>
              </a:pPr>
              <a:r>
                <a:rPr lang="en-US" sz="1500" b="1">
                  <a:latin typeface="Arial" charset="0"/>
                </a:rPr>
                <a:t>Major basin</a:t>
              </a:r>
            </a:p>
            <a:p>
              <a:pPr>
                <a:lnSpc>
                  <a:spcPct val="90000"/>
                </a:lnSpc>
              </a:pPr>
              <a:r>
                <a:rPr lang="en-US" sz="1500" b="1">
                  <a:latin typeface="Arial" charset="0"/>
                </a:rPr>
                <a:t>jurisdiction</a:t>
              </a:r>
            </a:p>
            <a:p>
              <a:pPr>
                <a:lnSpc>
                  <a:spcPct val="90000"/>
                </a:lnSpc>
              </a:pPr>
              <a:r>
                <a:rPr lang="en-US" sz="1500" b="1">
                  <a:latin typeface="Arial" charset="0"/>
                </a:rPr>
                <a:t>loading </a:t>
              </a:r>
            </a:p>
            <a:p>
              <a:pPr>
                <a:lnSpc>
                  <a:spcPct val="90000"/>
                </a:lnSpc>
              </a:pPr>
              <a:r>
                <a:rPr lang="en-US" sz="1500" b="1">
                  <a:latin typeface="Arial" charset="0"/>
                </a:rPr>
                <a:t>targets</a:t>
              </a:r>
            </a:p>
          </p:txBody>
        </p:sp>
        <p:pic>
          <p:nvPicPr>
            <p:cNvPr id="172038" name="Picture 5" descr="allmajwsmstbasins"/>
            <p:cNvPicPr>
              <a:picLocks noChangeAspect="1" noChangeArrowheads="1"/>
            </p:cNvPicPr>
            <p:nvPr/>
          </p:nvPicPr>
          <p:blipFill>
            <a:blip r:embed="rId3" cstate="print"/>
            <a:srcRect l="25424" t="4109" r="25424" b="4109"/>
            <a:stretch>
              <a:fillRect/>
            </a:stretch>
          </p:blipFill>
          <p:spPr bwMode="auto">
            <a:xfrm>
              <a:off x="569" y="1128"/>
              <a:ext cx="873" cy="1008"/>
            </a:xfrm>
            <a:prstGeom prst="rect">
              <a:avLst/>
            </a:prstGeom>
            <a:noFill/>
            <a:ln w="9525">
              <a:noFill/>
              <a:miter lim="800000"/>
              <a:headEnd/>
              <a:tailEnd/>
            </a:ln>
          </p:spPr>
        </p:pic>
      </p:grpSp>
      <p:sp>
        <p:nvSpPr>
          <p:cNvPr id="172039" name="Text Box 6"/>
          <p:cNvSpPr txBox="1">
            <a:spLocks noChangeArrowheads="1"/>
          </p:cNvSpPr>
          <p:nvPr/>
        </p:nvSpPr>
        <p:spPr bwMode="auto">
          <a:xfrm>
            <a:off x="0" y="1263650"/>
            <a:ext cx="1143000" cy="366713"/>
          </a:xfrm>
          <a:prstGeom prst="rect">
            <a:avLst/>
          </a:prstGeom>
          <a:noFill/>
          <a:ln w="9525">
            <a:noFill/>
            <a:miter lim="800000"/>
            <a:headEnd/>
            <a:tailEnd/>
          </a:ln>
        </p:spPr>
        <p:txBody>
          <a:bodyPr>
            <a:spAutoFit/>
          </a:bodyPr>
          <a:lstStyle/>
          <a:p>
            <a:pPr>
              <a:spcBef>
                <a:spcPct val="50000"/>
              </a:spcBef>
            </a:pPr>
            <a:r>
              <a:rPr lang="en-US" sz="1800" b="1">
                <a:solidFill>
                  <a:srgbClr val="4D4D4D"/>
                </a:solidFill>
                <a:latin typeface="Arial" charset="0"/>
              </a:rPr>
              <a:t>Oct 2009</a:t>
            </a:r>
          </a:p>
        </p:txBody>
      </p:sp>
      <p:sp>
        <p:nvSpPr>
          <p:cNvPr id="172040" name="Rectangle 7"/>
          <p:cNvSpPr>
            <a:spLocks noChangeArrowheads="1"/>
          </p:cNvSpPr>
          <p:nvPr/>
        </p:nvSpPr>
        <p:spPr bwMode="auto">
          <a:xfrm>
            <a:off x="7324725" y="4724400"/>
            <a:ext cx="1819275" cy="1317625"/>
          </a:xfrm>
          <a:prstGeom prst="rect">
            <a:avLst/>
          </a:prstGeom>
          <a:solidFill>
            <a:srgbClr val="00CCFF"/>
          </a:solidFill>
          <a:ln w="9525">
            <a:solidFill>
              <a:schemeClr val="tx1"/>
            </a:solidFill>
            <a:miter lim="800000"/>
            <a:headEnd/>
            <a:tailEnd/>
          </a:ln>
        </p:spPr>
        <p:txBody>
          <a:bodyPr anchor="ctr"/>
          <a:lstStyle/>
          <a:p>
            <a:pPr>
              <a:lnSpc>
                <a:spcPct val="90000"/>
              </a:lnSpc>
            </a:pPr>
            <a:r>
              <a:rPr lang="en-US" sz="1600" b="1">
                <a:latin typeface="Arial" charset="0"/>
              </a:rPr>
              <a:t>2-year</a:t>
            </a:r>
          </a:p>
          <a:p>
            <a:pPr>
              <a:lnSpc>
                <a:spcPct val="90000"/>
              </a:lnSpc>
            </a:pPr>
            <a:r>
              <a:rPr lang="en-US" sz="1600" b="1">
                <a:latin typeface="Arial" charset="0"/>
              </a:rPr>
              <a:t>milestones, reporting, modeling, monitoring</a:t>
            </a:r>
          </a:p>
        </p:txBody>
      </p:sp>
      <p:grpSp>
        <p:nvGrpSpPr>
          <p:cNvPr id="172041" name="Group 8"/>
          <p:cNvGrpSpPr>
            <a:grpSpLocks/>
          </p:cNvGrpSpPr>
          <p:nvPr/>
        </p:nvGrpSpPr>
        <p:grpSpPr bwMode="auto">
          <a:xfrm>
            <a:off x="8459788" y="5029200"/>
            <a:ext cx="684212" cy="741363"/>
            <a:chOff x="1260" y="2558"/>
            <a:chExt cx="517" cy="504"/>
          </a:xfrm>
        </p:grpSpPr>
        <p:sp>
          <p:nvSpPr>
            <p:cNvPr id="172042" name="Freeform 9"/>
            <p:cNvSpPr>
              <a:spLocks/>
            </p:cNvSpPr>
            <p:nvPr/>
          </p:nvSpPr>
          <p:spPr bwMode="auto">
            <a:xfrm>
              <a:off x="1260" y="2910"/>
              <a:ext cx="513" cy="152"/>
            </a:xfrm>
            <a:custGeom>
              <a:avLst/>
              <a:gdLst>
                <a:gd name="T0" fmla="*/ 233 w 513"/>
                <a:gd name="T1" fmla="*/ 0 h 152"/>
                <a:gd name="T2" fmla="*/ 195 w 513"/>
                <a:gd name="T3" fmla="*/ 0 h 152"/>
                <a:gd name="T4" fmla="*/ 157 w 513"/>
                <a:gd name="T5" fmla="*/ 4 h 152"/>
                <a:gd name="T6" fmla="*/ 127 w 513"/>
                <a:gd name="T7" fmla="*/ 8 h 152"/>
                <a:gd name="T8" fmla="*/ 93 w 513"/>
                <a:gd name="T9" fmla="*/ 17 h 152"/>
                <a:gd name="T10" fmla="*/ 68 w 513"/>
                <a:gd name="T11" fmla="*/ 25 h 152"/>
                <a:gd name="T12" fmla="*/ 47 w 513"/>
                <a:gd name="T13" fmla="*/ 34 h 152"/>
                <a:gd name="T14" fmla="*/ 25 w 513"/>
                <a:gd name="T15" fmla="*/ 42 h 152"/>
                <a:gd name="T16" fmla="*/ 13 w 513"/>
                <a:gd name="T17" fmla="*/ 55 h 152"/>
                <a:gd name="T18" fmla="*/ 4 w 513"/>
                <a:gd name="T19" fmla="*/ 63 h 152"/>
                <a:gd name="T20" fmla="*/ 0 w 513"/>
                <a:gd name="T21" fmla="*/ 76 h 152"/>
                <a:gd name="T22" fmla="*/ 4 w 513"/>
                <a:gd name="T23" fmla="*/ 89 h 152"/>
                <a:gd name="T24" fmla="*/ 13 w 513"/>
                <a:gd name="T25" fmla="*/ 97 h 152"/>
                <a:gd name="T26" fmla="*/ 25 w 513"/>
                <a:gd name="T27" fmla="*/ 110 h 152"/>
                <a:gd name="T28" fmla="*/ 47 w 513"/>
                <a:gd name="T29" fmla="*/ 118 h 152"/>
                <a:gd name="T30" fmla="*/ 68 w 513"/>
                <a:gd name="T31" fmla="*/ 127 h 152"/>
                <a:gd name="T32" fmla="*/ 93 w 513"/>
                <a:gd name="T33" fmla="*/ 135 h 152"/>
                <a:gd name="T34" fmla="*/ 127 w 513"/>
                <a:gd name="T35" fmla="*/ 144 h 152"/>
                <a:gd name="T36" fmla="*/ 157 w 513"/>
                <a:gd name="T37" fmla="*/ 148 h 152"/>
                <a:gd name="T38" fmla="*/ 195 w 513"/>
                <a:gd name="T39" fmla="*/ 152 h 152"/>
                <a:gd name="T40" fmla="*/ 233 w 513"/>
                <a:gd name="T41" fmla="*/ 152 h 152"/>
                <a:gd name="T42" fmla="*/ 271 w 513"/>
                <a:gd name="T43" fmla="*/ 152 h 152"/>
                <a:gd name="T44" fmla="*/ 309 w 513"/>
                <a:gd name="T45" fmla="*/ 152 h 152"/>
                <a:gd name="T46" fmla="*/ 347 w 513"/>
                <a:gd name="T47" fmla="*/ 148 h 152"/>
                <a:gd name="T48" fmla="*/ 381 w 513"/>
                <a:gd name="T49" fmla="*/ 144 h 152"/>
                <a:gd name="T50" fmla="*/ 411 w 513"/>
                <a:gd name="T51" fmla="*/ 140 h 152"/>
                <a:gd name="T52" fmla="*/ 436 w 513"/>
                <a:gd name="T53" fmla="*/ 131 h 152"/>
                <a:gd name="T54" fmla="*/ 462 w 513"/>
                <a:gd name="T55" fmla="*/ 123 h 152"/>
                <a:gd name="T56" fmla="*/ 483 w 513"/>
                <a:gd name="T57" fmla="*/ 114 h 152"/>
                <a:gd name="T58" fmla="*/ 496 w 513"/>
                <a:gd name="T59" fmla="*/ 102 h 152"/>
                <a:gd name="T60" fmla="*/ 508 w 513"/>
                <a:gd name="T61" fmla="*/ 93 h 152"/>
                <a:gd name="T62" fmla="*/ 513 w 513"/>
                <a:gd name="T63" fmla="*/ 80 h 152"/>
                <a:gd name="T64" fmla="*/ 513 w 513"/>
                <a:gd name="T65" fmla="*/ 68 h 152"/>
                <a:gd name="T66" fmla="*/ 504 w 513"/>
                <a:gd name="T67" fmla="*/ 55 h 152"/>
                <a:gd name="T68" fmla="*/ 491 w 513"/>
                <a:gd name="T69" fmla="*/ 46 h 152"/>
                <a:gd name="T70" fmla="*/ 474 w 513"/>
                <a:gd name="T71" fmla="*/ 38 h 152"/>
                <a:gd name="T72" fmla="*/ 453 w 513"/>
                <a:gd name="T73" fmla="*/ 25 h 152"/>
                <a:gd name="T74" fmla="*/ 428 w 513"/>
                <a:gd name="T75" fmla="*/ 21 h 152"/>
                <a:gd name="T76" fmla="*/ 402 w 513"/>
                <a:gd name="T77" fmla="*/ 13 h 152"/>
                <a:gd name="T78" fmla="*/ 369 w 513"/>
                <a:gd name="T79" fmla="*/ 8 h 152"/>
                <a:gd name="T80" fmla="*/ 335 w 513"/>
                <a:gd name="T81" fmla="*/ 4 h 152"/>
                <a:gd name="T82" fmla="*/ 297 w 513"/>
                <a:gd name="T83" fmla="*/ 0 h 152"/>
                <a:gd name="T84" fmla="*/ 258 w 513"/>
                <a:gd name="T85" fmla="*/ 0 h 1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3"/>
                <a:gd name="T130" fmla="*/ 0 h 152"/>
                <a:gd name="T131" fmla="*/ 513 w 513"/>
                <a:gd name="T132" fmla="*/ 152 h 1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3" h="152">
                  <a:moveTo>
                    <a:pt x="258" y="0"/>
                  </a:moveTo>
                  <a:lnTo>
                    <a:pt x="246" y="0"/>
                  </a:lnTo>
                  <a:lnTo>
                    <a:pt x="233" y="0"/>
                  </a:lnTo>
                  <a:lnTo>
                    <a:pt x="220" y="0"/>
                  </a:lnTo>
                  <a:lnTo>
                    <a:pt x="208" y="0"/>
                  </a:lnTo>
                  <a:lnTo>
                    <a:pt x="195" y="0"/>
                  </a:lnTo>
                  <a:lnTo>
                    <a:pt x="182" y="4"/>
                  </a:lnTo>
                  <a:lnTo>
                    <a:pt x="169" y="4"/>
                  </a:lnTo>
                  <a:lnTo>
                    <a:pt x="157" y="4"/>
                  </a:lnTo>
                  <a:lnTo>
                    <a:pt x="148" y="8"/>
                  </a:lnTo>
                  <a:lnTo>
                    <a:pt x="136" y="8"/>
                  </a:lnTo>
                  <a:lnTo>
                    <a:pt x="127" y="8"/>
                  </a:lnTo>
                  <a:lnTo>
                    <a:pt x="114" y="13"/>
                  </a:lnTo>
                  <a:lnTo>
                    <a:pt x="106" y="13"/>
                  </a:lnTo>
                  <a:lnTo>
                    <a:pt x="93" y="17"/>
                  </a:lnTo>
                  <a:lnTo>
                    <a:pt x="85" y="21"/>
                  </a:lnTo>
                  <a:lnTo>
                    <a:pt x="76" y="21"/>
                  </a:lnTo>
                  <a:lnTo>
                    <a:pt x="68" y="25"/>
                  </a:lnTo>
                  <a:lnTo>
                    <a:pt x="59" y="25"/>
                  </a:lnTo>
                  <a:lnTo>
                    <a:pt x="51" y="29"/>
                  </a:lnTo>
                  <a:lnTo>
                    <a:pt x="47" y="34"/>
                  </a:lnTo>
                  <a:lnTo>
                    <a:pt x="38" y="38"/>
                  </a:lnTo>
                  <a:lnTo>
                    <a:pt x="34" y="38"/>
                  </a:lnTo>
                  <a:lnTo>
                    <a:pt x="25" y="42"/>
                  </a:lnTo>
                  <a:lnTo>
                    <a:pt x="21" y="46"/>
                  </a:lnTo>
                  <a:lnTo>
                    <a:pt x="17" y="51"/>
                  </a:lnTo>
                  <a:lnTo>
                    <a:pt x="13" y="55"/>
                  </a:lnTo>
                  <a:lnTo>
                    <a:pt x="8" y="55"/>
                  </a:lnTo>
                  <a:lnTo>
                    <a:pt x="8" y="59"/>
                  </a:lnTo>
                  <a:lnTo>
                    <a:pt x="4" y="63"/>
                  </a:lnTo>
                  <a:lnTo>
                    <a:pt x="4" y="68"/>
                  </a:lnTo>
                  <a:lnTo>
                    <a:pt x="4" y="72"/>
                  </a:lnTo>
                  <a:lnTo>
                    <a:pt x="0" y="76"/>
                  </a:lnTo>
                  <a:lnTo>
                    <a:pt x="4" y="80"/>
                  </a:lnTo>
                  <a:lnTo>
                    <a:pt x="4" y="85"/>
                  </a:lnTo>
                  <a:lnTo>
                    <a:pt x="4" y="89"/>
                  </a:lnTo>
                  <a:lnTo>
                    <a:pt x="8" y="93"/>
                  </a:lnTo>
                  <a:lnTo>
                    <a:pt x="8" y="97"/>
                  </a:lnTo>
                  <a:lnTo>
                    <a:pt x="13" y="97"/>
                  </a:lnTo>
                  <a:lnTo>
                    <a:pt x="17" y="102"/>
                  </a:lnTo>
                  <a:lnTo>
                    <a:pt x="21" y="106"/>
                  </a:lnTo>
                  <a:lnTo>
                    <a:pt x="25" y="110"/>
                  </a:lnTo>
                  <a:lnTo>
                    <a:pt x="34" y="114"/>
                  </a:lnTo>
                  <a:lnTo>
                    <a:pt x="38" y="114"/>
                  </a:lnTo>
                  <a:lnTo>
                    <a:pt x="47" y="118"/>
                  </a:lnTo>
                  <a:lnTo>
                    <a:pt x="51" y="123"/>
                  </a:lnTo>
                  <a:lnTo>
                    <a:pt x="59" y="127"/>
                  </a:lnTo>
                  <a:lnTo>
                    <a:pt x="68" y="127"/>
                  </a:lnTo>
                  <a:lnTo>
                    <a:pt x="76" y="131"/>
                  </a:lnTo>
                  <a:lnTo>
                    <a:pt x="85" y="131"/>
                  </a:lnTo>
                  <a:lnTo>
                    <a:pt x="93" y="135"/>
                  </a:lnTo>
                  <a:lnTo>
                    <a:pt x="106" y="140"/>
                  </a:lnTo>
                  <a:lnTo>
                    <a:pt x="114" y="140"/>
                  </a:lnTo>
                  <a:lnTo>
                    <a:pt x="127" y="144"/>
                  </a:lnTo>
                  <a:lnTo>
                    <a:pt x="136" y="144"/>
                  </a:lnTo>
                  <a:lnTo>
                    <a:pt x="148" y="144"/>
                  </a:lnTo>
                  <a:lnTo>
                    <a:pt x="157" y="148"/>
                  </a:lnTo>
                  <a:lnTo>
                    <a:pt x="169" y="148"/>
                  </a:lnTo>
                  <a:lnTo>
                    <a:pt x="182" y="148"/>
                  </a:lnTo>
                  <a:lnTo>
                    <a:pt x="195" y="152"/>
                  </a:lnTo>
                  <a:lnTo>
                    <a:pt x="208" y="152"/>
                  </a:lnTo>
                  <a:lnTo>
                    <a:pt x="220" y="152"/>
                  </a:lnTo>
                  <a:lnTo>
                    <a:pt x="233" y="152"/>
                  </a:lnTo>
                  <a:lnTo>
                    <a:pt x="246" y="152"/>
                  </a:lnTo>
                  <a:lnTo>
                    <a:pt x="258" y="152"/>
                  </a:lnTo>
                  <a:lnTo>
                    <a:pt x="271" y="152"/>
                  </a:lnTo>
                  <a:lnTo>
                    <a:pt x="284" y="152"/>
                  </a:lnTo>
                  <a:lnTo>
                    <a:pt x="297" y="152"/>
                  </a:lnTo>
                  <a:lnTo>
                    <a:pt x="309" y="152"/>
                  </a:lnTo>
                  <a:lnTo>
                    <a:pt x="322" y="152"/>
                  </a:lnTo>
                  <a:lnTo>
                    <a:pt x="335" y="148"/>
                  </a:lnTo>
                  <a:lnTo>
                    <a:pt x="347" y="148"/>
                  </a:lnTo>
                  <a:lnTo>
                    <a:pt x="356" y="148"/>
                  </a:lnTo>
                  <a:lnTo>
                    <a:pt x="369" y="144"/>
                  </a:lnTo>
                  <a:lnTo>
                    <a:pt x="381" y="144"/>
                  </a:lnTo>
                  <a:lnTo>
                    <a:pt x="390" y="144"/>
                  </a:lnTo>
                  <a:lnTo>
                    <a:pt x="402" y="140"/>
                  </a:lnTo>
                  <a:lnTo>
                    <a:pt x="411" y="140"/>
                  </a:lnTo>
                  <a:lnTo>
                    <a:pt x="419" y="135"/>
                  </a:lnTo>
                  <a:lnTo>
                    <a:pt x="428" y="131"/>
                  </a:lnTo>
                  <a:lnTo>
                    <a:pt x="436" y="131"/>
                  </a:lnTo>
                  <a:lnTo>
                    <a:pt x="445" y="127"/>
                  </a:lnTo>
                  <a:lnTo>
                    <a:pt x="453" y="127"/>
                  </a:lnTo>
                  <a:lnTo>
                    <a:pt x="462" y="123"/>
                  </a:lnTo>
                  <a:lnTo>
                    <a:pt x="470" y="118"/>
                  </a:lnTo>
                  <a:lnTo>
                    <a:pt x="474" y="114"/>
                  </a:lnTo>
                  <a:lnTo>
                    <a:pt x="483" y="114"/>
                  </a:lnTo>
                  <a:lnTo>
                    <a:pt x="487" y="110"/>
                  </a:lnTo>
                  <a:lnTo>
                    <a:pt x="491" y="106"/>
                  </a:lnTo>
                  <a:lnTo>
                    <a:pt x="496" y="102"/>
                  </a:lnTo>
                  <a:lnTo>
                    <a:pt x="500" y="97"/>
                  </a:lnTo>
                  <a:lnTo>
                    <a:pt x="504" y="97"/>
                  </a:lnTo>
                  <a:lnTo>
                    <a:pt x="508" y="93"/>
                  </a:lnTo>
                  <a:lnTo>
                    <a:pt x="508" y="89"/>
                  </a:lnTo>
                  <a:lnTo>
                    <a:pt x="513" y="85"/>
                  </a:lnTo>
                  <a:lnTo>
                    <a:pt x="513" y="80"/>
                  </a:lnTo>
                  <a:lnTo>
                    <a:pt x="513" y="76"/>
                  </a:lnTo>
                  <a:lnTo>
                    <a:pt x="513" y="72"/>
                  </a:lnTo>
                  <a:lnTo>
                    <a:pt x="513" y="68"/>
                  </a:lnTo>
                  <a:lnTo>
                    <a:pt x="508" y="63"/>
                  </a:lnTo>
                  <a:lnTo>
                    <a:pt x="508" y="59"/>
                  </a:lnTo>
                  <a:lnTo>
                    <a:pt x="504" y="55"/>
                  </a:lnTo>
                  <a:lnTo>
                    <a:pt x="500" y="55"/>
                  </a:lnTo>
                  <a:lnTo>
                    <a:pt x="496" y="51"/>
                  </a:lnTo>
                  <a:lnTo>
                    <a:pt x="491" y="46"/>
                  </a:lnTo>
                  <a:lnTo>
                    <a:pt x="487" y="42"/>
                  </a:lnTo>
                  <a:lnTo>
                    <a:pt x="483" y="38"/>
                  </a:lnTo>
                  <a:lnTo>
                    <a:pt x="474" y="38"/>
                  </a:lnTo>
                  <a:lnTo>
                    <a:pt x="470" y="34"/>
                  </a:lnTo>
                  <a:lnTo>
                    <a:pt x="462" y="29"/>
                  </a:lnTo>
                  <a:lnTo>
                    <a:pt x="453" y="25"/>
                  </a:lnTo>
                  <a:lnTo>
                    <a:pt x="445" y="25"/>
                  </a:lnTo>
                  <a:lnTo>
                    <a:pt x="436" y="21"/>
                  </a:lnTo>
                  <a:lnTo>
                    <a:pt x="428" y="21"/>
                  </a:lnTo>
                  <a:lnTo>
                    <a:pt x="419" y="17"/>
                  </a:lnTo>
                  <a:lnTo>
                    <a:pt x="411" y="13"/>
                  </a:lnTo>
                  <a:lnTo>
                    <a:pt x="402" y="13"/>
                  </a:lnTo>
                  <a:lnTo>
                    <a:pt x="390" y="8"/>
                  </a:lnTo>
                  <a:lnTo>
                    <a:pt x="381" y="8"/>
                  </a:lnTo>
                  <a:lnTo>
                    <a:pt x="369" y="8"/>
                  </a:lnTo>
                  <a:lnTo>
                    <a:pt x="356" y="4"/>
                  </a:lnTo>
                  <a:lnTo>
                    <a:pt x="347" y="4"/>
                  </a:lnTo>
                  <a:lnTo>
                    <a:pt x="335" y="4"/>
                  </a:lnTo>
                  <a:lnTo>
                    <a:pt x="322" y="0"/>
                  </a:lnTo>
                  <a:lnTo>
                    <a:pt x="309" y="0"/>
                  </a:lnTo>
                  <a:lnTo>
                    <a:pt x="297" y="0"/>
                  </a:lnTo>
                  <a:lnTo>
                    <a:pt x="284" y="0"/>
                  </a:lnTo>
                  <a:lnTo>
                    <a:pt x="271" y="0"/>
                  </a:lnTo>
                  <a:lnTo>
                    <a:pt x="258" y="0"/>
                  </a:lnTo>
                  <a:close/>
                </a:path>
              </a:pathLst>
            </a:custGeom>
            <a:solidFill>
              <a:srgbClr val="000000"/>
            </a:solidFill>
            <a:ln w="9525">
              <a:noFill/>
              <a:round/>
              <a:headEnd/>
              <a:tailEnd/>
            </a:ln>
          </p:spPr>
          <p:txBody>
            <a:bodyPr/>
            <a:lstStyle/>
            <a:p>
              <a:endParaRPr lang="en-US"/>
            </a:p>
          </p:txBody>
        </p:sp>
        <p:sp>
          <p:nvSpPr>
            <p:cNvPr id="172043" name="Freeform 10"/>
            <p:cNvSpPr>
              <a:spLocks/>
            </p:cNvSpPr>
            <p:nvPr/>
          </p:nvSpPr>
          <p:spPr bwMode="auto">
            <a:xfrm>
              <a:off x="1357" y="2774"/>
              <a:ext cx="420" cy="284"/>
            </a:xfrm>
            <a:custGeom>
              <a:avLst/>
              <a:gdLst>
                <a:gd name="T0" fmla="*/ 416 w 420"/>
                <a:gd name="T1" fmla="*/ 229 h 284"/>
                <a:gd name="T2" fmla="*/ 403 w 420"/>
                <a:gd name="T3" fmla="*/ 238 h 284"/>
                <a:gd name="T4" fmla="*/ 390 w 420"/>
                <a:gd name="T5" fmla="*/ 246 h 284"/>
                <a:gd name="T6" fmla="*/ 373 w 420"/>
                <a:gd name="T7" fmla="*/ 254 h 284"/>
                <a:gd name="T8" fmla="*/ 356 w 420"/>
                <a:gd name="T9" fmla="*/ 263 h 284"/>
                <a:gd name="T10" fmla="*/ 335 w 420"/>
                <a:gd name="T11" fmla="*/ 271 h 284"/>
                <a:gd name="T12" fmla="*/ 314 w 420"/>
                <a:gd name="T13" fmla="*/ 276 h 284"/>
                <a:gd name="T14" fmla="*/ 293 w 420"/>
                <a:gd name="T15" fmla="*/ 280 h 284"/>
                <a:gd name="T16" fmla="*/ 267 w 420"/>
                <a:gd name="T17" fmla="*/ 284 h 284"/>
                <a:gd name="T18" fmla="*/ 242 w 420"/>
                <a:gd name="T19" fmla="*/ 284 h 284"/>
                <a:gd name="T20" fmla="*/ 212 w 420"/>
                <a:gd name="T21" fmla="*/ 284 h 284"/>
                <a:gd name="T22" fmla="*/ 183 w 420"/>
                <a:gd name="T23" fmla="*/ 284 h 284"/>
                <a:gd name="T24" fmla="*/ 157 w 420"/>
                <a:gd name="T25" fmla="*/ 284 h 284"/>
                <a:gd name="T26" fmla="*/ 128 w 420"/>
                <a:gd name="T27" fmla="*/ 280 h 284"/>
                <a:gd name="T28" fmla="*/ 102 w 420"/>
                <a:gd name="T29" fmla="*/ 271 h 284"/>
                <a:gd name="T30" fmla="*/ 81 w 420"/>
                <a:gd name="T31" fmla="*/ 267 h 284"/>
                <a:gd name="T32" fmla="*/ 60 w 420"/>
                <a:gd name="T33" fmla="*/ 259 h 284"/>
                <a:gd name="T34" fmla="*/ 39 w 420"/>
                <a:gd name="T35" fmla="*/ 246 h 284"/>
                <a:gd name="T36" fmla="*/ 26 w 420"/>
                <a:gd name="T37" fmla="*/ 238 h 284"/>
                <a:gd name="T38" fmla="*/ 13 w 420"/>
                <a:gd name="T39" fmla="*/ 229 h 284"/>
                <a:gd name="T40" fmla="*/ 5 w 420"/>
                <a:gd name="T41" fmla="*/ 216 h 284"/>
                <a:gd name="T42" fmla="*/ 0 w 420"/>
                <a:gd name="T43" fmla="*/ 187 h 284"/>
                <a:gd name="T44" fmla="*/ 0 w 420"/>
                <a:gd name="T45" fmla="*/ 85 h 284"/>
                <a:gd name="T46" fmla="*/ 0 w 420"/>
                <a:gd name="T47" fmla="*/ 72 h 284"/>
                <a:gd name="T48" fmla="*/ 9 w 420"/>
                <a:gd name="T49" fmla="*/ 59 h 284"/>
                <a:gd name="T50" fmla="*/ 22 w 420"/>
                <a:gd name="T51" fmla="*/ 51 h 284"/>
                <a:gd name="T52" fmla="*/ 39 w 420"/>
                <a:gd name="T53" fmla="*/ 38 h 284"/>
                <a:gd name="T54" fmla="*/ 56 w 420"/>
                <a:gd name="T55" fmla="*/ 30 h 284"/>
                <a:gd name="T56" fmla="*/ 77 w 420"/>
                <a:gd name="T57" fmla="*/ 21 h 284"/>
                <a:gd name="T58" fmla="*/ 102 w 420"/>
                <a:gd name="T59" fmla="*/ 13 h 284"/>
                <a:gd name="T60" fmla="*/ 132 w 420"/>
                <a:gd name="T61" fmla="*/ 9 h 284"/>
                <a:gd name="T62" fmla="*/ 161 w 420"/>
                <a:gd name="T63" fmla="*/ 4 h 284"/>
                <a:gd name="T64" fmla="*/ 191 w 420"/>
                <a:gd name="T65" fmla="*/ 0 h 284"/>
                <a:gd name="T66" fmla="*/ 229 w 420"/>
                <a:gd name="T67" fmla="*/ 0 h 284"/>
                <a:gd name="T68" fmla="*/ 272 w 420"/>
                <a:gd name="T69" fmla="*/ 4 h 284"/>
                <a:gd name="T70" fmla="*/ 305 w 420"/>
                <a:gd name="T71" fmla="*/ 9 h 284"/>
                <a:gd name="T72" fmla="*/ 335 w 420"/>
                <a:gd name="T73" fmla="*/ 13 h 284"/>
                <a:gd name="T74" fmla="*/ 356 w 420"/>
                <a:gd name="T75" fmla="*/ 21 h 284"/>
                <a:gd name="T76" fmla="*/ 377 w 420"/>
                <a:gd name="T77" fmla="*/ 30 h 284"/>
                <a:gd name="T78" fmla="*/ 390 w 420"/>
                <a:gd name="T79" fmla="*/ 38 h 284"/>
                <a:gd name="T80" fmla="*/ 399 w 420"/>
                <a:gd name="T81" fmla="*/ 47 h 284"/>
                <a:gd name="T82" fmla="*/ 407 w 420"/>
                <a:gd name="T83" fmla="*/ 51 h 284"/>
                <a:gd name="T84" fmla="*/ 411 w 420"/>
                <a:gd name="T85" fmla="*/ 55 h 284"/>
                <a:gd name="T86" fmla="*/ 411 w 420"/>
                <a:gd name="T87" fmla="*/ 59 h 284"/>
                <a:gd name="T88" fmla="*/ 420 w 420"/>
                <a:gd name="T89" fmla="*/ 119 h 2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0"/>
                <a:gd name="T136" fmla="*/ 0 h 284"/>
                <a:gd name="T137" fmla="*/ 420 w 420"/>
                <a:gd name="T138" fmla="*/ 284 h 2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0" h="284">
                  <a:moveTo>
                    <a:pt x="420" y="221"/>
                  </a:moveTo>
                  <a:lnTo>
                    <a:pt x="416" y="225"/>
                  </a:lnTo>
                  <a:lnTo>
                    <a:pt x="416" y="229"/>
                  </a:lnTo>
                  <a:lnTo>
                    <a:pt x="411" y="233"/>
                  </a:lnTo>
                  <a:lnTo>
                    <a:pt x="407" y="233"/>
                  </a:lnTo>
                  <a:lnTo>
                    <a:pt x="403" y="238"/>
                  </a:lnTo>
                  <a:lnTo>
                    <a:pt x="399" y="242"/>
                  </a:lnTo>
                  <a:lnTo>
                    <a:pt x="394" y="246"/>
                  </a:lnTo>
                  <a:lnTo>
                    <a:pt x="390" y="246"/>
                  </a:lnTo>
                  <a:lnTo>
                    <a:pt x="386" y="250"/>
                  </a:lnTo>
                  <a:lnTo>
                    <a:pt x="377" y="254"/>
                  </a:lnTo>
                  <a:lnTo>
                    <a:pt x="373" y="254"/>
                  </a:lnTo>
                  <a:lnTo>
                    <a:pt x="369" y="259"/>
                  </a:lnTo>
                  <a:lnTo>
                    <a:pt x="361" y="259"/>
                  </a:lnTo>
                  <a:lnTo>
                    <a:pt x="356" y="263"/>
                  </a:lnTo>
                  <a:lnTo>
                    <a:pt x="348" y="267"/>
                  </a:lnTo>
                  <a:lnTo>
                    <a:pt x="344" y="267"/>
                  </a:lnTo>
                  <a:lnTo>
                    <a:pt x="335" y="271"/>
                  </a:lnTo>
                  <a:lnTo>
                    <a:pt x="327" y="271"/>
                  </a:lnTo>
                  <a:lnTo>
                    <a:pt x="322" y="276"/>
                  </a:lnTo>
                  <a:lnTo>
                    <a:pt x="314" y="276"/>
                  </a:lnTo>
                  <a:lnTo>
                    <a:pt x="305" y="276"/>
                  </a:lnTo>
                  <a:lnTo>
                    <a:pt x="297" y="280"/>
                  </a:lnTo>
                  <a:lnTo>
                    <a:pt x="293" y="280"/>
                  </a:lnTo>
                  <a:lnTo>
                    <a:pt x="284" y="280"/>
                  </a:lnTo>
                  <a:lnTo>
                    <a:pt x="276" y="284"/>
                  </a:lnTo>
                  <a:lnTo>
                    <a:pt x="267" y="284"/>
                  </a:lnTo>
                  <a:lnTo>
                    <a:pt x="259" y="284"/>
                  </a:lnTo>
                  <a:lnTo>
                    <a:pt x="250" y="284"/>
                  </a:lnTo>
                  <a:lnTo>
                    <a:pt x="242" y="284"/>
                  </a:lnTo>
                  <a:lnTo>
                    <a:pt x="233" y="284"/>
                  </a:lnTo>
                  <a:lnTo>
                    <a:pt x="225" y="284"/>
                  </a:lnTo>
                  <a:lnTo>
                    <a:pt x="212" y="284"/>
                  </a:lnTo>
                  <a:lnTo>
                    <a:pt x="204" y="284"/>
                  </a:lnTo>
                  <a:lnTo>
                    <a:pt x="195" y="284"/>
                  </a:lnTo>
                  <a:lnTo>
                    <a:pt x="183" y="284"/>
                  </a:lnTo>
                  <a:lnTo>
                    <a:pt x="174" y="284"/>
                  </a:lnTo>
                  <a:lnTo>
                    <a:pt x="166" y="284"/>
                  </a:lnTo>
                  <a:lnTo>
                    <a:pt x="157" y="284"/>
                  </a:lnTo>
                  <a:lnTo>
                    <a:pt x="144" y="280"/>
                  </a:lnTo>
                  <a:lnTo>
                    <a:pt x="136" y="280"/>
                  </a:lnTo>
                  <a:lnTo>
                    <a:pt x="128" y="280"/>
                  </a:lnTo>
                  <a:lnTo>
                    <a:pt x="119" y="276"/>
                  </a:lnTo>
                  <a:lnTo>
                    <a:pt x="111" y="276"/>
                  </a:lnTo>
                  <a:lnTo>
                    <a:pt x="102" y="271"/>
                  </a:lnTo>
                  <a:lnTo>
                    <a:pt x="94" y="271"/>
                  </a:lnTo>
                  <a:lnTo>
                    <a:pt x="85" y="267"/>
                  </a:lnTo>
                  <a:lnTo>
                    <a:pt x="81" y="267"/>
                  </a:lnTo>
                  <a:lnTo>
                    <a:pt x="72" y="263"/>
                  </a:lnTo>
                  <a:lnTo>
                    <a:pt x="64" y="259"/>
                  </a:lnTo>
                  <a:lnTo>
                    <a:pt x="60" y="259"/>
                  </a:lnTo>
                  <a:lnTo>
                    <a:pt x="51" y="254"/>
                  </a:lnTo>
                  <a:lnTo>
                    <a:pt x="47" y="250"/>
                  </a:lnTo>
                  <a:lnTo>
                    <a:pt x="39" y="246"/>
                  </a:lnTo>
                  <a:lnTo>
                    <a:pt x="34" y="246"/>
                  </a:lnTo>
                  <a:lnTo>
                    <a:pt x="30" y="242"/>
                  </a:lnTo>
                  <a:lnTo>
                    <a:pt x="26" y="238"/>
                  </a:lnTo>
                  <a:lnTo>
                    <a:pt x="22" y="233"/>
                  </a:lnTo>
                  <a:lnTo>
                    <a:pt x="17" y="229"/>
                  </a:lnTo>
                  <a:lnTo>
                    <a:pt x="13" y="229"/>
                  </a:lnTo>
                  <a:lnTo>
                    <a:pt x="9" y="225"/>
                  </a:lnTo>
                  <a:lnTo>
                    <a:pt x="9" y="221"/>
                  </a:lnTo>
                  <a:lnTo>
                    <a:pt x="5" y="216"/>
                  </a:lnTo>
                  <a:lnTo>
                    <a:pt x="0" y="212"/>
                  </a:lnTo>
                  <a:lnTo>
                    <a:pt x="0" y="208"/>
                  </a:lnTo>
                  <a:lnTo>
                    <a:pt x="0" y="187"/>
                  </a:lnTo>
                  <a:lnTo>
                    <a:pt x="0" y="149"/>
                  </a:lnTo>
                  <a:lnTo>
                    <a:pt x="0" y="106"/>
                  </a:lnTo>
                  <a:lnTo>
                    <a:pt x="0" y="85"/>
                  </a:lnTo>
                  <a:lnTo>
                    <a:pt x="0" y="81"/>
                  </a:lnTo>
                  <a:lnTo>
                    <a:pt x="0" y="76"/>
                  </a:lnTo>
                  <a:lnTo>
                    <a:pt x="0" y="72"/>
                  </a:lnTo>
                  <a:lnTo>
                    <a:pt x="5" y="68"/>
                  </a:lnTo>
                  <a:lnTo>
                    <a:pt x="5" y="64"/>
                  </a:lnTo>
                  <a:lnTo>
                    <a:pt x="9" y="59"/>
                  </a:lnTo>
                  <a:lnTo>
                    <a:pt x="13" y="55"/>
                  </a:lnTo>
                  <a:lnTo>
                    <a:pt x="17" y="55"/>
                  </a:lnTo>
                  <a:lnTo>
                    <a:pt x="22" y="51"/>
                  </a:lnTo>
                  <a:lnTo>
                    <a:pt x="26" y="47"/>
                  </a:lnTo>
                  <a:lnTo>
                    <a:pt x="30" y="43"/>
                  </a:lnTo>
                  <a:lnTo>
                    <a:pt x="39" y="38"/>
                  </a:lnTo>
                  <a:lnTo>
                    <a:pt x="43" y="34"/>
                  </a:lnTo>
                  <a:lnTo>
                    <a:pt x="51" y="34"/>
                  </a:lnTo>
                  <a:lnTo>
                    <a:pt x="56" y="30"/>
                  </a:lnTo>
                  <a:lnTo>
                    <a:pt x="64" y="26"/>
                  </a:lnTo>
                  <a:lnTo>
                    <a:pt x="72" y="21"/>
                  </a:lnTo>
                  <a:lnTo>
                    <a:pt x="77" y="21"/>
                  </a:lnTo>
                  <a:lnTo>
                    <a:pt x="85" y="17"/>
                  </a:lnTo>
                  <a:lnTo>
                    <a:pt x="94" y="17"/>
                  </a:lnTo>
                  <a:lnTo>
                    <a:pt x="102" y="13"/>
                  </a:lnTo>
                  <a:lnTo>
                    <a:pt x="115" y="13"/>
                  </a:lnTo>
                  <a:lnTo>
                    <a:pt x="123" y="9"/>
                  </a:lnTo>
                  <a:lnTo>
                    <a:pt x="132" y="9"/>
                  </a:lnTo>
                  <a:lnTo>
                    <a:pt x="140" y="4"/>
                  </a:lnTo>
                  <a:lnTo>
                    <a:pt x="153" y="4"/>
                  </a:lnTo>
                  <a:lnTo>
                    <a:pt x="161" y="4"/>
                  </a:lnTo>
                  <a:lnTo>
                    <a:pt x="170" y="4"/>
                  </a:lnTo>
                  <a:lnTo>
                    <a:pt x="183" y="0"/>
                  </a:lnTo>
                  <a:lnTo>
                    <a:pt x="191" y="0"/>
                  </a:lnTo>
                  <a:lnTo>
                    <a:pt x="204" y="0"/>
                  </a:lnTo>
                  <a:lnTo>
                    <a:pt x="212" y="0"/>
                  </a:lnTo>
                  <a:lnTo>
                    <a:pt x="229" y="0"/>
                  </a:lnTo>
                  <a:lnTo>
                    <a:pt x="242" y="0"/>
                  </a:lnTo>
                  <a:lnTo>
                    <a:pt x="259" y="4"/>
                  </a:lnTo>
                  <a:lnTo>
                    <a:pt x="272" y="4"/>
                  </a:lnTo>
                  <a:lnTo>
                    <a:pt x="284" y="4"/>
                  </a:lnTo>
                  <a:lnTo>
                    <a:pt x="293" y="4"/>
                  </a:lnTo>
                  <a:lnTo>
                    <a:pt x="305" y="9"/>
                  </a:lnTo>
                  <a:lnTo>
                    <a:pt x="314" y="9"/>
                  </a:lnTo>
                  <a:lnTo>
                    <a:pt x="327" y="13"/>
                  </a:lnTo>
                  <a:lnTo>
                    <a:pt x="335" y="13"/>
                  </a:lnTo>
                  <a:lnTo>
                    <a:pt x="344" y="17"/>
                  </a:lnTo>
                  <a:lnTo>
                    <a:pt x="348" y="17"/>
                  </a:lnTo>
                  <a:lnTo>
                    <a:pt x="356" y="21"/>
                  </a:lnTo>
                  <a:lnTo>
                    <a:pt x="365" y="26"/>
                  </a:lnTo>
                  <a:lnTo>
                    <a:pt x="369" y="26"/>
                  </a:lnTo>
                  <a:lnTo>
                    <a:pt x="377" y="30"/>
                  </a:lnTo>
                  <a:lnTo>
                    <a:pt x="382" y="34"/>
                  </a:lnTo>
                  <a:lnTo>
                    <a:pt x="386" y="34"/>
                  </a:lnTo>
                  <a:lnTo>
                    <a:pt x="390" y="38"/>
                  </a:lnTo>
                  <a:lnTo>
                    <a:pt x="394" y="38"/>
                  </a:lnTo>
                  <a:lnTo>
                    <a:pt x="399" y="43"/>
                  </a:lnTo>
                  <a:lnTo>
                    <a:pt x="399" y="47"/>
                  </a:lnTo>
                  <a:lnTo>
                    <a:pt x="403" y="47"/>
                  </a:lnTo>
                  <a:lnTo>
                    <a:pt x="407" y="51"/>
                  </a:lnTo>
                  <a:lnTo>
                    <a:pt x="411" y="55"/>
                  </a:lnTo>
                  <a:lnTo>
                    <a:pt x="411" y="59"/>
                  </a:lnTo>
                  <a:lnTo>
                    <a:pt x="411" y="115"/>
                  </a:lnTo>
                  <a:lnTo>
                    <a:pt x="420" y="119"/>
                  </a:lnTo>
                  <a:lnTo>
                    <a:pt x="420" y="221"/>
                  </a:lnTo>
                  <a:close/>
                </a:path>
              </a:pathLst>
            </a:custGeom>
            <a:solidFill>
              <a:srgbClr val="000000"/>
            </a:solidFill>
            <a:ln w="9525">
              <a:noFill/>
              <a:round/>
              <a:headEnd/>
              <a:tailEnd/>
            </a:ln>
          </p:spPr>
          <p:txBody>
            <a:bodyPr/>
            <a:lstStyle/>
            <a:p>
              <a:endParaRPr lang="en-US"/>
            </a:p>
          </p:txBody>
        </p:sp>
        <p:sp>
          <p:nvSpPr>
            <p:cNvPr id="172044" name="Freeform 11"/>
            <p:cNvSpPr>
              <a:spLocks/>
            </p:cNvSpPr>
            <p:nvPr/>
          </p:nvSpPr>
          <p:spPr bwMode="auto">
            <a:xfrm>
              <a:off x="1578" y="2787"/>
              <a:ext cx="182" cy="72"/>
            </a:xfrm>
            <a:custGeom>
              <a:avLst/>
              <a:gdLst>
                <a:gd name="T0" fmla="*/ 0 w 182"/>
                <a:gd name="T1" fmla="*/ 72 h 72"/>
                <a:gd name="T2" fmla="*/ 182 w 182"/>
                <a:gd name="T3" fmla="*/ 46 h 72"/>
                <a:gd name="T4" fmla="*/ 173 w 182"/>
                <a:gd name="T5" fmla="*/ 42 h 72"/>
                <a:gd name="T6" fmla="*/ 169 w 182"/>
                <a:gd name="T7" fmla="*/ 38 h 72"/>
                <a:gd name="T8" fmla="*/ 161 w 182"/>
                <a:gd name="T9" fmla="*/ 34 h 72"/>
                <a:gd name="T10" fmla="*/ 156 w 182"/>
                <a:gd name="T11" fmla="*/ 30 h 72"/>
                <a:gd name="T12" fmla="*/ 148 w 182"/>
                <a:gd name="T13" fmla="*/ 25 h 72"/>
                <a:gd name="T14" fmla="*/ 140 w 182"/>
                <a:gd name="T15" fmla="*/ 21 h 72"/>
                <a:gd name="T16" fmla="*/ 131 w 182"/>
                <a:gd name="T17" fmla="*/ 17 h 72"/>
                <a:gd name="T18" fmla="*/ 123 w 182"/>
                <a:gd name="T19" fmla="*/ 17 h 72"/>
                <a:gd name="T20" fmla="*/ 114 w 182"/>
                <a:gd name="T21" fmla="*/ 13 h 72"/>
                <a:gd name="T22" fmla="*/ 106 w 182"/>
                <a:gd name="T23" fmla="*/ 8 h 72"/>
                <a:gd name="T24" fmla="*/ 93 w 182"/>
                <a:gd name="T25" fmla="*/ 8 h 72"/>
                <a:gd name="T26" fmla="*/ 84 w 182"/>
                <a:gd name="T27" fmla="*/ 4 h 72"/>
                <a:gd name="T28" fmla="*/ 72 w 182"/>
                <a:gd name="T29" fmla="*/ 4 h 72"/>
                <a:gd name="T30" fmla="*/ 59 w 182"/>
                <a:gd name="T31" fmla="*/ 0 h 72"/>
                <a:gd name="T32" fmla="*/ 46 w 182"/>
                <a:gd name="T33" fmla="*/ 0 h 72"/>
                <a:gd name="T34" fmla="*/ 34 w 182"/>
                <a:gd name="T35" fmla="*/ 0 h 72"/>
                <a:gd name="T36" fmla="*/ 0 w 182"/>
                <a:gd name="T37" fmla="*/ 72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
                <a:gd name="T58" fmla="*/ 0 h 72"/>
                <a:gd name="T59" fmla="*/ 182 w 1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 h="72">
                  <a:moveTo>
                    <a:pt x="0" y="72"/>
                  </a:moveTo>
                  <a:lnTo>
                    <a:pt x="182" y="46"/>
                  </a:lnTo>
                  <a:lnTo>
                    <a:pt x="173" y="42"/>
                  </a:lnTo>
                  <a:lnTo>
                    <a:pt x="169" y="38"/>
                  </a:lnTo>
                  <a:lnTo>
                    <a:pt x="161" y="34"/>
                  </a:lnTo>
                  <a:lnTo>
                    <a:pt x="156" y="30"/>
                  </a:lnTo>
                  <a:lnTo>
                    <a:pt x="148" y="25"/>
                  </a:lnTo>
                  <a:lnTo>
                    <a:pt x="140" y="21"/>
                  </a:lnTo>
                  <a:lnTo>
                    <a:pt x="131" y="17"/>
                  </a:lnTo>
                  <a:lnTo>
                    <a:pt x="123" y="17"/>
                  </a:lnTo>
                  <a:lnTo>
                    <a:pt x="114" y="13"/>
                  </a:lnTo>
                  <a:lnTo>
                    <a:pt x="106" y="8"/>
                  </a:lnTo>
                  <a:lnTo>
                    <a:pt x="93" y="8"/>
                  </a:lnTo>
                  <a:lnTo>
                    <a:pt x="84" y="4"/>
                  </a:lnTo>
                  <a:lnTo>
                    <a:pt x="72" y="4"/>
                  </a:lnTo>
                  <a:lnTo>
                    <a:pt x="59" y="0"/>
                  </a:lnTo>
                  <a:lnTo>
                    <a:pt x="46" y="0"/>
                  </a:lnTo>
                  <a:lnTo>
                    <a:pt x="34" y="0"/>
                  </a:lnTo>
                  <a:lnTo>
                    <a:pt x="0" y="72"/>
                  </a:lnTo>
                  <a:close/>
                </a:path>
              </a:pathLst>
            </a:custGeom>
            <a:solidFill>
              <a:srgbClr val="6BD3FF"/>
            </a:solidFill>
            <a:ln w="9525">
              <a:noFill/>
              <a:round/>
              <a:headEnd/>
              <a:tailEnd/>
            </a:ln>
          </p:spPr>
          <p:txBody>
            <a:bodyPr/>
            <a:lstStyle/>
            <a:p>
              <a:endParaRPr lang="en-US"/>
            </a:p>
          </p:txBody>
        </p:sp>
        <p:sp>
          <p:nvSpPr>
            <p:cNvPr id="172045" name="Freeform 12"/>
            <p:cNvSpPr>
              <a:spLocks/>
            </p:cNvSpPr>
            <p:nvPr/>
          </p:nvSpPr>
          <p:spPr bwMode="auto">
            <a:xfrm>
              <a:off x="1578" y="2787"/>
              <a:ext cx="182" cy="72"/>
            </a:xfrm>
            <a:custGeom>
              <a:avLst/>
              <a:gdLst>
                <a:gd name="T0" fmla="*/ 0 w 182"/>
                <a:gd name="T1" fmla="*/ 72 h 72"/>
                <a:gd name="T2" fmla="*/ 182 w 182"/>
                <a:gd name="T3" fmla="*/ 46 h 72"/>
                <a:gd name="T4" fmla="*/ 182 w 182"/>
                <a:gd name="T5" fmla="*/ 46 h 72"/>
                <a:gd name="T6" fmla="*/ 173 w 182"/>
                <a:gd name="T7" fmla="*/ 42 h 72"/>
                <a:gd name="T8" fmla="*/ 169 w 182"/>
                <a:gd name="T9" fmla="*/ 38 h 72"/>
                <a:gd name="T10" fmla="*/ 161 w 182"/>
                <a:gd name="T11" fmla="*/ 34 h 72"/>
                <a:gd name="T12" fmla="*/ 156 w 182"/>
                <a:gd name="T13" fmla="*/ 30 h 72"/>
                <a:gd name="T14" fmla="*/ 148 w 182"/>
                <a:gd name="T15" fmla="*/ 25 h 72"/>
                <a:gd name="T16" fmla="*/ 140 w 182"/>
                <a:gd name="T17" fmla="*/ 21 h 72"/>
                <a:gd name="T18" fmla="*/ 131 w 182"/>
                <a:gd name="T19" fmla="*/ 17 h 72"/>
                <a:gd name="T20" fmla="*/ 123 w 182"/>
                <a:gd name="T21" fmla="*/ 17 h 72"/>
                <a:gd name="T22" fmla="*/ 114 w 182"/>
                <a:gd name="T23" fmla="*/ 13 h 72"/>
                <a:gd name="T24" fmla="*/ 106 w 182"/>
                <a:gd name="T25" fmla="*/ 8 h 72"/>
                <a:gd name="T26" fmla="*/ 93 w 182"/>
                <a:gd name="T27" fmla="*/ 8 h 72"/>
                <a:gd name="T28" fmla="*/ 84 w 182"/>
                <a:gd name="T29" fmla="*/ 4 h 72"/>
                <a:gd name="T30" fmla="*/ 72 w 182"/>
                <a:gd name="T31" fmla="*/ 4 h 72"/>
                <a:gd name="T32" fmla="*/ 59 w 182"/>
                <a:gd name="T33" fmla="*/ 0 h 72"/>
                <a:gd name="T34" fmla="*/ 46 w 182"/>
                <a:gd name="T35" fmla="*/ 0 h 72"/>
                <a:gd name="T36" fmla="*/ 34 w 182"/>
                <a:gd name="T37" fmla="*/ 0 h 72"/>
                <a:gd name="T38" fmla="*/ 0 w 182"/>
                <a:gd name="T39" fmla="*/ 72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2"/>
                <a:gd name="T61" fmla="*/ 0 h 72"/>
                <a:gd name="T62" fmla="*/ 182 w 182"/>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2" h="72">
                  <a:moveTo>
                    <a:pt x="0" y="72"/>
                  </a:moveTo>
                  <a:lnTo>
                    <a:pt x="182" y="46"/>
                  </a:lnTo>
                  <a:lnTo>
                    <a:pt x="173" y="42"/>
                  </a:lnTo>
                  <a:lnTo>
                    <a:pt x="169" y="38"/>
                  </a:lnTo>
                  <a:lnTo>
                    <a:pt x="161" y="34"/>
                  </a:lnTo>
                  <a:lnTo>
                    <a:pt x="156" y="30"/>
                  </a:lnTo>
                  <a:lnTo>
                    <a:pt x="148" y="25"/>
                  </a:lnTo>
                  <a:lnTo>
                    <a:pt x="140" y="21"/>
                  </a:lnTo>
                  <a:lnTo>
                    <a:pt x="131" y="17"/>
                  </a:lnTo>
                  <a:lnTo>
                    <a:pt x="123" y="17"/>
                  </a:lnTo>
                  <a:lnTo>
                    <a:pt x="114" y="13"/>
                  </a:lnTo>
                  <a:lnTo>
                    <a:pt x="106" y="8"/>
                  </a:lnTo>
                  <a:lnTo>
                    <a:pt x="93" y="8"/>
                  </a:lnTo>
                  <a:lnTo>
                    <a:pt x="84" y="4"/>
                  </a:lnTo>
                  <a:lnTo>
                    <a:pt x="72" y="4"/>
                  </a:lnTo>
                  <a:lnTo>
                    <a:pt x="59" y="0"/>
                  </a:lnTo>
                  <a:lnTo>
                    <a:pt x="46" y="0"/>
                  </a:lnTo>
                  <a:lnTo>
                    <a:pt x="34" y="0"/>
                  </a:lnTo>
                  <a:lnTo>
                    <a:pt x="0" y="72"/>
                  </a:lnTo>
                </a:path>
              </a:pathLst>
            </a:custGeom>
            <a:noFill/>
            <a:ln w="0">
              <a:solidFill>
                <a:srgbClr val="000000"/>
              </a:solidFill>
              <a:prstDash val="solid"/>
              <a:round/>
              <a:headEnd/>
              <a:tailEnd/>
            </a:ln>
          </p:spPr>
          <p:txBody>
            <a:bodyPr/>
            <a:lstStyle/>
            <a:p>
              <a:endParaRPr lang="en-US"/>
            </a:p>
          </p:txBody>
        </p:sp>
        <p:sp>
          <p:nvSpPr>
            <p:cNvPr id="172046" name="Freeform 13"/>
            <p:cNvSpPr>
              <a:spLocks/>
            </p:cNvSpPr>
            <p:nvPr/>
          </p:nvSpPr>
          <p:spPr bwMode="auto">
            <a:xfrm>
              <a:off x="1527" y="2867"/>
              <a:ext cx="229" cy="72"/>
            </a:xfrm>
            <a:custGeom>
              <a:avLst/>
              <a:gdLst>
                <a:gd name="T0" fmla="*/ 42 w 229"/>
                <a:gd name="T1" fmla="*/ 0 h 72"/>
                <a:gd name="T2" fmla="*/ 0 w 229"/>
                <a:gd name="T3" fmla="*/ 68 h 72"/>
                <a:gd name="T4" fmla="*/ 8 w 229"/>
                <a:gd name="T5" fmla="*/ 68 h 72"/>
                <a:gd name="T6" fmla="*/ 17 w 229"/>
                <a:gd name="T7" fmla="*/ 68 h 72"/>
                <a:gd name="T8" fmla="*/ 25 w 229"/>
                <a:gd name="T9" fmla="*/ 72 h 72"/>
                <a:gd name="T10" fmla="*/ 34 w 229"/>
                <a:gd name="T11" fmla="*/ 72 h 72"/>
                <a:gd name="T12" fmla="*/ 42 w 229"/>
                <a:gd name="T13" fmla="*/ 72 h 72"/>
                <a:gd name="T14" fmla="*/ 51 w 229"/>
                <a:gd name="T15" fmla="*/ 72 h 72"/>
                <a:gd name="T16" fmla="*/ 63 w 229"/>
                <a:gd name="T17" fmla="*/ 72 h 72"/>
                <a:gd name="T18" fmla="*/ 72 w 229"/>
                <a:gd name="T19" fmla="*/ 72 h 72"/>
                <a:gd name="T20" fmla="*/ 80 w 229"/>
                <a:gd name="T21" fmla="*/ 72 h 72"/>
                <a:gd name="T22" fmla="*/ 89 w 229"/>
                <a:gd name="T23" fmla="*/ 68 h 72"/>
                <a:gd name="T24" fmla="*/ 97 w 229"/>
                <a:gd name="T25" fmla="*/ 68 h 72"/>
                <a:gd name="T26" fmla="*/ 106 w 229"/>
                <a:gd name="T27" fmla="*/ 68 h 72"/>
                <a:gd name="T28" fmla="*/ 114 w 229"/>
                <a:gd name="T29" fmla="*/ 68 h 72"/>
                <a:gd name="T30" fmla="*/ 119 w 229"/>
                <a:gd name="T31" fmla="*/ 68 h 72"/>
                <a:gd name="T32" fmla="*/ 127 w 229"/>
                <a:gd name="T33" fmla="*/ 64 h 72"/>
                <a:gd name="T34" fmla="*/ 135 w 229"/>
                <a:gd name="T35" fmla="*/ 64 h 72"/>
                <a:gd name="T36" fmla="*/ 144 w 229"/>
                <a:gd name="T37" fmla="*/ 64 h 72"/>
                <a:gd name="T38" fmla="*/ 152 w 229"/>
                <a:gd name="T39" fmla="*/ 60 h 72"/>
                <a:gd name="T40" fmla="*/ 157 w 229"/>
                <a:gd name="T41" fmla="*/ 60 h 72"/>
                <a:gd name="T42" fmla="*/ 165 w 229"/>
                <a:gd name="T43" fmla="*/ 56 h 72"/>
                <a:gd name="T44" fmla="*/ 174 w 229"/>
                <a:gd name="T45" fmla="*/ 56 h 72"/>
                <a:gd name="T46" fmla="*/ 178 w 229"/>
                <a:gd name="T47" fmla="*/ 51 h 72"/>
                <a:gd name="T48" fmla="*/ 186 w 229"/>
                <a:gd name="T49" fmla="*/ 51 h 72"/>
                <a:gd name="T50" fmla="*/ 191 w 229"/>
                <a:gd name="T51" fmla="*/ 47 h 72"/>
                <a:gd name="T52" fmla="*/ 195 w 229"/>
                <a:gd name="T53" fmla="*/ 47 h 72"/>
                <a:gd name="T54" fmla="*/ 203 w 229"/>
                <a:gd name="T55" fmla="*/ 43 h 72"/>
                <a:gd name="T56" fmla="*/ 207 w 229"/>
                <a:gd name="T57" fmla="*/ 39 h 72"/>
                <a:gd name="T58" fmla="*/ 212 w 229"/>
                <a:gd name="T59" fmla="*/ 39 h 72"/>
                <a:gd name="T60" fmla="*/ 216 w 229"/>
                <a:gd name="T61" fmla="*/ 34 h 72"/>
                <a:gd name="T62" fmla="*/ 220 w 229"/>
                <a:gd name="T63" fmla="*/ 30 h 72"/>
                <a:gd name="T64" fmla="*/ 224 w 229"/>
                <a:gd name="T65" fmla="*/ 30 h 72"/>
                <a:gd name="T66" fmla="*/ 229 w 229"/>
                <a:gd name="T67" fmla="*/ 26 h 72"/>
                <a:gd name="T68" fmla="*/ 42 w 229"/>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9"/>
                <a:gd name="T106" fmla="*/ 0 h 72"/>
                <a:gd name="T107" fmla="*/ 229 w 229"/>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9" h="72">
                  <a:moveTo>
                    <a:pt x="42" y="0"/>
                  </a:moveTo>
                  <a:lnTo>
                    <a:pt x="0" y="68"/>
                  </a:lnTo>
                  <a:lnTo>
                    <a:pt x="8" y="68"/>
                  </a:lnTo>
                  <a:lnTo>
                    <a:pt x="17" y="68"/>
                  </a:lnTo>
                  <a:lnTo>
                    <a:pt x="25" y="72"/>
                  </a:lnTo>
                  <a:lnTo>
                    <a:pt x="34" y="72"/>
                  </a:lnTo>
                  <a:lnTo>
                    <a:pt x="42" y="72"/>
                  </a:lnTo>
                  <a:lnTo>
                    <a:pt x="51" y="72"/>
                  </a:lnTo>
                  <a:lnTo>
                    <a:pt x="63" y="72"/>
                  </a:lnTo>
                  <a:lnTo>
                    <a:pt x="72" y="72"/>
                  </a:lnTo>
                  <a:lnTo>
                    <a:pt x="80" y="72"/>
                  </a:lnTo>
                  <a:lnTo>
                    <a:pt x="89" y="68"/>
                  </a:lnTo>
                  <a:lnTo>
                    <a:pt x="97" y="68"/>
                  </a:lnTo>
                  <a:lnTo>
                    <a:pt x="106" y="68"/>
                  </a:lnTo>
                  <a:lnTo>
                    <a:pt x="114" y="68"/>
                  </a:lnTo>
                  <a:lnTo>
                    <a:pt x="119" y="68"/>
                  </a:lnTo>
                  <a:lnTo>
                    <a:pt x="127" y="64"/>
                  </a:lnTo>
                  <a:lnTo>
                    <a:pt x="135" y="64"/>
                  </a:lnTo>
                  <a:lnTo>
                    <a:pt x="144" y="64"/>
                  </a:lnTo>
                  <a:lnTo>
                    <a:pt x="152" y="60"/>
                  </a:lnTo>
                  <a:lnTo>
                    <a:pt x="157" y="60"/>
                  </a:lnTo>
                  <a:lnTo>
                    <a:pt x="165" y="56"/>
                  </a:lnTo>
                  <a:lnTo>
                    <a:pt x="174" y="56"/>
                  </a:lnTo>
                  <a:lnTo>
                    <a:pt x="178" y="51"/>
                  </a:lnTo>
                  <a:lnTo>
                    <a:pt x="186" y="51"/>
                  </a:lnTo>
                  <a:lnTo>
                    <a:pt x="191" y="47"/>
                  </a:lnTo>
                  <a:lnTo>
                    <a:pt x="195" y="47"/>
                  </a:lnTo>
                  <a:lnTo>
                    <a:pt x="203" y="43"/>
                  </a:lnTo>
                  <a:lnTo>
                    <a:pt x="207" y="39"/>
                  </a:lnTo>
                  <a:lnTo>
                    <a:pt x="212" y="39"/>
                  </a:lnTo>
                  <a:lnTo>
                    <a:pt x="216" y="34"/>
                  </a:lnTo>
                  <a:lnTo>
                    <a:pt x="220" y="30"/>
                  </a:lnTo>
                  <a:lnTo>
                    <a:pt x="224" y="30"/>
                  </a:lnTo>
                  <a:lnTo>
                    <a:pt x="229" y="26"/>
                  </a:lnTo>
                  <a:lnTo>
                    <a:pt x="42" y="0"/>
                  </a:lnTo>
                  <a:close/>
                </a:path>
              </a:pathLst>
            </a:custGeom>
            <a:solidFill>
              <a:srgbClr val="14CCBF"/>
            </a:solidFill>
            <a:ln w="9525">
              <a:noFill/>
              <a:round/>
              <a:headEnd/>
              <a:tailEnd/>
            </a:ln>
          </p:spPr>
          <p:txBody>
            <a:bodyPr/>
            <a:lstStyle/>
            <a:p>
              <a:endParaRPr lang="en-US"/>
            </a:p>
          </p:txBody>
        </p:sp>
        <p:sp>
          <p:nvSpPr>
            <p:cNvPr id="172047" name="Freeform 14"/>
            <p:cNvSpPr>
              <a:spLocks/>
            </p:cNvSpPr>
            <p:nvPr/>
          </p:nvSpPr>
          <p:spPr bwMode="auto">
            <a:xfrm>
              <a:off x="1527" y="2867"/>
              <a:ext cx="229" cy="72"/>
            </a:xfrm>
            <a:custGeom>
              <a:avLst/>
              <a:gdLst>
                <a:gd name="T0" fmla="*/ 42 w 229"/>
                <a:gd name="T1" fmla="*/ 0 h 72"/>
                <a:gd name="T2" fmla="*/ 0 w 229"/>
                <a:gd name="T3" fmla="*/ 68 h 72"/>
                <a:gd name="T4" fmla="*/ 0 w 229"/>
                <a:gd name="T5" fmla="*/ 68 h 72"/>
                <a:gd name="T6" fmla="*/ 8 w 229"/>
                <a:gd name="T7" fmla="*/ 68 h 72"/>
                <a:gd name="T8" fmla="*/ 17 w 229"/>
                <a:gd name="T9" fmla="*/ 68 h 72"/>
                <a:gd name="T10" fmla="*/ 25 w 229"/>
                <a:gd name="T11" fmla="*/ 72 h 72"/>
                <a:gd name="T12" fmla="*/ 34 w 229"/>
                <a:gd name="T13" fmla="*/ 72 h 72"/>
                <a:gd name="T14" fmla="*/ 42 w 229"/>
                <a:gd name="T15" fmla="*/ 72 h 72"/>
                <a:gd name="T16" fmla="*/ 51 w 229"/>
                <a:gd name="T17" fmla="*/ 72 h 72"/>
                <a:gd name="T18" fmla="*/ 63 w 229"/>
                <a:gd name="T19" fmla="*/ 72 h 72"/>
                <a:gd name="T20" fmla="*/ 72 w 229"/>
                <a:gd name="T21" fmla="*/ 72 h 72"/>
                <a:gd name="T22" fmla="*/ 80 w 229"/>
                <a:gd name="T23" fmla="*/ 72 h 72"/>
                <a:gd name="T24" fmla="*/ 89 w 229"/>
                <a:gd name="T25" fmla="*/ 68 h 72"/>
                <a:gd name="T26" fmla="*/ 97 w 229"/>
                <a:gd name="T27" fmla="*/ 68 h 72"/>
                <a:gd name="T28" fmla="*/ 106 w 229"/>
                <a:gd name="T29" fmla="*/ 68 h 72"/>
                <a:gd name="T30" fmla="*/ 114 w 229"/>
                <a:gd name="T31" fmla="*/ 68 h 72"/>
                <a:gd name="T32" fmla="*/ 119 w 229"/>
                <a:gd name="T33" fmla="*/ 68 h 72"/>
                <a:gd name="T34" fmla="*/ 127 w 229"/>
                <a:gd name="T35" fmla="*/ 64 h 72"/>
                <a:gd name="T36" fmla="*/ 135 w 229"/>
                <a:gd name="T37" fmla="*/ 64 h 72"/>
                <a:gd name="T38" fmla="*/ 144 w 229"/>
                <a:gd name="T39" fmla="*/ 64 h 72"/>
                <a:gd name="T40" fmla="*/ 152 w 229"/>
                <a:gd name="T41" fmla="*/ 60 h 72"/>
                <a:gd name="T42" fmla="*/ 157 w 229"/>
                <a:gd name="T43" fmla="*/ 60 h 72"/>
                <a:gd name="T44" fmla="*/ 165 w 229"/>
                <a:gd name="T45" fmla="*/ 56 h 72"/>
                <a:gd name="T46" fmla="*/ 174 w 229"/>
                <a:gd name="T47" fmla="*/ 56 h 72"/>
                <a:gd name="T48" fmla="*/ 178 w 229"/>
                <a:gd name="T49" fmla="*/ 51 h 72"/>
                <a:gd name="T50" fmla="*/ 186 w 229"/>
                <a:gd name="T51" fmla="*/ 51 h 72"/>
                <a:gd name="T52" fmla="*/ 191 w 229"/>
                <a:gd name="T53" fmla="*/ 47 h 72"/>
                <a:gd name="T54" fmla="*/ 195 w 229"/>
                <a:gd name="T55" fmla="*/ 47 h 72"/>
                <a:gd name="T56" fmla="*/ 203 w 229"/>
                <a:gd name="T57" fmla="*/ 43 h 72"/>
                <a:gd name="T58" fmla="*/ 207 w 229"/>
                <a:gd name="T59" fmla="*/ 39 h 72"/>
                <a:gd name="T60" fmla="*/ 212 w 229"/>
                <a:gd name="T61" fmla="*/ 39 h 72"/>
                <a:gd name="T62" fmla="*/ 216 w 229"/>
                <a:gd name="T63" fmla="*/ 34 h 72"/>
                <a:gd name="T64" fmla="*/ 220 w 229"/>
                <a:gd name="T65" fmla="*/ 30 h 72"/>
                <a:gd name="T66" fmla="*/ 224 w 229"/>
                <a:gd name="T67" fmla="*/ 30 h 72"/>
                <a:gd name="T68" fmla="*/ 229 w 229"/>
                <a:gd name="T69" fmla="*/ 26 h 72"/>
                <a:gd name="T70" fmla="*/ 42 w 229"/>
                <a:gd name="T71" fmla="*/ 0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72"/>
                <a:gd name="T110" fmla="*/ 229 w 229"/>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72">
                  <a:moveTo>
                    <a:pt x="42" y="0"/>
                  </a:moveTo>
                  <a:lnTo>
                    <a:pt x="0" y="68"/>
                  </a:lnTo>
                  <a:lnTo>
                    <a:pt x="8" y="68"/>
                  </a:lnTo>
                  <a:lnTo>
                    <a:pt x="17" y="68"/>
                  </a:lnTo>
                  <a:lnTo>
                    <a:pt x="25" y="72"/>
                  </a:lnTo>
                  <a:lnTo>
                    <a:pt x="34" y="72"/>
                  </a:lnTo>
                  <a:lnTo>
                    <a:pt x="42" y="72"/>
                  </a:lnTo>
                  <a:lnTo>
                    <a:pt x="51" y="72"/>
                  </a:lnTo>
                  <a:lnTo>
                    <a:pt x="63" y="72"/>
                  </a:lnTo>
                  <a:lnTo>
                    <a:pt x="72" y="72"/>
                  </a:lnTo>
                  <a:lnTo>
                    <a:pt x="80" y="72"/>
                  </a:lnTo>
                  <a:lnTo>
                    <a:pt x="89" y="68"/>
                  </a:lnTo>
                  <a:lnTo>
                    <a:pt x="97" y="68"/>
                  </a:lnTo>
                  <a:lnTo>
                    <a:pt x="106" y="68"/>
                  </a:lnTo>
                  <a:lnTo>
                    <a:pt x="114" y="68"/>
                  </a:lnTo>
                  <a:lnTo>
                    <a:pt x="119" y="68"/>
                  </a:lnTo>
                  <a:lnTo>
                    <a:pt x="127" y="64"/>
                  </a:lnTo>
                  <a:lnTo>
                    <a:pt x="135" y="64"/>
                  </a:lnTo>
                  <a:lnTo>
                    <a:pt x="144" y="64"/>
                  </a:lnTo>
                  <a:lnTo>
                    <a:pt x="152" y="60"/>
                  </a:lnTo>
                  <a:lnTo>
                    <a:pt x="157" y="60"/>
                  </a:lnTo>
                  <a:lnTo>
                    <a:pt x="165" y="56"/>
                  </a:lnTo>
                  <a:lnTo>
                    <a:pt x="174" y="56"/>
                  </a:lnTo>
                  <a:lnTo>
                    <a:pt x="178" y="51"/>
                  </a:lnTo>
                  <a:lnTo>
                    <a:pt x="186" y="51"/>
                  </a:lnTo>
                  <a:lnTo>
                    <a:pt x="191" y="47"/>
                  </a:lnTo>
                  <a:lnTo>
                    <a:pt x="195" y="47"/>
                  </a:lnTo>
                  <a:lnTo>
                    <a:pt x="203" y="43"/>
                  </a:lnTo>
                  <a:lnTo>
                    <a:pt x="207" y="39"/>
                  </a:lnTo>
                  <a:lnTo>
                    <a:pt x="212" y="39"/>
                  </a:lnTo>
                  <a:lnTo>
                    <a:pt x="216" y="34"/>
                  </a:lnTo>
                  <a:lnTo>
                    <a:pt x="220" y="30"/>
                  </a:lnTo>
                  <a:lnTo>
                    <a:pt x="224" y="30"/>
                  </a:lnTo>
                  <a:lnTo>
                    <a:pt x="229" y="26"/>
                  </a:lnTo>
                  <a:lnTo>
                    <a:pt x="42" y="0"/>
                  </a:lnTo>
                </a:path>
              </a:pathLst>
            </a:custGeom>
            <a:noFill/>
            <a:ln w="0">
              <a:solidFill>
                <a:srgbClr val="000000"/>
              </a:solidFill>
              <a:prstDash val="solid"/>
              <a:round/>
              <a:headEnd/>
              <a:tailEnd/>
            </a:ln>
          </p:spPr>
          <p:txBody>
            <a:bodyPr/>
            <a:lstStyle/>
            <a:p>
              <a:endParaRPr lang="en-US"/>
            </a:p>
          </p:txBody>
        </p:sp>
        <p:sp>
          <p:nvSpPr>
            <p:cNvPr id="172048" name="Freeform 15"/>
            <p:cNvSpPr>
              <a:spLocks/>
            </p:cNvSpPr>
            <p:nvPr/>
          </p:nvSpPr>
          <p:spPr bwMode="auto">
            <a:xfrm>
              <a:off x="1370" y="2783"/>
              <a:ext cx="199" cy="152"/>
            </a:xfrm>
            <a:custGeom>
              <a:avLst/>
              <a:gdLst>
                <a:gd name="T0" fmla="*/ 191 w 199"/>
                <a:gd name="T1" fmla="*/ 76 h 152"/>
                <a:gd name="T2" fmla="*/ 199 w 199"/>
                <a:gd name="T3" fmla="*/ 0 h 152"/>
                <a:gd name="T4" fmla="*/ 191 w 199"/>
                <a:gd name="T5" fmla="*/ 0 h 152"/>
                <a:gd name="T6" fmla="*/ 182 w 199"/>
                <a:gd name="T7" fmla="*/ 4 h 152"/>
                <a:gd name="T8" fmla="*/ 170 w 199"/>
                <a:gd name="T9" fmla="*/ 4 h 152"/>
                <a:gd name="T10" fmla="*/ 161 w 199"/>
                <a:gd name="T11" fmla="*/ 4 h 152"/>
                <a:gd name="T12" fmla="*/ 153 w 199"/>
                <a:gd name="T13" fmla="*/ 4 h 152"/>
                <a:gd name="T14" fmla="*/ 140 w 199"/>
                <a:gd name="T15" fmla="*/ 4 h 152"/>
                <a:gd name="T16" fmla="*/ 131 w 199"/>
                <a:gd name="T17" fmla="*/ 8 h 152"/>
                <a:gd name="T18" fmla="*/ 123 w 199"/>
                <a:gd name="T19" fmla="*/ 8 h 152"/>
                <a:gd name="T20" fmla="*/ 115 w 199"/>
                <a:gd name="T21" fmla="*/ 8 h 152"/>
                <a:gd name="T22" fmla="*/ 106 w 199"/>
                <a:gd name="T23" fmla="*/ 12 h 152"/>
                <a:gd name="T24" fmla="*/ 98 w 199"/>
                <a:gd name="T25" fmla="*/ 12 h 152"/>
                <a:gd name="T26" fmla="*/ 89 w 199"/>
                <a:gd name="T27" fmla="*/ 17 h 152"/>
                <a:gd name="T28" fmla="*/ 81 w 199"/>
                <a:gd name="T29" fmla="*/ 17 h 152"/>
                <a:gd name="T30" fmla="*/ 72 w 199"/>
                <a:gd name="T31" fmla="*/ 21 h 152"/>
                <a:gd name="T32" fmla="*/ 68 w 199"/>
                <a:gd name="T33" fmla="*/ 21 h 152"/>
                <a:gd name="T34" fmla="*/ 59 w 199"/>
                <a:gd name="T35" fmla="*/ 25 h 152"/>
                <a:gd name="T36" fmla="*/ 51 w 199"/>
                <a:gd name="T37" fmla="*/ 25 h 152"/>
                <a:gd name="T38" fmla="*/ 47 w 199"/>
                <a:gd name="T39" fmla="*/ 29 h 152"/>
                <a:gd name="T40" fmla="*/ 38 w 199"/>
                <a:gd name="T41" fmla="*/ 34 h 152"/>
                <a:gd name="T42" fmla="*/ 34 w 199"/>
                <a:gd name="T43" fmla="*/ 34 h 152"/>
                <a:gd name="T44" fmla="*/ 30 w 199"/>
                <a:gd name="T45" fmla="*/ 38 h 152"/>
                <a:gd name="T46" fmla="*/ 26 w 199"/>
                <a:gd name="T47" fmla="*/ 42 h 152"/>
                <a:gd name="T48" fmla="*/ 21 w 199"/>
                <a:gd name="T49" fmla="*/ 46 h 152"/>
                <a:gd name="T50" fmla="*/ 17 w 199"/>
                <a:gd name="T51" fmla="*/ 50 h 152"/>
                <a:gd name="T52" fmla="*/ 13 w 199"/>
                <a:gd name="T53" fmla="*/ 50 h 152"/>
                <a:gd name="T54" fmla="*/ 9 w 199"/>
                <a:gd name="T55" fmla="*/ 55 h 152"/>
                <a:gd name="T56" fmla="*/ 4 w 199"/>
                <a:gd name="T57" fmla="*/ 59 h 152"/>
                <a:gd name="T58" fmla="*/ 4 w 199"/>
                <a:gd name="T59" fmla="*/ 63 h 152"/>
                <a:gd name="T60" fmla="*/ 0 w 199"/>
                <a:gd name="T61" fmla="*/ 67 h 152"/>
                <a:gd name="T62" fmla="*/ 0 w 199"/>
                <a:gd name="T63" fmla="*/ 72 h 152"/>
                <a:gd name="T64" fmla="*/ 0 w 199"/>
                <a:gd name="T65" fmla="*/ 76 h 152"/>
                <a:gd name="T66" fmla="*/ 0 w 199"/>
                <a:gd name="T67" fmla="*/ 80 h 152"/>
                <a:gd name="T68" fmla="*/ 0 w 199"/>
                <a:gd name="T69" fmla="*/ 84 h 152"/>
                <a:gd name="T70" fmla="*/ 4 w 199"/>
                <a:gd name="T71" fmla="*/ 93 h 152"/>
                <a:gd name="T72" fmla="*/ 4 w 199"/>
                <a:gd name="T73" fmla="*/ 97 h 152"/>
                <a:gd name="T74" fmla="*/ 9 w 199"/>
                <a:gd name="T75" fmla="*/ 106 h 152"/>
                <a:gd name="T76" fmla="*/ 17 w 199"/>
                <a:gd name="T77" fmla="*/ 110 h 152"/>
                <a:gd name="T78" fmla="*/ 21 w 199"/>
                <a:gd name="T79" fmla="*/ 114 h 152"/>
                <a:gd name="T80" fmla="*/ 30 w 199"/>
                <a:gd name="T81" fmla="*/ 123 h 152"/>
                <a:gd name="T82" fmla="*/ 38 w 199"/>
                <a:gd name="T83" fmla="*/ 127 h 152"/>
                <a:gd name="T84" fmla="*/ 47 w 199"/>
                <a:gd name="T85" fmla="*/ 131 h 152"/>
                <a:gd name="T86" fmla="*/ 59 w 199"/>
                <a:gd name="T87" fmla="*/ 135 h 152"/>
                <a:gd name="T88" fmla="*/ 72 w 199"/>
                <a:gd name="T89" fmla="*/ 140 h 152"/>
                <a:gd name="T90" fmla="*/ 85 w 199"/>
                <a:gd name="T91" fmla="*/ 144 h 152"/>
                <a:gd name="T92" fmla="*/ 98 w 199"/>
                <a:gd name="T93" fmla="*/ 144 h 152"/>
                <a:gd name="T94" fmla="*/ 110 w 199"/>
                <a:gd name="T95" fmla="*/ 148 h 152"/>
                <a:gd name="T96" fmla="*/ 127 w 199"/>
                <a:gd name="T97" fmla="*/ 152 h 152"/>
                <a:gd name="T98" fmla="*/ 144 w 199"/>
                <a:gd name="T99" fmla="*/ 152 h 152"/>
                <a:gd name="T100" fmla="*/ 191 w 199"/>
                <a:gd name="T101" fmla="*/ 76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9"/>
                <a:gd name="T154" fmla="*/ 0 h 152"/>
                <a:gd name="T155" fmla="*/ 199 w 199"/>
                <a:gd name="T156" fmla="*/ 152 h 1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9" h="152">
                  <a:moveTo>
                    <a:pt x="191" y="76"/>
                  </a:moveTo>
                  <a:lnTo>
                    <a:pt x="199" y="0"/>
                  </a:lnTo>
                  <a:lnTo>
                    <a:pt x="191" y="0"/>
                  </a:lnTo>
                  <a:lnTo>
                    <a:pt x="182" y="4"/>
                  </a:lnTo>
                  <a:lnTo>
                    <a:pt x="170" y="4"/>
                  </a:lnTo>
                  <a:lnTo>
                    <a:pt x="161" y="4"/>
                  </a:lnTo>
                  <a:lnTo>
                    <a:pt x="153" y="4"/>
                  </a:lnTo>
                  <a:lnTo>
                    <a:pt x="140" y="4"/>
                  </a:lnTo>
                  <a:lnTo>
                    <a:pt x="131" y="8"/>
                  </a:lnTo>
                  <a:lnTo>
                    <a:pt x="123" y="8"/>
                  </a:lnTo>
                  <a:lnTo>
                    <a:pt x="115" y="8"/>
                  </a:lnTo>
                  <a:lnTo>
                    <a:pt x="106" y="12"/>
                  </a:lnTo>
                  <a:lnTo>
                    <a:pt x="98" y="12"/>
                  </a:lnTo>
                  <a:lnTo>
                    <a:pt x="89" y="17"/>
                  </a:lnTo>
                  <a:lnTo>
                    <a:pt x="81" y="17"/>
                  </a:lnTo>
                  <a:lnTo>
                    <a:pt x="72" y="21"/>
                  </a:lnTo>
                  <a:lnTo>
                    <a:pt x="68" y="21"/>
                  </a:lnTo>
                  <a:lnTo>
                    <a:pt x="59" y="25"/>
                  </a:lnTo>
                  <a:lnTo>
                    <a:pt x="51" y="25"/>
                  </a:lnTo>
                  <a:lnTo>
                    <a:pt x="47" y="29"/>
                  </a:lnTo>
                  <a:lnTo>
                    <a:pt x="38" y="34"/>
                  </a:lnTo>
                  <a:lnTo>
                    <a:pt x="34" y="34"/>
                  </a:lnTo>
                  <a:lnTo>
                    <a:pt x="30" y="38"/>
                  </a:lnTo>
                  <a:lnTo>
                    <a:pt x="26" y="42"/>
                  </a:lnTo>
                  <a:lnTo>
                    <a:pt x="21" y="46"/>
                  </a:lnTo>
                  <a:lnTo>
                    <a:pt x="17" y="50"/>
                  </a:lnTo>
                  <a:lnTo>
                    <a:pt x="13" y="50"/>
                  </a:lnTo>
                  <a:lnTo>
                    <a:pt x="9" y="55"/>
                  </a:lnTo>
                  <a:lnTo>
                    <a:pt x="4" y="59"/>
                  </a:lnTo>
                  <a:lnTo>
                    <a:pt x="4" y="63"/>
                  </a:lnTo>
                  <a:lnTo>
                    <a:pt x="0" y="67"/>
                  </a:lnTo>
                  <a:lnTo>
                    <a:pt x="0" y="72"/>
                  </a:lnTo>
                  <a:lnTo>
                    <a:pt x="0" y="76"/>
                  </a:lnTo>
                  <a:lnTo>
                    <a:pt x="0" y="80"/>
                  </a:lnTo>
                  <a:lnTo>
                    <a:pt x="0" y="84"/>
                  </a:lnTo>
                  <a:lnTo>
                    <a:pt x="4" y="93"/>
                  </a:lnTo>
                  <a:lnTo>
                    <a:pt x="4" y="97"/>
                  </a:lnTo>
                  <a:lnTo>
                    <a:pt x="9" y="106"/>
                  </a:lnTo>
                  <a:lnTo>
                    <a:pt x="17" y="110"/>
                  </a:lnTo>
                  <a:lnTo>
                    <a:pt x="21" y="114"/>
                  </a:lnTo>
                  <a:lnTo>
                    <a:pt x="30" y="123"/>
                  </a:lnTo>
                  <a:lnTo>
                    <a:pt x="38" y="127"/>
                  </a:lnTo>
                  <a:lnTo>
                    <a:pt x="47" y="131"/>
                  </a:lnTo>
                  <a:lnTo>
                    <a:pt x="59" y="135"/>
                  </a:lnTo>
                  <a:lnTo>
                    <a:pt x="72" y="140"/>
                  </a:lnTo>
                  <a:lnTo>
                    <a:pt x="85" y="144"/>
                  </a:lnTo>
                  <a:lnTo>
                    <a:pt x="98" y="144"/>
                  </a:lnTo>
                  <a:lnTo>
                    <a:pt x="110" y="148"/>
                  </a:lnTo>
                  <a:lnTo>
                    <a:pt x="127" y="152"/>
                  </a:lnTo>
                  <a:lnTo>
                    <a:pt x="144" y="152"/>
                  </a:lnTo>
                  <a:lnTo>
                    <a:pt x="191" y="76"/>
                  </a:lnTo>
                  <a:close/>
                </a:path>
              </a:pathLst>
            </a:custGeom>
            <a:solidFill>
              <a:srgbClr val="CCBF00"/>
            </a:solidFill>
            <a:ln w="9525">
              <a:noFill/>
              <a:round/>
              <a:headEnd/>
              <a:tailEnd/>
            </a:ln>
          </p:spPr>
          <p:txBody>
            <a:bodyPr/>
            <a:lstStyle/>
            <a:p>
              <a:endParaRPr lang="en-US"/>
            </a:p>
          </p:txBody>
        </p:sp>
        <p:sp>
          <p:nvSpPr>
            <p:cNvPr id="172049" name="Freeform 16"/>
            <p:cNvSpPr>
              <a:spLocks/>
            </p:cNvSpPr>
            <p:nvPr/>
          </p:nvSpPr>
          <p:spPr bwMode="auto">
            <a:xfrm>
              <a:off x="1370" y="2783"/>
              <a:ext cx="199" cy="152"/>
            </a:xfrm>
            <a:custGeom>
              <a:avLst/>
              <a:gdLst>
                <a:gd name="T0" fmla="*/ 191 w 199"/>
                <a:gd name="T1" fmla="*/ 76 h 152"/>
                <a:gd name="T2" fmla="*/ 199 w 199"/>
                <a:gd name="T3" fmla="*/ 0 h 152"/>
                <a:gd name="T4" fmla="*/ 199 w 199"/>
                <a:gd name="T5" fmla="*/ 0 h 152"/>
                <a:gd name="T6" fmla="*/ 191 w 199"/>
                <a:gd name="T7" fmla="*/ 0 h 152"/>
                <a:gd name="T8" fmla="*/ 182 w 199"/>
                <a:gd name="T9" fmla="*/ 4 h 152"/>
                <a:gd name="T10" fmla="*/ 170 w 199"/>
                <a:gd name="T11" fmla="*/ 4 h 152"/>
                <a:gd name="T12" fmla="*/ 161 w 199"/>
                <a:gd name="T13" fmla="*/ 4 h 152"/>
                <a:gd name="T14" fmla="*/ 153 w 199"/>
                <a:gd name="T15" fmla="*/ 4 h 152"/>
                <a:gd name="T16" fmla="*/ 140 w 199"/>
                <a:gd name="T17" fmla="*/ 4 h 152"/>
                <a:gd name="T18" fmla="*/ 131 w 199"/>
                <a:gd name="T19" fmla="*/ 8 h 152"/>
                <a:gd name="T20" fmla="*/ 123 w 199"/>
                <a:gd name="T21" fmla="*/ 8 h 152"/>
                <a:gd name="T22" fmla="*/ 115 w 199"/>
                <a:gd name="T23" fmla="*/ 8 h 152"/>
                <a:gd name="T24" fmla="*/ 106 w 199"/>
                <a:gd name="T25" fmla="*/ 12 h 152"/>
                <a:gd name="T26" fmla="*/ 98 w 199"/>
                <a:gd name="T27" fmla="*/ 12 h 152"/>
                <a:gd name="T28" fmla="*/ 89 w 199"/>
                <a:gd name="T29" fmla="*/ 17 h 152"/>
                <a:gd name="T30" fmla="*/ 81 w 199"/>
                <a:gd name="T31" fmla="*/ 17 h 152"/>
                <a:gd name="T32" fmla="*/ 72 w 199"/>
                <a:gd name="T33" fmla="*/ 21 h 152"/>
                <a:gd name="T34" fmla="*/ 68 w 199"/>
                <a:gd name="T35" fmla="*/ 21 h 152"/>
                <a:gd name="T36" fmla="*/ 59 w 199"/>
                <a:gd name="T37" fmla="*/ 25 h 152"/>
                <a:gd name="T38" fmla="*/ 51 w 199"/>
                <a:gd name="T39" fmla="*/ 25 h 152"/>
                <a:gd name="T40" fmla="*/ 47 w 199"/>
                <a:gd name="T41" fmla="*/ 29 h 152"/>
                <a:gd name="T42" fmla="*/ 38 w 199"/>
                <a:gd name="T43" fmla="*/ 34 h 152"/>
                <a:gd name="T44" fmla="*/ 34 w 199"/>
                <a:gd name="T45" fmla="*/ 34 h 152"/>
                <a:gd name="T46" fmla="*/ 30 w 199"/>
                <a:gd name="T47" fmla="*/ 38 h 152"/>
                <a:gd name="T48" fmla="*/ 26 w 199"/>
                <a:gd name="T49" fmla="*/ 42 h 152"/>
                <a:gd name="T50" fmla="*/ 21 w 199"/>
                <a:gd name="T51" fmla="*/ 46 h 152"/>
                <a:gd name="T52" fmla="*/ 17 w 199"/>
                <a:gd name="T53" fmla="*/ 50 h 152"/>
                <a:gd name="T54" fmla="*/ 13 w 199"/>
                <a:gd name="T55" fmla="*/ 50 h 152"/>
                <a:gd name="T56" fmla="*/ 9 w 199"/>
                <a:gd name="T57" fmla="*/ 55 h 152"/>
                <a:gd name="T58" fmla="*/ 4 w 199"/>
                <a:gd name="T59" fmla="*/ 59 h 152"/>
                <a:gd name="T60" fmla="*/ 4 w 199"/>
                <a:gd name="T61" fmla="*/ 63 h 152"/>
                <a:gd name="T62" fmla="*/ 0 w 199"/>
                <a:gd name="T63" fmla="*/ 67 h 152"/>
                <a:gd name="T64" fmla="*/ 0 w 199"/>
                <a:gd name="T65" fmla="*/ 72 h 152"/>
                <a:gd name="T66" fmla="*/ 0 w 199"/>
                <a:gd name="T67" fmla="*/ 76 h 152"/>
                <a:gd name="T68" fmla="*/ 0 w 199"/>
                <a:gd name="T69" fmla="*/ 80 h 152"/>
                <a:gd name="T70" fmla="*/ 0 w 199"/>
                <a:gd name="T71" fmla="*/ 80 h 152"/>
                <a:gd name="T72" fmla="*/ 0 w 199"/>
                <a:gd name="T73" fmla="*/ 84 h 152"/>
                <a:gd name="T74" fmla="*/ 4 w 199"/>
                <a:gd name="T75" fmla="*/ 93 h 152"/>
                <a:gd name="T76" fmla="*/ 4 w 199"/>
                <a:gd name="T77" fmla="*/ 97 h 152"/>
                <a:gd name="T78" fmla="*/ 9 w 199"/>
                <a:gd name="T79" fmla="*/ 106 h 152"/>
                <a:gd name="T80" fmla="*/ 17 w 199"/>
                <a:gd name="T81" fmla="*/ 110 h 152"/>
                <a:gd name="T82" fmla="*/ 21 w 199"/>
                <a:gd name="T83" fmla="*/ 114 h 152"/>
                <a:gd name="T84" fmla="*/ 30 w 199"/>
                <a:gd name="T85" fmla="*/ 123 h 152"/>
                <a:gd name="T86" fmla="*/ 38 w 199"/>
                <a:gd name="T87" fmla="*/ 127 h 152"/>
                <a:gd name="T88" fmla="*/ 47 w 199"/>
                <a:gd name="T89" fmla="*/ 131 h 152"/>
                <a:gd name="T90" fmla="*/ 59 w 199"/>
                <a:gd name="T91" fmla="*/ 135 h 152"/>
                <a:gd name="T92" fmla="*/ 72 w 199"/>
                <a:gd name="T93" fmla="*/ 140 h 152"/>
                <a:gd name="T94" fmla="*/ 85 w 199"/>
                <a:gd name="T95" fmla="*/ 144 h 152"/>
                <a:gd name="T96" fmla="*/ 98 w 199"/>
                <a:gd name="T97" fmla="*/ 144 h 152"/>
                <a:gd name="T98" fmla="*/ 110 w 199"/>
                <a:gd name="T99" fmla="*/ 148 h 152"/>
                <a:gd name="T100" fmla="*/ 127 w 199"/>
                <a:gd name="T101" fmla="*/ 152 h 152"/>
                <a:gd name="T102" fmla="*/ 144 w 199"/>
                <a:gd name="T103" fmla="*/ 152 h 152"/>
                <a:gd name="T104" fmla="*/ 191 w 199"/>
                <a:gd name="T105" fmla="*/ 76 h 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9"/>
                <a:gd name="T160" fmla="*/ 0 h 152"/>
                <a:gd name="T161" fmla="*/ 199 w 199"/>
                <a:gd name="T162" fmla="*/ 152 h 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9" h="152">
                  <a:moveTo>
                    <a:pt x="191" y="76"/>
                  </a:moveTo>
                  <a:lnTo>
                    <a:pt x="199" y="0"/>
                  </a:lnTo>
                  <a:lnTo>
                    <a:pt x="191" y="0"/>
                  </a:lnTo>
                  <a:lnTo>
                    <a:pt x="182" y="4"/>
                  </a:lnTo>
                  <a:lnTo>
                    <a:pt x="170" y="4"/>
                  </a:lnTo>
                  <a:lnTo>
                    <a:pt x="161" y="4"/>
                  </a:lnTo>
                  <a:lnTo>
                    <a:pt x="153" y="4"/>
                  </a:lnTo>
                  <a:lnTo>
                    <a:pt x="140" y="4"/>
                  </a:lnTo>
                  <a:lnTo>
                    <a:pt x="131" y="8"/>
                  </a:lnTo>
                  <a:lnTo>
                    <a:pt x="123" y="8"/>
                  </a:lnTo>
                  <a:lnTo>
                    <a:pt x="115" y="8"/>
                  </a:lnTo>
                  <a:lnTo>
                    <a:pt x="106" y="12"/>
                  </a:lnTo>
                  <a:lnTo>
                    <a:pt x="98" y="12"/>
                  </a:lnTo>
                  <a:lnTo>
                    <a:pt x="89" y="17"/>
                  </a:lnTo>
                  <a:lnTo>
                    <a:pt x="81" y="17"/>
                  </a:lnTo>
                  <a:lnTo>
                    <a:pt x="72" y="21"/>
                  </a:lnTo>
                  <a:lnTo>
                    <a:pt x="68" y="21"/>
                  </a:lnTo>
                  <a:lnTo>
                    <a:pt x="59" y="25"/>
                  </a:lnTo>
                  <a:lnTo>
                    <a:pt x="51" y="25"/>
                  </a:lnTo>
                  <a:lnTo>
                    <a:pt x="47" y="29"/>
                  </a:lnTo>
                  <a:lnTo>
                    <a:pt x="38" y="34"/>
                  </a:lnTo>
                  <a:lnTo>
                    <a:pt x="34" y="34"/>
                  </a:lnTo>
                  <a:lnTo>
                    <a:pt x="30" y="38"/>
                  </a:lnTo>
                  <a:lnTo>
                    <a:pt x="26" y="42"/>
                  </a:lnTo>
                  <a:lnTo>
                    <a:pt x="21" y="46"/>
                  </a:lnTo>
                  <a:lnTo>
                    <a:pt x="17" y="50"/>
                  </a:lnTo>
                  <a:lnTo>
                    <a:pt x="13" y="50"/>
                  </a:lnTo>
                  <a:lnTo>
                    <a:pt x="9" y="55"/>
                  </a:lnTo>
                  <a:lnTo>
                    <a:pt x="4" y="59"/>
                  </a:lnTo>
                  <a:lnTo>
                    <a:pt x="4" y="63"/>
                  </a:lnTo>
                  <a:lnTo>
                    <a:pt x="0" y="67"/>
                  </a:lnTo>
                  <a:lnTo>
                    <a:pt x="0" y="72"/>
                  </a:lnTo>
                  <a:lnTo>
                    <a:pt x="0" y="76"/>
                  </a:lnTo>
                  <a:lnTo>
                    <a:pt x="0" y="80"/>
                  </a:lnTo>
                  <a:lnTo>
                    <a:pt x="0" y="84"/>
                  </a:lnTo>
                  <a:lnTo>
                    <a:pt x="4" y="93"/>
                  </a:lnTo>
                  <a:lnTo>
                    <a:pt x="4" y="97"/>
                  </a:lnTo>
                  <a:lnTo>
                    <a:pt x="9" y="106"/>
                  </a:lnTo>
                  <a:lnTo>
                    <a:pt x="17" y="110"/>
                  </a:lnTo>
                  <a:lnTo>
                    <a:pt x="21" y="114"/>
                  </a:lnTo>
                  <a:lnTo>
                    <a:pt x="30" y="123"/>
                  </a:lnTo>
                  <a:lnTo>
                    <a:pt x="38" y="127"/>
                  </a:lnTo>
                  <a:lnTo>
                    <a:pt x="47" y="131"/>
                  </a:lnTo>
                  <a:lnTo>
                    <a:pt x="59" y="135"/>
                  </a:lnTo>
                  <a:lnTo>
                    <a:pt x="72" y="140"/>
                  </a:lnTo>
                  <a:lnTo>
                    <a:pt x="85" y="144"/>
                  </a:lnTo>
                  <a:lnTo>
                    <a:pt x="98" y="144"/>
                  </a:lnTo>
                  <a:lnTo>
                    <a:pt x="110" y="148"/>
                  </a:lnTo>
                  <a:lnTo>
                    <a:pt x="127" y="152"/>
                  </a:lnTo>
                  <a:lnTo>
                    <a:pt x="144" y="152"/>
                  </a:lnTo>
                  <a:lnTo>
                    <a:pt x="191" y="76"/>
                  </a:lnTo>
                </a:path>
              </a:pathLst>
            </a:custGeom>
            <a:noFill/>
            <a:ln w="0">
              <a:solidFill>
                <a:srgbClr val="000000"/>
              </a:solidFill>
              <a:prstDash val="solid"/>
              <a:round/>
              <a:headEnd/>
              <a:tailEnd/>
            </a:ln>
          </p:spPr>
          <p:txBody>
            <a:bodyPr/>
            <a:lstStyle/>
            <a:p>
              <a:endParaRPr lang="en-US"/>
            </a:p>
          </p:txBody>
        </p:sp>
        <p:sp>
          <p:nvSpPr>
            <p:cNvPr id="172050" name="Freeform 17"/>
            <p:cNvSpPr>
              <a:spLocks/>
            </p:cNvSpPr>
            <p:nvPr/>
          </p:nvSpPr>
          <p:spPr bwMode="auto">
            <a:xfrm>
              <a:off x="1366" y="2893"/>
              <a:ext cx="144" cy="148"/>
            </a:xfrm>
            <a:custGeom>
              <a:avLst/>
              <a:gdLst>
                <a:gd name="T0" fmla="*/ 144 w 144"/>
                <a:gd name="T1" fmla="*/ 148 h 148"/>
                <a:gd name="T2" fmla="*/ 131 w 144"/>
                <a:gd name="T3" fmla="*/ 148 h 148"/>
                <a:gd name="T4" fmla="*/ 114 w 144"/>
                <a:gd name="T5" fmla="*/ 144 h 148"/>
                <a:gd name="T6" fmla="*/ 102 w 144"/>
                <a:gd name="T7" fmla="*/ 144 h 148"/>
                <a:gd name="T8" fmla="*/ 89 w 144"/>
                <a:gd name="T9" fmla="*/ 140 h 148"/>
                <a:gd name="T10" fmla="*/ 76 w 144"/>
                <a:gd name="T11" fmla="*/ 135 h 148"/>
                <a:gd name="T12" fmla="*/ 63 w 144"/>
                <a:gd name="T13" fmla="*/ 131 h 148"/>
                <a:gd name="T14" fmla="*/ 51 w 144"/>
                <a:gd name="T15" fmla="*/ 127 h 148"/>
                <a:gd name="T16" fmla="*/ 42 w 144"/>
                <a:gd name="T17" fmla="*/ 123 h 148"/>
                <a:gd name="T18" fmla="*/ 34 w 144"/>
                <a:gd name="T19" fmla="*/ 119 h 148"/>
                <a:gd name="T20" fmla="*/ 25 w 144"/>
                <a:gd name="T21" fmla="*/ 110 h 148"/>
                <a:gd name="T22" fmla="*/ 17 w 144"/>
                <a:gd name="T23" fmla="*/ 106 h 148"/>
                <a:gd name="T24" fmla="*/ 13 w 144"/>
                <a:gd name="T25" fmla="*/ 102 h 148"/>
                <a:gd name="T26" fmla="*/ 8 w 144"/>
                <a:gd name="T27" fmla="*/ 93 h 148"/>
                <a:gd name="T28" fmla="*/ 4 w 144"/>
                <a:gd name="T29" fmla="*/ 89 h 148"/>
                <a:gd name="T30" fmla="*/ 0 w 144"/>
                <a:gd name="T31" fmla="*/ 80 h 148"/>
                <a:gd name="T32" fmla="*/ 0 w 144"/>
                <a:gd name="T33" fmla="*/ 72 h 148"/>
                <a:gd name="T34" fmla="*/ 0 w 144"/>
                <a:gd name="T35" fmla="*/ 0 h 148"/>
                <a:gd name="T36" fmla="*/ 4 w 144"/>
                <a:gd name="T37" fmla="*/ 4 h 148"/>
                <a:gd name="T38" fmla="*/ 4 w 144"/>
                <a:gd name="T39" fmla="*/ 8 h 148"/>
                <a:gd name="T40" fmla="*/ 8 w 144"/>
                <a:gd name="T41" fmla="*/ 13 h 148"/>
                <a:gd name="T42" fmla="*/ 17 w 144"/>
                <a:gd name="T43" fmla="*/ 17 h 148"/>
                <a:gd name="T44" fmla="*/ 21 w 144"/>
                <a:gd name="T45" fmla="*/ 21 h 148"/>
                <a:gd name="T46" fmla="*/ 30 w 144"/>
                <a:gd name="T47" fmla="*/ 25 h 148"/>
                <a:gd name="T48" fmla="*/ 38 w 144"/>
                <a:gd name="T49" fmla="*/ 30 h 148"/>
                <a:gd name="T50" fmla="*/ 47 w 144"/>
                <a:gd name="T51" fmla="*/ 34 h 148"/>
                <a:gd name="T52" fmla="*/ 55 w 144"/>
                <a:gd name="T53" fmla="*/ 38 h 148"/>
                <a:gd name="T54" fmla="*/ 68 w 144"/>
                <a:gd name="T55" fmla="*/ 42 h 148"/>
                <a:gd name="T56" fmla="*/ 76 w 144"/>
                <a:gd name="T57" fmla="*/ 46 h 148"/>
                <a:gd name="T58" fmla="*/ 89 w 144"/>
                <a:gd name="T59" fmla="*/ 51 h 148"/>
                <a:gd name="T60" fmla="*/ 102 w 144"/>
                <a:gd name="T61" fmla="*/ 55 h 148"/>
                <a:gd name="T62" fmla="*/ 114 w 144"/>
                <a:gd name="T63" fmla="*/ 59 h 148"/>
                <a:gd name="T64" fmla="*/ 131 w 144"/>
                <a:gd name="T65" fmla="*/ 59 h 148"/>
                <a:gd name="T66" fmla="*/ 144 w 144"/>
                <a:gd name="T67" fmla="*/ 63 h 148"/>
                <a:gd name="T68" fmla="*/ 144 w 144"/>
                <a:gd name="T69" fmla="*/ 14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8"/>
                <a:gd name="T107" fmla="*/ 144 w 144"/>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8">
                  <a:moveTo>
                    <a:pt x="144" y="148"/>
                  </a:moveTo>
                  <a:lnTo>
                    <a:pt x="131" y="148"/>
                  </a:lnTo>
                  <a:lnTo>
                    <a:pt x="114" y="144"/>
                  </a:lnTo>
                  <a:lnTo>
                    <a:pt x="102" y="144"/>
                  </a:lnTo>
                  <a:lnTo>
                    <a:pt x="89" y="140"/>
                  </a:lnTo>
                  <a:lnTo>
                    <a:pt x="76" y="135"/>
                  </a:lnTo>
                  <a:lnTo>
                    <a:pt x="63" y="131"/>
                  </a:lnTo>
                  <a:lnTo>
                    <a:pt x="51" y="127"/>
                  </a:lnTo>
                  <a:lnTo>
                    <a:pt x="42" y="123"/>
                  </a:lnTo>
                  <a:lnTo>
                    <a:pt x="34" y="119"/>
                  </a:lnTo>
                  <a:lnTo>
                    <a:pt x="25" y="110"/>
                  </a:lnTo>
                  <a:lnTo>
                    <a:pt x="17" y="106"/>
                  </a:lnTo>
                  <a:lnTo>
                    <a:pt x="13" y="102"/>
                  </a:lnTo>
                  <a:lnTo>
                    <a:pt x="8" y="93"/>
                  </a:lnTo>
                  <a:lnTo>
                    <a:pt x="4" y="89"/>
                  </a:lnTo>
                  <a:lnTo>
                    <a:pt x="0" y="80"/>
                  </a:lnTo>
                  <a:lnTo>
                    <a:pt x="0" y="72"/>
                  </a:lnTo>
                  <a:lnTo>
                    <a:pt x="0" y="0"/>
                  </a:lnTo>
                  <a:lnTo>
                    <a:pt x="4" y="4"/>
                  </a:lnTo>
                  <a:lnTo>
                    <a:pt x="4" y="8"/>
                  </a:lnTo>
                  <a:lnTo>
                    <a:pt x="8" y="13"/>
                  </a:lnTo>
                  <a:lnTo>
                    <a:pt x="17" y="17"/>
                  </a:lnTo>
                  <a:lnTo>
                    <a:pt x="21" y="21"/>
                  </a:lnTo>
                  <a:lnTo>
                    <a:pt x="30" y="25"/>
                  </a:lnTo>
                  <a:lnTo>
                    <a:pt x="38" y="30"/>
                  </a:lnTo>
                  <a:lnTo>
                    <a:pt x="47" y="34"/>
                  </a:lnTo>
                  <a:lnTo>
                    <a:pt x="55" y="38"/>
                  </a:lnTo>
                  <a:lnTo>
                    <a:pt x="68" y="42"/>
                  </a:lnTo>
                  <a:lnTo>
                    <a:pt x="76" y="46"/>
                  </a:lnTo>
                  <a:lnTo>
                    <a:pt x="89" y="51"/>
                  </a:lnTo>
                  <a:lnTo>
                    <a:pt x="102" y="55"/>
                  </a:lnTo>
                  <a:lnTo>
                    <a:pt x="114" y="59"/>
                  </a:lnTo>
                  <a:lnTo>
                    <a:pt x="131" y="59"/>
                  </a:lnTo>
                  <a:lnTo>
                    <a:pt x="144" y="63"/>
                  </a:lnTo>
                  <a:lnTo>
                    <a:pt x="144" y="148"/>
                  </a:lnTo>
                  <a:close/>
                </a:path>
              </a:pathLst>
            </a:custGeom>
            <a:solidFill>
              <a:srgbClr val="D8D147"/>
            </a:solidFill>
            <a:ln w="9525">
              <a:noFill/>
              <a:round/>
              <a:headEnd/>
              <a:tailEnd/>
            </a:ln>
          </p:spPr>
          <p:txBody>
            <a:bodyPr/>
            <a:lstStyle/>
            <a:p>
              <a:endParaRPr lang="en-US"/>
            </a:p>
          </p:txBody>
        </p:sp>
        <p:sp>
          <p:nvSpPr>
            <p:cNvPr id="172051" name="Freeform 18"/>
            <p:cNvSpPr>
              <a:spLocks/>
            </p:cNvSpPr>
            <p:nvPr/>
          </p:nvSpPr>
          <p:spPr bwMode="auto">
            <a:xfrm>
              <a:off x="1366" y="2893"/>
              <a:ext cx="144" cy="148"/>
            </a:xfrm>
            <a:custGeom>
              <a:avLst/>
              <a:gdLst>
                <a:gd name="T0" fmla="*/ 144 w 144"/>
                <a:gd name="T1" fmla="*/ 148 h 148"/>
                <a:gd name="T2" fmla="*/ 144 w 144"/>
                <a:gd name="T3" fmla="*/ 148 h 148"/>
                <a:gd name="T4" fmla="*/ 131 w 144"/>
                <a:gd name="T5" fmla="*/ 148 h 148"/>
                <a:gd name="T6" fmla="*/ 114 w 144"/>
                <a:gd name="T7" fmla="*/ 144 h 148"/>
                <a:gd name="T8" fmla="*/ 102 w 144"/>
                <a:gd name="T9" fmla="*/ 144 h 148"/>
                <a:gd name="T10" fmla="*/ 89 w 144"/>
                <a:gd name="T11" fmla="*/ 140 h 148"/>
                <a:gd name="T12" fmla="*/ 76 w 144"/>
                <a:gd name="T13" fmla="*/ 135 h 148"/>
                <a:gd name="T14" fmla="*/ 63 w 144"/>
                <a:gd name="T15" fmla="*/ 131 h 148"/>
                <a:gd name="T16" fmla="*/ 51 w 144"/>
                <a:gd name="T17" fmla="*/ 127 h 148"/>
                <a:gd name="T18" fmla="*/ 42 w 144"/>
                <a:gd name="T19" fmla="*/ 123 h 148"/>
                <a:gd name="T20" fmla="*/ 34 w 144"/>
                <a:gd name="T21" fmla="*/ 119 h 148"/>
                <a:gd name="T22" fmla="*/ 25 w 144"/>
                <a:gd name="T23" fmla="*/ 110 h 148"/>
                <a:gd name="T24" fmla="*/ 17 w 144"/>
                <a:gd name="T25" fmla="*/ 106 h 148"/>
                <a:gd name="T26" fmla="*/ 13 w 144"/>
                <a:gd name="T27" fmla="*/ 102 h 148"/>
                <a:gd name="T28" fmla="*/ 8 w 144"/>
                <a:gd name="T29" fmla="*/ 93 h 148"/>
                <a:gd name="T30" fmla="*/ 4 w 144"/>
                <a:gd name="T31" fmla="*/ 89 h 148"/>
                <a:gd name="T32" fmla="*/ 0 w 144"/>
                <a:gd name="T33" fmla="*/ 80 h 148"/>
                <a:gd name="T34" fmla="*/ 0 w 144"/>
                <a:gd name="T35" fmla="*/ 72 h 148"/>
                <a:gd name="T36" fmla="*/ 0 w 144"/>
                <a:gd name="T37" fmla="*/ 0 h 148"/>
                <a:gd name="T38" fmla="*/ 0 w 144"/>
                <a:gd name="T39" fmla="*/ 0 h 148"/>
                <a:gd name="T40" fmla="*/ 4 w 144"/>
                <a:gd name="T41" fmla="*/ 4 h 148"/>
                <a:gd name="T42" fmla="*/ 4 w 144"/>
                <a:gd name="T43" fmla="*/ 8 h 148"/>
                <a:gd name="T44" fmla="*/ 8 w 144"/>
                <a:gd name="T45" fmla="*/ 13 h 148"/>
                <a:gd name="T46" fmla="*/ 17 w 144"/>
                <a:gd name="T47" fmla="*/ 17 h 148"/>
                <a:gd name="T48" fmla="*/ 21 w 144"/>
                <a:gd name="T49" fmla="*/ 21 h 148"/>
                <a:gd name="T50" fmla="*/ 30 w 144"/>
                <a:gd name="T51" fmla="*/ 25 h 148"/>
                <a:gd name="T52" fmla="*/ 38 w 144"/>
                <a:gd name="T53" fmla="*/ 30 h 148"/>
                <a:gd name="T54" fmla="*/ 47 w 144"/>
                <a:gd name="T55" fmla="*/ 34 h 148"/>
                <a:gd name="T56" fmla="*/ 55 w 144"/>
                <a:gd name="T57" fmla="*/ 38 h 148"/>
                <a:gd name="T58" fmla="*/ 68 w 144"/>
                <a:gd name="T59" fmla="*/ 42 h 148"/>
                <a:gd name="T60" fmla="*/ 76 w 144"/>
                <a:gd name="T61" fmla="*/ 46 h 148"/>
                <a:gd name="T62" fmla="*/ 89 w 144"/>
                <a:gd name="T63" fmla="*/ 51 h 148"/>
                <a:gd name="T64" fmla="*/ 102 w 144"/>
                <a:gd name="T65" fmla="*/ 55 h 148"/>
                <a:gd name="T66" fmla="*/ 114 w 144"/>
                <a:gd name="T67" fmla="*/ 59 h 148"/>
                <a:gd name="T68" fmla="*/ 131 w 144"/>
                <a:gd name="T69" fmla="*/ 59 h 148"/>
                <a:gd name="T70" fmla="*/ 144 w 144"/>
                <a:gd name="T71" fmla="*/ 63 h 148"/>
                <a:gd name="T72" fmla="*/ 144 w 144"/>
                <a:gd name="T73" fmla="*/ 148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148"/>
                <a:gd name="T113" fmla="*/ 144 w 144"/>
                <a:gd name="T114" fmla="*/ 148 h 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148">
                  <a:moveTo>
                    <a:pt x="144" y="148"/>
                  </a:moveTo>
                  <a:lnTo>
                    <a:pt x="144" y="148"/>
                  </a:lnTo>
                  <a:lnTo>
                    <a:pt x="131" y="148"/>
                  </a:lnTo>
                  <a:lnTo>
                    <a:pt x="114" y="144"/>
                  </a:lnTo>
                  <a:lnTo>
                    <a:pt x="102" y="144"/>
                  </a:lnTo>
                  <a:lnTo>
                    <a:pt x="89" y="140"/>
                  </a:lnTo>
                  <a:lnTo>
                    <a:pt x="76" y="135"/>
                  </a:lnTo>
                  <a:lnTo>
                    <a:pt x="63" y="131"/>
                  </a:lnTo>
                  <a:lnTo>
                    <a:pt x="51" y="127"/>
                  </a:lnTo>
                  <a:lnTo>
                    <a:pt x="42" y="123"/>
                  </a:lnTo>
                  <a:lnTo>
                    <a:pt x="34" y="119"/>
                  </a:lnTo>
                  <a:lnTo>
                    <a:pt x="25" y="110"/>
                  </a:lnTo>
                  <a:lnTo>
                    <a:pt x="17" y="106"/>
                  </a:lnTo>
                  <a:lnTo>
                    <a:pt x="13" y="102"/>
                  </a:lnTo>
                  <a:lnTo>
                    <a:pt x="8" y="93"/>
                  </a:lnTo>
                  <a:lnTo>
                    <a:pt x="4" y="89"/>
                  </a:lnTo>
                  <a:lnTo>
                    <a:pt x="0" y="80"/>
                  </a:lnTo>
                  <a:lnTo>
                    <a:pt x="0" y="72"/>
                  </a:lnTo>
                  <a:lnTo>
                    <a:pt x="0" y="0"/>
                  </a:lnTo>
                  <a:lnTo>
                    <a:pt x="4" y="4"/>
                  </a:lnTo>
                  <a:lnTo>
                    <a:pt x="4" y="8"/>
                  </a:lnTo>
                  <a:lnTo>
                    <a:pt x="8" y="13"/>
                  </a:lnTo>
                  <a:lnTo>
                    <a:pt x="17" y="17"/>
                  </a:lnTo>
                  <a:lnTo>
                    <a:pt x="21" y="21"/>
                  </a:lnTo>
                  <a:lnTo>
                    <a:pt x="30" y="25"/>
                  </a:lnTo>
                  <a:lnTo>
                    <a:pt x="38" y="30"/>
                  </a:lnTo>
                  <a:lnTo>
                    <a:pt x="47" y="34"/>
                  </a:lnTo>
                  <a:lnTo>
                    <a:pt x="55" y="38"/>
                  </a:lnTo>
                  <a:lnTo>
                    <a:pt x="68" y="42"/>
                  </a:lnTo>
                  <a:lnTo>
                    <a:pt x="76" y="46"/>
                  </a:lnTo>
                  <a:lnTo>
                    <a:pt x="89" y="51"/>
                  </a:lnTo>
                  <a:lnTo>
                    <a:pt x="102" y="55"/>
                  </a:lnTo>
                  <a:lnTo>
                    <a:pt x="114" y="59"/>
                  </a:lnTo>
                  <a:lnTo>
                    <a:pt x="131" y="59"/>
                  </a:lnTo>
                  <a:lnTo>
                    <a:pt x="144" y="63"/>
                  </a:lnTo>
                  <a:lnTo>
                    <a:pt x="144" y="148"/>
                  </a:lnTo>
                </a:path>
              </a:pathLst>
            </a:custGeom>
            <a:noFill/>
            <a:ln w="0">
              <a:solidFill>
                <a:srgbClr val="000000"/>
              </a:solidFill>
              <a:prstDash val="solid"/>
              <a:round/>
              <a:headEnd/>
              <a:tailEnd/>
            </a:ln>
          </p:spPr>
          <p:txBody>
            <a:bodyPr/>
            <a:lstStyle/>
            <a:p>
              <a:endParaRPr lang="en-US"/>
            </a:p>
          </p:txBody>
        </p:sp>
        <p:sp>
          <p:nvSpPr>
            <p:cNvPr id="172052" name="Freeform 19"/>
            <p:cNvSpPr>
              <a:spLocks/>
            </p:cNvSpPr>
            <p:nvPr/>
          </p:nvSpPr>
          <p:spPr bwMode="auto">
            <a:xfrm>
              <a:off x="1523" y="2906"/>
              <a:ext cx="241" cy="139"/>
            </a:xfrm>
            <a:custGeom>
              <a:avLst/>
              <a:gdLst>
                <a:gd name="T0" fmla="*/ 4 w 241"/>
                <a:gd name="T1" fmla="*/ 135 h 139"/>
                <a:gd name="T2" fmla="*/ 8 w 241"/>
                <a:gd name="T3" fmla="*/ 139 h 139"/>
                <a:gd name="T4" fmla="*/ 12 w 241"/>
                <a:gd name="T5" fmla="*/ 139 h 139"/>
                <a:gd name="T6" fmla="*/ 17 w 241"/>
                <a:gd name="T7" fmla="*/ 139 h 139"/>
                <a:gd name="T8" fmla="*/ 25 w 241"/>
                <a:gd name="T9" fmla="*/ 139 h 139"/>
                <a:gd name="T10" fmla="*/ 29 w 241"/>
                <a:gd name="T11" fmla="*/ 139 h 139"/>
                <a:gd name="T12" fmla="*/ 38 w 241"/>
                <a:gd name="T13" fmla="*/ 139 h 139"/>
                <a:gd name="T14" fmla="*/ 46 w 241"/>
                <a:gd name="T15" fmla="*/ 139 h 139"/>
                <a:gd name="T16" fmla="*/ 55 w 241"/>
                <a:gd name="T17" fmla="*/ 139 h 139"/>
                <a:gd name="T18" fmla="*/ 72 w 241"/>
                <a:gd name="T19" fmla="*/ 139 h 139"/>
                <a:gd name="T20" fmla="*/ 84 w 241"/>
                <a:gd name="T21" fmla="*/ 139 h 139"/>
                <a:gd name="T22" fmla="*/ 97 w 241"/>
                <a:gd name="T23" fmla="*/ 135 h 139"/>
                <a:gd name="T24" fmla="*/ 110 w 241"/>
                <a:gd name="T25" fmla="*/ 135 h 139"/>
                <a:gd name="T26" fmla="*/ 127 w 241"/>
                <a:gd name="T27" fmla="*/ 135 h 139"/>
                <a:gd name="T28" fmla="*/ 139 w 241"/>
                <a:gd name="T29" fmla="*/ 131 h 139"/>
                <a:gd name="T30" fmla="*/ 152 w 241"/>
                <a:gd name="T31" fmla="*/ 127 h 139"/>
                <a:gd name="T32" fmla="*/ 165 w 241"/>
                <a:gd name="T33" fmla="*/ 127 h 139"/>
                <a:gd name="T34" fmla="*/ 173 w 241"/>
                <a:gd name="T35" fmla="*/ 122 h 139"/>
                <a:gd name="T36" fmla="*/ 186 w 241"/>
                <a:gd name="T37" fmla="*/ 118 h 139"/>
                <a:gd name="T38" fmla="*/ 199 w 241"/>
                <a:gd name="T39" fmla="*/ 114 h 139"/>
                <a:gd name="T40" fmla="*/ 207 w 241"/>
                <a:gd name="T41" fmla="*/ 110 h 139"/>
                <a:gd name="T42" fmla="*/ 220 w 241"/>
                <a:gd name="T43" fmla="*/ 101 h 139"/>
                <a:gd name="T44" fmla="*/ 228 w 241"/>
                <a:gd name="T45" fmla="*/ 97 h 139"/>
                <a:gd name="T46" fmla="*/ 237 w 241"/>
                <a:gd name="T47" fmla="*/ 89 h 139"/>
                <a:gd name="T48" fmla="*/ 241 w 241"/>
                <a:gd name="T49" fmla="*/ 0 h 139"/>
                <a:gd name="T50" fmla="*/ 233 w 241"/>
                <a:gd name="T51" fmla="*/ 4 h 139"/>
                <a:gd name="T52" fmla="*/ 224 w 241"/>
                <a:gd name="T53" fmla="*/ 12 h 139"/>
                <a:gd name="T54" fmla="*/ 211 w 241"/>
                <a:gd name="T55" fmla="*/ 17 h 139"/>
                <a:gd name="T56" fmla="*/ 203 w 241"/>
                <a:gd name="T57" fmla="*/ 25 h 139"/>
                <a:gd name="T58" fmla="*/ 190 w 241"/>
                <a:gd name="T59" fmla="*/ 29 h 139"/>
                <a:gd name="T60" fmla="*/ 178 w 241"/>
                <a:gd name="T61" fmla="*/ 33 h 139"/>
                <a:gd name="T62" fmla="*/ 169 w 241"/>
                <a:gd name="T63" fmla="*/ 38 h 139"/>
                <a:gd name="T64" fmla="*/ 156 w 241"/>
                <a:gd name="T65" fmla="*/ 38 h 139"/>
                <a:gd name="T66" fmla="*/ 144 w 241"/>
                <a:gd name="T67" fmla="*/ 42 h 139"/>
                <a:gd name="T68" fmla="*/ 131 w 241"/>
                <a:gd name="T69" fmla="*/ 46 h 139"/>
                <a:gd name="T70" fmla="*/ 118 w 241"/>
                <a:gd name="T71" fmla="*/ 46 h 139"/>
                <a:gd name="T72" fmla="*/ 106 w 241"/>
                <a:gd name="T73" fmla="*/ 50 h 139"/>
                <a:gd name="T74" fmla="*/ 93 w 241"/>
                <a:gd name="T75" fmla="*/ 50 h 139"/>
                <a:gd name="T76" fmla="*/ 76 w 241"/>
                <a:gd name="T77" fmla="*/ 50 h 139"/>
                <a:gd name="T78" fmla="*/ 63 w 241"/>
                <a:gd name="T79" fmla="*/ 50 h 139"/>
                <a:gd name="T80" fmla="*/ 46 w 241"/>
                <a:gd name="T81" fmla="*/ 50 h 139"/>
                <a:gd name="T82" fmla="*/ 42 w 241"/>
                <a:gd name="T83" fmla="*/ 50 h 139"/>
                <a:gd name="T84" fmla="*/ 34 w 241"/>
                <a:gd name="T85" fmla="*/ 50 h 139"/>
                <a:gd name="T86" fmla="*/ 29 w 241"/>
                <a:gd name="T87" fmla="*/ 50 h 139"/>
                <a:gd name="T88" fmla="*/ 21 w 241"/>
                <a:gd name="T89" fmla="*/ 50 h 139"/>
                <a:gd name="T90" fmla="*/ 17 w 241"/>
                <a:gd name="T91" fmla="*/ 50 h 139"/>
                <a:gd name="T92" fmla="*/ 8 w 241"/>
                <a:gd name="T93" fmla="*/ 50 h 139"/>
                <a:gd name="T94" fmla="*/ 4 w 241"/>
                <a:gd name="T95" fmla="*/ 50 h 139"/>
                <a:gd name="T96" fmla="*/ 0 w 241"/>
                <a:gd name="T97" fmla="*/ 50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
                <a:gd name="T148" fmla="*/ 0 h 139"/>
                <a:gd name="T149" fmla="*/ 241 w 241"/>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 h="139">
                  <a:moveTo>
                    <a:pt x="0" y="135"/>
                  </a:moveTo>
                  <a:lnTo>
                    <a:pt x="4" y="135"/>
                  </a:lnTo>
                  <a:lnTo>
                    <a:pt x="4" y="139"/>
                  </a:lnTo>
                  <a:lnTo>
                    <a:pt x="8" y="139"/>
                  </a:lnTo>
                  <a:lnTo>
                    <a:pt x="12" y="139"/>
                  </a:lnTo>
                  <a:lnTo>
                    <a:pt x="17" y="139"/>
                  </a:lnTo>
                  <a:lnTo>
                    <a:pt x="21" y="139"/>
                  </a:lnTo>
                  <a:lnTo>
                    <a:pt x="25" y="139"/>
                  </a:lnTo>
                  <a:lnTo>
                    <a:pt x="29" y="139"/>
                  </a:lnTo>
                  <a:lnTo>
                    <a:pt x="34" y="139"/>
                  </a:lnTo>
                  <a:lnTo>
                    <a:pt x="38" y="139"/>
                  </a:lnTo>
                  <a:lnTo>
                    <a:pt x="42" y="139"/>
                  </a:lnTo>
                  <a:lnTo>
                    <a:pt x="46" y="139"/>
                  </a:lnTo>
                  <a:lnTo>
                    <a:pt x="55" y="139"/>
                  </a:lnTo>
                  <a:lnTo>
                    <a:pt x="63" y="139"/>
                  </a:lnTo>
                  <a:lnTo>
                    <a:pt x="72" y="139"/>
                  </a:lnTo>
                  <a:lnTo>
                    <a:pt x="76" y="139"/>
                  </a:lnTo>
                  <a:lnTo>
                    <a:pt x="84" y="139"/>
                  </a:lnTo>
                  <a:lnTo>
                    <a:pt x="93" y="139"/>
                  </a:lnTo>
                  <a:lnTo>
                    <a:pt x="97" y="135"/>
                  </a:lnTo>
                  <a:lnTo>
                    <a:pt x="106" y="135"/>
                  </a:lnTo>
                  <a:lnTo>
                    <a:pt x="110" y="135"/>
                  </a:lnTo>
                  <a:lnTo>
                    <a:pt x="118" y="135"/>
                  </a:lnTo>
                  <a:lnTo>
                    <a:pt x="127" y="135"/>
                  </a:lnTo>
                  <a:lnTo>
                    <a:pt x="131" y="131"/>
                  </a:lnTo>
                  <a:lnTo>
                    <a:pt x="139" y="131"/>
                  </a:lnTo>
                  <a:lnTo>
                    <a:pt x="144" y="131"/>
                  </a:lnTo>
                  <a:lnTo>
                    <a:pt x="152" y="127"/>
                  </a:lnTo>
                  <a:lnTo>
                    <a:pt x="156" y="127"/>
                  </a:lnTo>
                  <a:lnTo>
                    <a:pt x="165" y="127"/>
                  </a:lnTo>
                  <a:lnTo>
                    <a:pt x="169" y="122"/>
                  </a:lnTo>
                  <a:lnTo>
                    <a:pt x="173" y="122"/>
                  </a:lnTo>
                  <a:lnTo>
                    <a:pt x="182" y="118"/>
                  </a:lnTo>
                  <a:lnTo>
                    <a:pt x="186" y="118"/>
                  </a:lnTo>
                  <a:lnTo>
                    <a:pt x="190" y="114"/>
                  </a:lnTo>
                  <a:lnTo>
                    <a:pt x="199" y="114"/>
                  </a:lnTo>
                  <a:lnTo>
                    <a:pt x="203" y="110"/>
                  </a:lnTo>
                  <a:lnTo>
                    <a:pt x="207" y="110"/>
                  </a:lnTo>
                  <a:lnTo>
                    <a:pt x="211" y="106"/>
                  </a:lnTo>
                  <a:lnTo>
                    <a:pt x="220" y="101"/>
                  </a:lnTo>
                  <a:lnTo>
                    <a:pt x="224" y="101"/>
                  </a:lnTo>
                  <a:lnTo>
                    <a:pt x="228" y="97"/>
                  </a:lnTo>
                  <a:lnTo>
                    <a:pt x="233" y="93"/>
                  </a:lnTo>
                  <a:lnTo>
                    <a:pt x="237" y="89"/>
                  </a:lnTo>
                  <a:lnTo>
                    <a:pt x="241" y="89"/>
                  </a:lnTo>
                  <a:lnTo>
                    <a:pt x="241" y="0"/>
                  </a:lnTo>
                  <a:lnTo>
                    <a:pt x="237" y="0"/>
                  </a:lnTo>
                  <a:lnTo>
                    <a:pt x="233" y="4"/>
                  </a:lnTo>
                  <a:lnTo>
                    <a:pt x="228" y="8"/>
                  </a:lnTo>
                  <a:lnTo>
                    <a:pt x="224" y="12"/>
                  </a:lnTo>
                  <a:lnTo>
                    <a:pt x="216" y="17"/>
                  </a:lnTo>
                  <a:lnTo>
                    <a:pt x="211" y="17"/>
                  </a:lnTo>
                  <a:lnTo>
                    <a:pt x="207" y="21"/>
                  </a:lnTo>
                  <a:lnTo>
                    <a:pt x="203" y="25"/>
                  </a:lnTo>
                  <a:lnTo>
                    <a:pt x="195" y="25"/>
                  </a:lnTo>
                  <a:lnTo>
                    <a:pt x="190" y="29"/>
                  </a:lnTo>
                  <a:lnTo>
                    <a:pt x="186" y="29"/>
                  </a:lnTo>
                  <a:lnTo>
                    <a:pt x="178" y="33"/>
                  </a:lnTo>
                  <a:lnTo>
                    <a:pt x="173" y="33"/>
                  </a:lnTo>
                  <a:lnTo>
                    <a:pt x="169" y="38"/>
                  </a:lnTo>
                  <a:lnTo>
                    <a:pt x="161" y="38"/>
                  </a:lnTo>
                  <a:lnTo>
                    <a:pt x="156" y="38"/>
                  </a:lnTo>
                  <a:lnTo>
                    <a:pt x="148" y="42"/>
                  </a:lnTo>
                  <a:lnTo>
                    <a:pt x="144" y="42"/>
                  </a:lnTo>
                  <a:lnTo>
                    <a:pt x="135" y="42"/>
                  </a:lnTo>
                  <a:lnTo>
                    <a:pt x="131" y="46"/>
                  </a:lnTo>
                  <a:lnTo>
                    <a:pt x="123" y="46"/>
                  </a:lnTo>
                  <a:lnTo>
                    <a:pt x="118" y="46"/>
                  </a:lnTo>
                  <a:lnTo>
                    <a:pt x="110" y="46"/>
                  </a:lnTo>
                  <a:lnTo>
                    <a:pt x="106" y="50"/>
                  </a:lnTo>
                  <a:lnTo>
                    <a:pt x="97" y="50"/>
                  </a:lnTo>
                  <a:lnTo>
                    <a:pt x="93" y="50"/>
                  </a:lnTo>
                  <a:lnTo>
                    <a:pt x="84" y="50"/>
                  </a:lnTo>
                  <a:lnTo>
                    <a:pt x="76" y="50"/>
                  </a:lnTo>
                  <a:lnTo>
                    <a:pt x="72" y="50"/>
                  </a:lnTo>
                  <a:lnTo>
                    <a:pt x="63" y="50"/>
                  </a:lnTo>
                  <a:lnTo>
                    <a:pt x="55" y="50"/>
                  </a:lnTo>
                  <a:lnTo>
                    <a:pt x="46" y="50"/>
                  </a:lnTo>
                  <a:lnTo>
                    <a:pt x="42" y="50"/>
                  </a:lnTo>
                  <a:lnTo>
                    <a:pt x="38" y="50"/>
                  </a:lnTo>
                  <a:lnTo>
                    <a:pt x="34" y="50"/>
                  </a:lnTo>
                  <a:lnTo>
                    <a:pt x="29" y="50"/>
                  </a:lnTo>
                  <a:lnTo>
                    <a:pt x="25" y="50"/>
                  </a:lnTo>
                  <a:lnTo>
                    <a:pt x="21" y="50"/>
                  </a:lnTo>
                  <a:lnTo>
                    <a:pt x="17" y="50"/>
                  </a:lnTo>
                  <a:lnTo>
                    <a:pt x="12" y="50"/>
                  </a:lnTo>
                  <a:lnTo>
                    <a:pt x="8" y="50"/>
                  </a:lnTo>
                  <a:lnTo>
                    <a:pt x="4" y="50"/>
                  </a:lnTo>
                  <a:lnTo>
                    <a:pt x="0" y="50"/>
                  </a:lnTo>
                  <a:lnTo>
                    <a:pt x="0" y="135"/>
                  </a:lnTo>
                  <a:close/>
                </a:path>
              </a:pathLst>
            </a:custGeom>
            <a:solidFill>
              <a:srgbClr val="49D6CC"/>
            </a:solidFill>
            <a:ln w="9525">
              <a:noFill/>
              <a:round/>
              <a:headEnd/>
              <a:tailEnd/>
            </a:ln>
          </p:spPr>
          <p:txBody>
            <a:bodyPr/>
            <a:lstStyle/>
            <a:p>
              <a:endParaRPr lang="en-US"/>
            </a:p>
          </p:txBody>
        </p:sp>
        <p:sp>
          <p:nvSpPr>
            <p:cNvPr id="172053" name="Freeform 20"/>
            <p:cNvSpPr>
              <a:spLocks/>
            </p:cNvSpPr>
            <p:nvPr/>
          </p:nvSpPr>
          <p:spPr bwMode="auto">
            <a:xfrm>
              <a:off x="1620" y="2842"/>
              <a:ext cx="140" cy="38"/>
            </a:xfrm>
            <a:custGeom>
              <a:avLst/>
              <a:gdLst>
                <a:gd name="T0" fmla="*/ 140 w 140"/>
                <a:gd name="T1" fmla="*/ 0 h 38"/>
                <a:gd name="T2" fmla="*/ 140 w 140"/>
                <a:gd name="T3" fmla="*/ 38 h 38"/>
                <a:gd name="T4" fmla="*/ 0 w 140"/>
                <a:gd name="T5" fmla="*/ 21 h 38"/>
                <a:gd name="T6" fmla="*/ 140 w 140"/>
                <a:gd name="T7" fmla="*/ 0 h 38"/>
                <a:gd name="T8" fmla="*/ 0 60000 65536"/>
                <a:gd name="T9" fmla="*/ 0 60000 65536"/>
                <a:gd name="T10" fmla="*/ 0 60000 65536"/>
                <a:gd name="T11" fmla="*/ 0 60000 65536"/>
                <a:gd name="T12" fmla="*/ 0 w 140"/>
                <a:gd name="T13" fmla="*/ 0 h 38"/>
                <a:gd name="T14" fmla="*/ 140 w 140"/>
                <a:gd name="T15" fmla="*/ 38 h 38"/>
              </a:gdLst>
              <a:ahLst/>
              <a:cxnLst>
                <a:cxn ang="T8">
                  <a:pos x="T0" y="T1"/>
                </a:cxn>
                <a:cxn ang="T9">
                  <a:pos x="T2" y="T3"/>
                </a:cxn>
                <a:cxn ang="T10">
                  <a:pos x="T4" y="T5"/>
                </a:cxn>
                <a:cxn ang="T11">
                  <a:pos x="T6" y="T7"/>
                </a:cxn>
              </a:cxnLst>
              <a:rect l="T12" t="T13" r="T14" b="T15"/>
              <a:pathLst>
                <a:path w="140" h="38">
                  <a:moveTo>
                    <a:pt x="140" y="0"/>
                  </a:moveTo>
                  <a:lnTo>
                    <a:pt x="140" y="38"/>
                  </a:lnTo>
                  <a:lnTo>
                    <a:pt x="0" y="21"/>
                  </a:lnTo>
                  <a:lnTo>
                    <a:pt x="140" y="0"/>
                  </a:lnTo>
                  <a:close/>
                </a:path>
              </a:pathLst>
            </a:custGeom>
            <a:solidFill>
              <a:srgbClr val="89DDFF"/>
            </a:solidFill>
            <a:ln w="9525">
              <a:noFill/>
              <a:round/>
              <a:headEnd/>
              <a:tailEnd/>
            </a:ln>
          </p:spPr>
          <p:txBody>
            <a:bodyPr/>
            <a:lstStyle/>
            <a:p>
              <a:endParaRPr lang="en-US"/>
            </a:p>
          </p:txBody>
        </p:sp>
        <p:sp>
          <p:nvSpPr>
            <p:cNvPr id="172054" name="Freeform 21"/>
            <p:cNvSpPr>
              <a:spLocks/>
            </p:cNvSpPr>
            <p:nvPr/>
          </p:nvSpPr>
          <p:spPr bwMode="auto">
            <a:xfrm>
              <a:off x="1620" y="2842"/>
              <a:ext cx="140" cy="38"/>
            </a:xfrm>
            <a:custGeom>
              <a:avLst/>
              <a:gdLst>
                <a:gd name="T0" fmla="*/ 140 w 140"/>
                <a:gd name="T1" fmla="*/ 0 h 38"/>
                <a:gd name="T2" fmla="*/ 140 w 140"/>
                <a:gd name="T3" fmla="*/ 38 h 38"/>
                <a:gd name="T4" fmla="*/ 0 w 140"/>
                <a:gd name="T5" fmla="*/ 21 h 38"/>
                <a:gd name="T6" fmla="*/ 140 w 140"/>
                <a:gd name="T7" fmla="*/ 0 h 38"/>
                <a:gd name="T8" fmla="*/ 0 60000 65536"/>
                <a:gd name="T9" fmla="*/ 0 60000 65536"/>
                <a:gd name="T10" fmla="*/ 0 60000 65536"/>
                <a:gd name="T11" fmla="*/ 0 60000 65536"/>
                <a:gd name="T12" fmla="*/ 0 w 140"/>
                <a:gd name="T13" fmla="*/ 0 h 38"/>
                <a:gd name="T14" fmla="*/ 140 w 140"/>
                <a:gd name="T15" fmla="*/ 38 h 38"/>
              </a:gdLst>
              <a:ahLst/>
              <a:cxnLst>
                <a:cxn ang="T8">
                  <a:pos x="T0" y="T1"/>
                </a:cxn>
                <a:cxn ang="T9">
                  <a:pos x="T2" y="T3"/>
                </a:cxn>
                <a:cxn ang="T10">
                  <a:pos x="T4" y="T5"/>
                </a:cxn>
                <a:cxn ang="T11">
                  <a:pos x="T6" y="T7"/>
                </a:cxn>
              </a:cxnLst>
              <a:rect l="T12" t="T13" r="T14" b="T15"/>
              <a:pathLst>
                <a:path w="140" h="38">
                  <a:moveTo>
                    <a:pt x="140" y="0"/>
                  </a:moveTo>
                  <a:lnTo>
                    <a:pt x="140" y="38"/>
                  </a:lnTo>
                  <a:lnTo>
                    <a:pt x="0" y="21"/>
                  </a:lnTo>
                  <a:lnTo>
                    <a:pt x="140" y="0"/>
                  </a:lnTo>
                </a:path>
              </a:pathLst>
            </a:custGeom>
            <a:noFill/>
            <a:ln w="0">
              <a:solidFill>
                <a:srgbClr val="000000"/>
              </a:solidFill>
              <a:prstDash val="solid"/>
              <a:round/>
              <a:headEnd/>
              <a:tailEnd/>
            </a:ln>
          </p:spPr>
          <p:txBody>
            <a:bodyPr/>
            <a:lstStyle/>
            <a:p>
              <a:endParaRPr lang="en-US"/>
            </a:p>
          </p:txBody>
        </p:sp>
        <p:sp>
          <p:nvSpPr>
            <p:cNvPr id="172055" name="Freeform 22"/>
            <p:cNvSpPr>
              <a:spLocks/>
            </p:cNvSpPr>
            <p:nvPr/>
          </p:nvSpPr>
          <p:spPr bwMode="auto">
            <a:xfrm>
              <a:off x="1569" y="2787"/>
              <a:ext cx="34" cy="72"/>
            </a:xfrm>
            <a:custGeom>
              <a:avLst/>
              <a:gdLst>
                <a:gd name="T0" fmla="*/ 13 w 34"/>
                <a:gd name="T1" fmla="*/ 0 h 72"/>
                <a:gd name="T2" fmla="*/ 13 w 34"/>
                <a:gd name="T3" fmla="*/ 0 h 72"/>
                <a:gd name="T4" fmla="*/ 13 w 34"/>
                <a:gd name="T5" fmla="*/ 0 h 72"/>
                <a:gd name="T6" fmla="*/ 13 w 34"/>
                <a:gd name="T7" fmla="*/ 0 h 72"/>
                <a:gd name="T8" fmla="*/ 13 w 34"/>
                <a:gd name="T9" fmla="*/ 0 h 72"/>
                <a:gd name="T10" fmla="*/ 17 w 34"/>
                <a:gd name="T11" fmla="*/ 0 h 72"/>
                <a:gd name="T12" fmla="*/ 17 w 34"/>
                <a:gd name="T13" fmla="*/ 0 h 72"/>
                <a:gd name="T14" fmla="*/ 21 w 34"/>
                <a:gd name="T15" fmla="*/ 0 h 72"/>
                <a:gd name="T16" fmla="*/ 26 w 34"/>
                <a:gd name="T17" fmla="*/ 0 h 72"/>
                <a:gd name="T18" fmla="*/ 26 w 34"/>
                <a:gd name="T19" fmla="*/ 0 h 72"/>
                <a:gd name="T20" fmla="*/ 30 w 34"/>
                <a:gd name="T21" fmla="*/ 0 h 72"/>
                <a:gd name="T22" fmla="*/ 30 w 34"/>
                <a:gd name="T23" fmla="*/ 0 h 72"/>
                <a:gd name="T24" fmla="*/ 34 w 34"/>
                <a:gd name="T25" fmla="*/ 0 h 72"/>
                <a:gd name="T26" fmla="*/ 34 w 34"/>
                <a:gd name="T27" fmla="*/ 0 h 72"/>
                <a:gd name="T28" fmla="*/ 34 w 34"/>
                <a:gd name="T29" fmla="*/ 0 h 72"/>
                <a:gd name="T30" fmla="*/ 34 w 34"/>
                <a:gd name="T31" fmla="*/ 0 h 72"/>
                <a:gd name="T32" fmla="*/ 34 w 34"/>
                <a:gd name="T33" fmla="*/ 0 h 72"/>
                <a:gd name="T34" fmla="*/ 0 w 34"/>
                <a:gd name="T35" fmla="*/ 72 h 72"/>
                <a:gd name="T36" fmla="*/ 13 w 34"/>
                <a:gd name="T37" fmla="*/ 0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72"/>
                <a:gd name="T59" fmla="*/ 34 w 34"/>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72">
                  <a:moveTo>
                    <a:pt x="13" y="0"/>
                  </a:moveTo>
                  <a:lnTo>
                    <a:pt x="13" y="0"/>
                  </a:lnTo>
                  <a:lnTo>
                    <a:pt x="17" y="0"/>
                  </a:lnTo>
                  <a:lnTo>
                    <a:pt x="21" y="0"/>
                  </a:lnTo>
                  <a:lnTo>
                    <a:pt x="26" y="0"/>
                  </a:lnTo>
                  <a:lnTo>
                    <a:pt x="30" y="0"/>
                  </a:lnTo>
                  <a:lnTo>
                    <a:pt x="34" y="0"/>
                  </a:lnTo>
                  <a:lnTo>
                    <a:pt x="0" y="72"/>
                  </a:lnTo>
                  <a:lnTo>
                    <a:pt x="13" y="0"/>
                  </a:lnTo>
                  <a:close/>
                </a:path>
              </a:pathLst>
            </a:custGeom>
            <a:solidFill>
              <a:srgbClr val="FF3F00"/>
            </a:solidFill>
            <a:ln w="9525">
              <a:noFill/>
              <a:round/>
              <a:headEnd/>
              <a:tailEnd/>
            </a:ln>
          </p:spPr>
          <p:txBody>
            <a:bodyPr/>
            <a:lstStyle/>
            <a:p>
              <a:endParaRPr lang="en-US"/>
            </a:p>
          </p:txBody>
        </p:sp>
        <p:sp>
          <p:nvSpPr>
            <p:cNvPr id="172056" name="Freeform 23"/>
            <p:cNvSpPr>
              <a:spLocks/>
            </p:cNvSpPr>
            <p:nvPr/>
          </p:nvSpPr>
          <p:spPr bwMode="auto">
            <a:xfrm>
              <a:off x="1569" y="2787"/>
              <a:ext cx="34" cy="72"/>
            </a:xfrm>
            <a:custGeom>
              <a:avLst/>
              <a:gdLst>
                <a:gd name="T0" fmla="*/ 13 w 34"/>
                <a:gd name="T1" fmla="*/ 0 h 72"/>
                <a:gd name="T2" fmla="*/ 13 w 34"/>
                <a:gd name="T3" fmla="*/ 0 h 72"/>
                <a:gd name="T4" fmla="*/ 13 w 34"/>
                <a:gd name="T5" fmla="*/ 0 h 72"/>
                <a:gd name="T6" fmla="*/ 13 w 34"/>
                <a:gd name="T7" fmla="*/ 0 h 72"/>
                <a:gd name="T8" fmla="*/ 13 w 34"/>
                <a:gd name="T9" fmla="*/ 0 h 72"/>
                <a:gd name="T10" fmla="*/ 13 w 34"/>
                <a:gd name="T11" fmla="*/ 0 h 72"/>
                <a:gd name="T12" fmla="*/ 17 w 34"/>
                <a:gd name="T13" fmla="*/ 0 h 72"/>
                <a:gd name="T14" fmla="*/ 17 w 34"/>
                <a:gd name="T15" fmla="*/ 0 h 72"/>
                <a:gd name="T16" fmla="*/ 21 w 34"/>
                <a:gd name="T17" fmla="*/ 0 h 72"/>
                <a:gd name="T18" fmla="*/ 26 w 34"/>
                <a:gd name="T19" fmla="*/ 0 h 72"/>
                <a:gd name="T20" fmla="*/ 26 w 34"/>
                <a:gd name="T21" fmla="*/ 0 h 72"/>
                <a:gd name="T22" fmla="*/ 26 w 34"/>
                <a:gd name="T23" fmla="*/ 0 h 72"/>
                <a:gd name="T24" fmla="*/ 30 w 34"/>
                <a:gd name="T25" fmla="*/ 0 h 72"/>
                <a:gd name="T26" fmla="*/ 30 w 34"/>
                <a:gd name="T27" fmla="*/ 0 h 72"/>
                <a:gd name="T28" fmla="*/ 34 w 34"/>
                <a:gd name="T29" fmla="*/ 0 h 72"/>
                <a:gd name="T30" fmla="*/ 34 w 34"/>
                <a:gd name="T31" fmla="*/ 0 h 72"/>
                <a:gd name="T32" fmla="*/ 34 w 34"/>
                <a:gd name="T33" fmla="*/ 0 h 72"/>
                <a:gd name="T34" fmla="*/ 34 w 34"/>
                <a:gd name="T35" fmla="*/ 0 h 72"/>
                <a:gd name="T36" fmla="*/ 34 w 34"/>
                <a:gd name="T37" fmla="*/ 0 h 72"/>
                <a:gd name="T38" fmla="*/ 0 w 34"/>
                <a:gd name="T39" fmla="*/ 72 h 72"/>
                <a:gd name="T40" fmla="*/ 13 w 34"/>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72"/>
                <a:gd name="T65" fmla="*/ 34 w 34"/>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72">
                  <a:moveTo>
                    <a:pt x="13" y="0"/>
                  </a:moveTo>
                  <a:lnTo>
                    <a:pt x="13" y="0"/>
                  </a:lnTo>
                  <a:lnTo>
                    <a:pt x="17" y="0"/>
                  </a:lnTo>
                  <a:lnTo>
                    <a:pt x="21" y="0"/>
                  </a:lnTo>
                  <a:lnTo>
                    <a:pt x="26" y="0"/>
                  </a:lnTo>
                  <a:lnTo>
                    <a:pt x="30" y="0"/>
                  </a:lnTo>
                  <a:lnTo>
                    <a:pt x="34" y="0"/>
                  </a:lnTo>
                  <a:lnTo>
                    <a:pt x="0" y="72"/>
                  </a:lnTo>
                  <a:lnTo>
                    <a:pt x="13" y="0"/>
                  </a:lnTo>
                </a:path>
              </a:pathLst>
            </a:custGeom>
            <a:noFill/>
            <a:ln w="0">
              <a:solidFill>
                <a:srgbClr val="000000"/>
              </a:solidFill>
              <a:prstDash val="solid"/>
              <a:round/>
              <a:headEnd/>
              <a:tailEnd/>
            </a:ln>
          </p:spPr>
          <p:txBody>
            <a:bodyPr/>
            <a:lstStyle/>
            <a:p>
              <a:endParaRPr lang="en-US"/>
            </a:p>
          </p:txBody>
        </p:sp>
        <p:sp>
          <p:nvSpPr>
            <p:cNvPr id="172057" name="Freeform 24"/>
            <p:cNvSpPr>
              <a:spLocks/>
            </p:cNvSpPr>
            <p:nvPr/>
          </p:nvSpPr>
          <p:spPr bwMode="auto">
            <a:xfrm>
              <a:off x="1370" y="2842"/>
              <a:ext cx="148" cy="55"/>
            </a:xfrm>
            <a:custGeom>
              <a:avLst/>
              <a:gdLst>
                <a:gd name="T0" fmla="*/ 148 w 148"/>
                <a:gd name="T1" fmla="*/ 30 h 55"/>
                <a:gd name="T2" fmla="*/ 148 w 148"/>
                <a:gd name="T3" fmla="*/ 30 h 55"/>
                <a:gd name="T4" fmla="*/ 148 w 148"/>
                <a:gd name="T5" fmla="*/ 30 h 55"/>
                <a:gd name="T6" fmla="*/ 144 w 148"/>
                <a:gd name="T7" fmla="*/ 30 h 55"/>
                <a:gd name="T8" fmla="*/ 144 w 148"/>
                <a:gd name="T9" fmla="*/ 30 h 55"/>
                <a:gd name="T10" fmla="*/ 140 w 148"/>
                <a:gd name="T11" fmla="*/ 30 h 55"/>
                <a:gd name="T12" fmla="*/ 136 w 148"/>
                <a:gd name="T13" fmla="*/ 30 h 55"/>
                <a:gd name="T14" fmla="*/ 131 w 148"/>
                <a:gd name="T15" fmla="*/ 30 h 55"/>
                <a:gd name="T16" fmla="*/ 127 w 148"/>
                <a:gd name="T17" fmla="*/ 25 h 55"/>
                <a:gd name="T18" fmla="*/ 123 w 148"/>
                <a:gd name="T19" fmla="*/ 25 h 55"/>
                <a:gd name="T20" fmla="*/ 119 w 148"/>
                <a:gd name="T21" fmla="*/ 25 h 55"/>
                <a:gd name="T22" fmla="*/ 119 w 148"/>
                <a:gd name="T23" fmla="*/ 25 h 55"/>
                <a:gd name="T24" fmla="*/ 115 w 148"/>
                <a:gd name="T25" fmla="*/ 25 h 55"/>
                <a:gd name="T26" fmla="*/ 110 w 148"/>
                <a:gd name="T27" fmla="*/ 25 h 55"/>
                <a:gd name="T28" fmla="*/ 106 w 148"/>
                <a:gd name="T29" fmla="*/ 25 h 55"/>
                <a:gd name="T30" fmla="*/ 102 w 148"/>
                <a:gd name="T31" fmla="*/ 25 h 55"/>
                <a:gd name="T32" fmla="*/ 102 w 148"/>
                <a:gd name="T33" fmla="*/ 25 h 55"/>
                <a:gd name="T34" fmla="*/ 98 w 148"/>
                <a:gd name="T35" fmla="*/ 25 h 55"/>
                <a:gd name="T36" fmla="*/ 98 w 148"/>
                <a:gd name="T37" fmla="*/ 25 h 55"/>
                <a:gd name="T38" fmla="*/ 93 w 148"/>
                <a:gd name="T39" fmla="*/ 25 h 55"/>
                <a:gd name="T40" fmla="*/ 93 w 148"/>
                <a:gd name="T41" fmla="*/ 25 h 55"/>
                <a:gd name="T42" fmla="*/ 93 w 148"/>
                <a:gd name="T43" fmla="*/ 21 h 55"/>
                <a:gd name="T44" fmla="*/ 93 w 148"/>
                <a:gd name="T45" fmla="*/ 21 h 55"/>
                <a:gd name="T46" fmla="*/ 89 w 148"/>
                <a:gd name="T47" fmla="*/ 21 h 55"/>
                <a:gd name="T48" fmla="*/ 89 w 148"/>
                <a:gd name="T49" fmla="*/ 21 h 55"/>
                <a:gd name="T50" fmla="*/ 85 w 148"/>
                <a:gd name="T51" fmla="*/ 17 h 55"/>
                <a:gd name="T52" fmla="*/ 85 w 148"/>
                <a:gd name="T53" fmla="*/ 17 h 55"/>
                <a:gd name="T54" fmla="*/ 85 w 148"/>
                <a:gd name="T55" fmla="*/ 17 h 55"/>
                <a:gd name="T56" fmla="*/ 81 w 148"/>
                <a:gd name="T57" fmla="*/ 17 h 55"/>
                <a:gd name="T58" fmla="*/ 81 w 148"/>
                <a:gd name="T59" fmla="*/ 13 h 55"/>
                <a:gd name="T60" fmla="*/ 76 w 148"/>
                <a:gd name="T61" fmla="*/ 13 h 55"/>
                <a:gd name="T62" fmla="*/ 76 w 148"/>
                <a:gd name="T63" fmla="*/ 13 h 55"/>
                <a:gd name="T64" fmla="*/ 76 w 148"/>
                <a:gd name="T65" fmla="*/ 13 h 55"/>
                <a:gd name="T66" fmla="*/ 51 w 148"/>
                <a:gd name="T67" fmla="*/ 8 h 55"/>
                <a:gd name="T68" fmla="*/ 30 w 148"/>
                <a:gd name="T69" fmla="*/ 4 h 55"/>
                <a:gd name="T70" fmla="*/ 4 w 148"/>
                <a:gd name="T71" fmla="*/ 0 h 55"/>
                <a:gd name="T72" fmla="*/ 4 w 148"/>
                <a:gd name="T73" fmla="*/ 4 h 55"/>
                <a:gd name="T74" fmla="*/ 4 w 148"/>
                <a:gd name="T75" fmla="*/ 8 h 55"/>
                <a:gd name="T76" fmla="*/ 0 w 148"/>
                <a:gd name="T77" fmla="*/ 13 h 55"/>
                <a:gd name="T78" fmla="*/ 0 w 148"/>
                <a:gd name="T79" fmla="*/ 21 h 55"/>
                <a:gd name="T80" fmla="*/ 0 w 148"/>
                <a:gd name="T81" fmla="*/ 30 h 55"/>
                <a:gd name="T82" fmla="*/ 4 w 148"/>
                <a:gd name="T83" fmla="*/ 34 h 55"/>
                <a:gd name="T84" fmla="*/ 4 w 148"/>
                <a:gd name="T85" fmla="*/ 42 h 55"/>
                <a:gd name="T86" fmla="*/ 9 w 148"/>
                <a:gd name="T87" fmla="*/ 47 h 55"/>
                <a:gd name="T88" fmla="*/ 13 w 148"/>
                <a:gd name="T89" fmla="*/ 51 h 55"/>
                <a:gd name="T90" fmla="*/ 17 w 148"/>
                <a:gd name="T91" fmla="*/ 51 h 55"/>
                <a:gd name="T92" fmla="*/ 17 w 148"/>
                <a:gd name="T93" fmla="*/ 51 h 55"/>
                <a:gd name="T94" fmla="*/ 21 w 148"/>
                <a:gd name="T95" fmla="*/ 55 h 55"/>
                <a:gd name="T96" fmla="*/ 76 w 148"/>
                <a:gd name="T97" fmla="*/ 47 h 55"/>
                <a:gd name="T98" fmla="*/ 85 w 148"/>
                <a:gd name="T99" fmla="*/ 34 h 55"/>
                <a:gd name="T100" fmla="*/ 115 w 148"/>
                <a:gd name="T101" fmla="*/ 34 h 55"/>
                <a:gd name="T102" fmla="*/ 119 w 148"/>
                <a:gd name="T103" fmla="*/ 34 h 55"/>
                <a:gd name="T104" fmla="*/ 148 w 148"/>
                <a:gd name="T105" fmla="*/ 30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8"/>
                <a:gd name="T160" fmla="*/ 0 h 55"/>
                <a:gd name="T161" fmla="*/ 148 w 148"/>
                <a:gd name="T162" fmla="*/ 55 h 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8" h="55">
                  <a:moveTo>
                    <a:pt x="148" y="30"/>
                  </a:moveTo>
                  <a:lnTo>
                    <a:pt x="148" y="30"/>
                  </a:lnTo>
                  <a:lnTo>
                    <a:pt x="144" y="30"/>
                  </a:lnTo>
                  <a:lnTo>
                    <a:pt x="140" y="30"/>
                  </a:lnTo>
                  <a:lnTo>
                    <a:pt x="136" y="30"/>
                  </a:lnTo>
                  <a:lnTo>
                    <a:pt x="131" y="30"/>
                  </a:lnTo>
                  <a:lnTo>
                    <a:pt x="127" y="25"/>
                  </a:lnTo>
                  <a:lnTo>
                    <a:pt x="123" y="25"/>
                  </a:lnTo>
                  <a:lnTo>
                    <a:pt x="119" y="25"/>
                  </a:lnTo>
                  <a:lnTo>
                    <a:pt x="115" y="25"/>
                  </a:lnTo>
                  <a:lnTo>
                    <a:pt x="110" y="25"/>
                  </a:lnTo>
                  <a:lnTo>
                    <a:pt x="106" y="25"/>
                  </a:lnTo>
                  <a:lnTo>
                    <a:pt x="102" y="25"/>
                  </a:lnTo>
                  <a:lnTo>
                    <a:pt x="98" y="25"/>
                  </a:lnTo>
                  <a:lnTo>
                    <a:pt x="93" y="25"/>
                  </a:lnTo>
                  <a:lnTo>
                    <a:pt x="93" y="21"/>
                  </a:lnTo>
                  <a:lnTo>
                    <a:pt x="89" y="21"/>
                  </a:lnTo>
                  <a:lnTo>
                    <a:pt x="85" y="17"/>
                  </a:lnTo>
                  <a:lnTo>
                    <a:pt x="81" y="17"/>
                  </a:lnTo>
                  <a:lnTo>
                    <a:pt x="81" y="13"/>
                  </a:lnTo>
                  <a:lnTo>
                    <a:pt x="76" y="13"/>
                  </a:lnTo>
                  <a:lnTo>
                    <a:pt x="51" y="8"/>
                  </a:lnTo>
                  <a:lnTo>
                    <a:pt x="30" y="4"/>
                  </a:lnTo>
                  <a:lnTo>
                    <a:pt x="4" y="0"/>
                  </a:lnTo>
                  <a:lnTo>
                    <a:pt x="4" y="4"/>
                  </a:lnTo>
                  <a:lnTo>
                    <a:pt x="4" y="8"/>
                  </a:lnTo>
                  <a:lnTo>
                    <a:pt x="0" y="13"/>
                  </a:lnTo>
                  <a:lnTo>
                    <a:pt x="0" y="21"/>
                  </a:lnTo>
                  <a:lnTo>
                    <a:pt x="0" y="30"/>
                  </a:lnTo>
                  <a:lnTo>
                    <a:pt x="4" y="34"/>
                  </a:lnTo>
                  <a:lnTo>
                    <a:pt x="4" y="42"/>
                  </a:lnTo>
                  <a:lnTo>
                    <a:pt x="9" y="47"/>
                  </a:lnTo>
                  <a:lnTo>
                    <a:pt x="13" y="51"/>
                  </a:lnTo>
                  <a:lnTo>
                    <a:pt x="17" y="51"/>
                  </a:lnTo>
                  <a:lnTo>
                    <a:pt x="21" y="55"/>
                  </a:lnTo>
                  <a:lnTo>
                    <a:pt x="76" y="47"/>
                  </a:lnTo>
                  <a:lnTo>
                    <a:pt x="85" y="34"/>
                  </a:lnTo>
                  <a:lnTo>
                    <a:pt x="115" y="34"/>
                  </a:lnTo>
                  <a:lnTo>
                    <a:pt x="119" y="34"/>
                  </a:lnTo>
                  <a:lnTo>
                    <a:pt x="148" y="30"/>
                  </a:lnTo>
                  <a:close/>
                </a:path>
              </a:pathLst>
            </a:custGeom>
            <a:solidFill>
              <a:srgbClr val="9E8900"/>
            </a:solidFill>
            <a:ln w="9525">
              <a:noFill/>
              <a:round/>
              <a:headEnd/>
              <a:tailEnd/>
            </a:ln>
          </p:spPr>
          <p:txBody>
            <a:bodyPr/>
            <a:lstStyle/>
            <a:p>
              <a:endParaRPr lang="en-US"/>
            </a:p>
          </p:txBody>
        </p:sp>
        <p:sp>
          <p:nvSpPr>
            <p:cNvPr id="172058" name="Freeform 25"/>
            <p:cNvSpPr>
              <a:spLocks/>
            </p:cNvSpPr>
            <p:nvPr/>
          </p:nvSpPr>
          <p:spPr bwMode="auto">
            <a:xfrm>
              <a:off x="1362" y="2558"/>
              <a:ext cx="237" cy="237"/>
            </a:xfrm>
            <a:custGeom>
              <a:avLst/>
              <a:gdLst>
                <a:gd name="T0" fmla="*/ 0 w 237"/>
                <a:gd name="T1" fmla="*/ 59 h 237"/>
                <a:gd name="T2" fmla="*/ 42 w 237"/>
                <a:gd name="T3" fmla="*/ 0 h 237"/>
                <a:gd name="T4" fmla="*/ 224 w 237"/>
                <a:gd name="T5" fmla="*/ 123 h 237"/>
                <a:gd name="T6" fmla="*/ 224 w 237"/>
                <a:gd name="T7" fmla="*/ 123 h 237"/>
                <a:gd name="T8" fmla="*/ 224 w 237"/>
                <a:gd name="T9" fmla="*/ 123 h 237"/>
                <a:gd name="T10" fmla="*/ 224 w 237"/>
                <a:gd name="T11" fmla="*/ 123 h 237"/>
                <a:gd name="T12" fmla="*/ 228 w 237"/>
                <a:gd name="T13" fmla="*/ 123 h 237"/>
                <a:gd name="T14" fmla="*/ 228 w 237"/>
                <a:gd name="T15" fmla="*/ 127 h 237"/>
                <a:gd name="T16" fmla="*/ 233 w 237"/>
                <a:gd name="T17" fmla="*/ 127 h 237"/>
                <a:gd name="T18" fmla="*/ 233 w 237"/>
                <a:gd name="T19" fmla="*/ 131 h 237"/>
                <a:gd name="T20" fmla="*/ 233 w 237"/>
                <a:gd name="T21" fmla="*/ 136 h 237"/>
                <a:gd name="T22" fmla="*/ 237 w 237"/>
                <a:gd name="T23" fmla="*/ 144 h 237"/>
                <a:gd name="T24" fmla="*/ 237 w 237"/>
                <a:gd name="T25" fmla="*/ 153 h 237"/>
                <a:gd name="T26" fmla="*/ 233 w 237"/>
                <a:gd name="T27" fmla="*/ 157 h 237"/>
                <a:gd name="T28" fmla="*/ 233 w 237"/>
                <a:gd name="T29" fmla="*/ 157 h 237"/>
                <a:gd name="T30" fmla="*/ 169 w 237"/>
                <a:gd name="T31" fmla="*/ 225 h 237"/>
                <a:gd name="T32" fmla="*/ 169 w 237"/>
                <a:gd name="T33" fmla="*/ 225 h 237"/>
                <a:gd name="T34" fmla="*/ 169 w 237"/>
                <a:gd name="T35" fmla="*/ 225 h 237"/>
                <a:gd name="T36" fmla="*/ 169 w 237"/>
                <a:gd name="T37" fmla="*/ 229 h 237"/>
                <a:gd name="T38" fmla="*/ 165 w 237"/>
                <a:gd name="T39" fmla="*/ 229 h 237"/>
                <a:gd name="T40" fmla="*/ 165 w 237"/>
                <a:gd name="T41" fmla="*/ 229 h 237"/>
                <a:gd name="T42" fmla="*/ 161 w 237"/>
                <a:gd name="T43" fmla="*/ 229 h 237"/>
                <a:gd name="T44" fmla="*/ 161 w 237"/>
                <a:gd name="T45" fmla="*/ 233 h 237"/>
                <a:gd name="T46" fmla="*/ 156 w 237"/>
                <a:gd name="T47" fmla="*/ 233 h 237"/>
                <a:gd name="T48" fmla="*/ 152 w 237"/>
                <a:gd name="T49" fmla="*/ 233 h 237"/>
                <a:gd name="T50" fmla="*/ 148 w 237"/>
                <a:gd name="T51" fmla="*/ 233 h 237"/>
                <a:gd name="T52" fmla="*/ 144 w 237"/>
                <a:gd name="T53" fmla="*/ 237 h 237"/>
                <a:gd name="T54" fmla="*/ 139 w 237"/>
                <a:gd name="T55" fmla="*/ 237 h 237"/>
                <a:gd name="T56" fmla="*/ 135 w 237"/>
                <a:gd name="T57" fmla="*/ 237 h 237"/>
                <a:gd name="T58" fmla="*/ 131 w 237"/>
                <a:gd name="T59" fmla="*/ 237 h 237"/>
                <a:gd name="T60" fmla="*/ 127 w 237"/>
                <a:gd name="T61" fmla="*/ 237 h 237"/>
                <a:gd name="T62" fmla="*/ 123 w 237"/>
                <a:gd name="T63" fmla="*/ 233 h 237"/>
                <a:gd name="T64" fmla="*/ 118 w 237"/>
                <a:gd name="T65" fmla="*/ 233 h 237"/>
                <a:gd name="T66" fmla="*/ 114 w 237"/>
                <a:gd name="T67" fmla="*/ 229 h 237"/>
                <a:gd name="T68" fmla="*/ 110 w 237"/>
                <a:gd name="T69" fmla="*/ 229 h 237"/>
                <a:gd name="T70" fmla="*/ 106 w 237"/>
                <a:gd name="T71" fmla="*/ 225 h 237"/>
                <a:gd name="T72" fmla="*/ 101 w 237"/>
                <a:gd name="T73" fmla="*/ 220 h 237"/>
                <a:gd name="T74" fmla="*/ 101 w 237"/>
                <a:gd name="T75" fmla="*/ 220 h 237"/>
                <a:gd name="T76" fmla="*/ 97 w 237"/>
                <a:gd name="T77" fmla="*/ 216 h 237"/>
                <a:gd name="T78" fmla="*/ 97 w 237"/>
                <a:gd name="T79" fmla="*/ 216 h 237"/>
                <a:gd name="T80" fmla="*/ 0 w 237"/>
                <a:gd name="T81" fmla="*/ 59 h 2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7"/>
                <a:gd name="T124" fmla="*/ 0 h 237"/>
                <a:gd name="T125" fmla="*/ 237 w 237"/>
                <a:gd name="T126" fmla="*/ 237 h 2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7" h="237">
                  <a:moveTo>
                    <a:pt x="0" y="59"/>
                  </a:moveTo>
                  <a:lnTo>
                    <a:pt x="42" y="0"/>
                  </a:lnTo>
                  <a:lnTo>
                    <a:pt x="224" y="123"/>
                  </a:lnTo>
                  <a:lnTo>
                    <a:pt x="228" y="123"/>
                  </a:lnTo>
                  <a:lnTo>
                    <a:pt x="228" y="127"/>
                  </a:lnTo>
                  <a:lnTo>
                    <a:pt x="233" y="127"/>
                  </a:lnTo>
                  <a:lnTo>
                    <a:pt x="233" y="131"/>
                  </a:lnTo>
                  <a:lnTo>
                    <a:pt x="233" y="136"/>
                  </a:lnTo>
                  <a:lnTo>
                    <a:pt x="237" y="144"/>
                  </a:lnTo>
                  <a:lnTo>
                    <a:pt x="237" y="153"/>
                  </a:lnTo>
                  <a:lnTo>
                    <a:pt x="233" y="157"/>
                  </a:lnTo>
                  <a:lnTo>
                    <a:pt x="169" y="225"/>
                  </a:lnTo>
                  <a:lnTo>
                    <a:pt x="169" y="229"/>
                  </a:lnTo>
                  <a:lnTo>
                    <a:pt x="165" y="229"/>
                  </a:lnTo>
                  <a:lnTo>
                    <a:pt x="161" y="229"/>
                  </a:lnTo>
                  <a:lnTo>
                    <a:pt x="161" y="233"/>
                  </a:lnTo>
                  <a:lnTo>
                    <a:pt x="156" y="233"/>
                  </a:lnTo>
                  <a:lnTo>
                    <a:pt x="152" y="233"/>
                  </a:lnTo>
                  <a:lnTo>
                    <a:pt x="148" y="233"/>
                  </a:lnTo>
                  <a:lnTo>
                    <a:pt x="144" y="237"/>
                  </a:lnTo>
                  <a:lnTo>
                    <a:pt x="139" y="237"/>
                  </a:lnTo>
                  <a:lnTo>
                    <a:pt x="135" y="237"/>
                  </a:lnTo>
                  <a:lnTo>
                    <a:pt x="131" y="237"/>
                  </a:lnTo>
                  <a:lnTo>
                    <a:pt x="127" y="237"/>
                  </a:lnTo>
                  <a:lnTo>
                    <a:pt x="123" y="233"/>
                  </a:lnTo>
                  <a:lnTo>
                    <a:pt x="118" y="233"/>
                  </a:lnTo>
                  <a:lnTo>
                    <a:pt x="114" y="229"/>
                  </a:lnTo>
                  <a:lnTo>
                    <a:pt x="110" y="229"/>
                  </a:lnTo>
                  <a:lnTo>
                    <a:pt x="106" y="225"/>
                  </a:lnTo>
                  <a:lnTo>
                    <a:pt x="101" y="220"/>
                  </a:lnTo>
                  <a:lnTo>
                    <a:pt x="97" y="216"/>
                  </a:lnTo>
                  <a:lnTo>
                    <a:pt x="0" y="59"/>
                  </a:lnTo>
                  <a:close/>
                </a:path>
              </a:pathLst>
            </a:custGeom>
            <a:solidFill>
              <a:srgbClr val="000000"/>
            </a:solidFill>
            <a:ln w="9525">
              <a:noFill/>
              <a:round/>
              <a:headEnd/>
              <a:tailEnd/>
            </a:ln>
          </p:spPr>
          <p:txBody>
            <a:bodyPr/>
            <a:lstStyle/>
            <a:p>
              <a:endParaRPr lang="en-US"/>
            </a:p>
          </p:txBody>
        </p:sp>
        <p:sp>
          <p:nvSpPr>
            <p:cNvPr id="172059" name="Freeform 26"/>
            <p:cNvSpPr>
              <a:spLocks/>
            </p:cNvSpPr>
            <p:nvPr/>
          </p:nvSpPr>
          <p:spPr bwMode="auto">
            <a:xfrm>
              <a:off x="1374" y="2622"/>
              <a:ext cx="153" cy="165"/>
            </a:xfrm>
            <a:custGeom>
              <a:avLst/>
              <a:gdLst>
                <a:gd name="T0" fmla="*/ 0 w 153"/>
                <a:gd name="T1" fmla="*/ 0 h 165"/>
                <a:gd name="T2" fmla="*/ 89 w 153"/>
                <a:gd name="T3" fmla="*/ 148 h 165"/>
                <a:gd name="T4" fmla="*/ 94 w 153"/>
                <a:gd name="T5" fmla="*/ 148 h 165"/>
                <a:gd name="T6" fmla="*/ 94 w 153"/>
                <a:gd name="T7" fmla="*/ 152 h 165"/>
                <a:gd name="T8" fmla="*/ 98 w 153"/>
                <a:gd name="T9" fmla="*/ 152 h 165"/>
                <a:gd name="T10" fmla="*/ 102 w 153"/>
                <a:gd name="T11" fmla="*/ 156 h 165"/>
                <a:gd name="T12" fmla="*/ 111 w 153"/>
                <a:gd name="T13" fmla="*/ 161 h 165"/>
                <a:gd name="T14" fmla="*/ 115 w 153"/>
                <a:gd name="T15" fmla="*/ 161 h 165"/>
                <a:gd name="T16" fmla="*/ 123 w 153"/>
                <a:gd name="T17" fmla="*/ 165 h 165"/>
                <a:gd name="T18" fmla="*/ 132 w 153"/>
                <a:gd name="T19" fmla="*/ 161 h 165"/>
                <a:gd name="T20" fmla="*/ 140 w 153"/>
                <a:gd name="T21" fmla="*/ 161 h 165"/>
                <a:gd name="T22" fmla="*/ 144 w 153"/>
                <a:gd name="T23" fmla="*/ 156 h 165"/>
                <a:gd name="T24" fmla="*/ 149 w 153"/>
                <a:gd name="T25" fmla="*/ 148 h 165"/>
                <a:gd name="T26" fmla="*/ 153 w 153"/>
                <a:gd name="T27" fmla="*/ 144 h 165"/>
                <a:gd name="T28" fmla="*/ 153 w 153"/>
                <a:gd name="T29" fmla="*/ 139 h 165"/>
                <a:gd name="T30" fmla="*/ 153 w 153"/>
                <a:gd name="T31" fmla="*/ 135 h 165"/>
                <a:gd name="T32" fmla="*/ 153 w 153"/>
                <a:gd name="T33" fmla="*/ 135 h 165"/>
                <a:gd name="T34" fmla="*/ 153 w 153"/>
                <a:gd name="T35" fmla="*/ 131 h 165"/>
                <a:gd name="T36" fmla="*/ 0 w 153"/>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
                <a:gd name="T58" fmla="*/ 0 h 165"/>
                <a:gd name="T59" fmla="*/ 153 w 153"/>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 h="165">
                  <a:moveTo>
                    <a:pt x="0" y="0"/>
                  </a:moveTo>
                  <a:lnTo>
                    <a:pt x="89" y="148"/>
                  </a:lnTo>
                  <a:lnTo>
                    <a:pt x="94" y="148"/>
                  </a:lnTo>
                  <a:lnTo>
                    <a:pt x="94" y="152"/>
                  </a:lnTo>
                  <a:lnTo>
                    <a:pt x="98" y="152"/>
                  </a:lnTo>
                  <a:lnTo>
                    <a:pt x="102" y="156"/>
                  </a:lnTo>
                  <a:lnTo>
                    <a:pt x="111" y="161"/>
                  </a:lnTo>
                  <a:lnTo>
                    <a:pt x="115" y="161"/>
                  </a:lnTo>
                  <a:lnTo>
                    <a:pt x="123" y="165"/>
                  </a:lnTo>
                  <a:lnTo>
                    <a:pt x="132" y="161"/>
                  </a:lnTo>
                  <a:lnTo>
                    <a:pt x="140" y="161"/>
                  </a:lnTo>
                  <a:lnTo>
                    <a:pt x="144" y="156"/>
                  </a:lnTo>
                  <a:lnTo>
                    <a:pt x="149" y="148"/>
                  </a:lnTo>
                  <a:lnTo>
                    <a:pt x="153" y="144"/>
                  </a:lnTo>
                  <a:lnTo>
                    <a:pt x="153" y="139"/>
                  </a:lnTo>
                  <a:lnTo>
                    <a:pt x="153" y="135"/>
                  </a:lnTo>
                  <a:lnTo>
                    <a:pt x="153" y="131"/>
                  </a:lnTo>
                  <a:lnTo>
                    <a:pt x="0" y="0"/>
                  </a:lnTo>
                  <a:close/>
                </a:path>
              </a:pathLst>
            </a:custGeom>
            <a:solidFill>
              <a:srgbClr val="3FF200"/>
            </a:solidFill>
            <a:ln w="9525">
              <a:noFill/>
              <a:round/>
              <a:headEnd/>
              <a:tailEnd/>
            </a:ln>
          </p:spPr>
          <p:txBody>
            <a:bodyPr/>
            <a:lstStyle/>
            <a:p>
              <a:endParaRPr lang="en-US"/>
            </a:p>
          </p:txBody>
        </p:sp>
        <p:sp>
          <p:nvSpPr>
            <p:cNvPr id="172060" name="Freeform 27"/>
            <p:cNvSpPr>
              <a:spLocks/>
            </p:cNvSpPr>
            <p:nvPr/>
          </p:nvSpPr>
          <p:spPr bwMode="auto">
            <a:xfrm>
              <a:off x="1374" y="2571"/>
              <a:ext cx="208" cy="173"/>
            </a:xfrm>
            <a:custGeom>
              <a:avLst/>
              <a:gdLst>
                <a:gd name="T0" fmla="*/ 161 w 208"/>
                <a:gd name="T1" fmla="*/ 173 h 173"/>
                <a:gd name="T2" fmla="*/ 208 w 208"/>
                <a:gd name="T3" fmla="*/ 118 h 173"/>
                <a:gd name="T4" fmla="*/ 34 w 208"/>
                <a:gd name="T5" fmla="*/ 0 h 173"/>
                <a:gd name="T6" fmla="*/ 0 w 208"/>
                <a:gd name="T7" fmla="*/ 42 h 173"/>
                <a:gd name="T8" fmla="*/ 161 w 208"/>
                <a:gd name="T9" fmla="*/ 173 h 173"/>
                <a:gd name="T10" fmla="*/ 0 60000 65536"/>
                <a:gd name="T11" fmla="*/ 0 60000 65536"/>
                <a:gd name="T12" fmla="*/ 0 60000 65536"/>
                <a:gd name="T13" fmla="*/ 0 60000 65536"/>
                <a:gd name="T14" fmla="*/ 0 60000 65536"/>
                <a:gd name="T15" fmla="*/ 0 w 208"/>
                <a:gd name="T16" fmla="*/ 0 h 173"/>
                <a:gd name="T17" fmla="*/ 208 w 208"/>
                <a:gd name="T18" fmla="*/ 173 h 173"/>
              </a:gdLst>
              <a:ahLst/>
              <a:cxnLst>
                <a:cxn ang="T10">
                  <a:pos x="T0" y="T1"/>
                </a:cxn>
                <a:cxn ang="T11">
                  <a:pos x="T2" y="T3"/>
                </a:cxn>
                <a:cxn ang="T12">
                  <a:pos x="T4" y="T5"/>
                </a:cxn>
                <a:cxn ang="T13">
                  <a:pos x="T6" y="T7"/>
                </a:cxn>
                <a:cxn ang="T14">
                  <a:pos x="T8" y="T9"/>
                </a:cxn>
              </a:cxnLst>
              <a:rect l="T15" t="T16" r="T17" b="T18"/>
              <a:pathLst>
                <a:path w="208" h="173">
                  <a:moveTo>
                    <a:pt x="161" y="173"/>
                  </a:moveTo>
                  <a:lnTo>
                    <a:pt x="208" y="118"/>
                  </a:lnTo>
                  <a:lnTo>
                    <a:pt x="34" y="0"/>
                  </a:lnTo>
                  <a:lnTo>
                    <a:pt x="0" y="42"/>
                  </a:lnTo>
                  <a:lnTo>
                    <a:pt x="161" y="173"/>
                  </a:lnTo>
                  <a:close/>
                </a:path>
              </a:pathLst>
            </a:custGeom>
            <a:solidFill>
              <a:srgbClr val="3FF200"/>
            </a:solidFill>
            <a:ln w="9525">
              <a:noFill/>
              <a:round/>
              <a:headEnd/>
              <a:tailEnd/>
            </a:ln>
          </p:spPr>
          <p:txBody>
            <a:bodyPr/>
            <a:lstStyle/>
            <a:p>
              <a:endParaRPr lang="en-US"/>
            </a:p>
          </p:txBody>
        </p:sp>
        <p:sp>
          <p:nvSpPr>
            <p:cNvPr id="172061" name="Freeform 28"/>
            <p:cNvSpPr>
              <a:spLocks/>
            </p:cNvSpPr>
            <p:nvPr/>
          </p:nvSpPr>
          <p:spPr bwMode="auto">
            <a:xfrm>
              <a:off x="1527" y="2694"/>
              <a:ext cx="63" cy="84"/>
            </a:xfrm>
            <a:custGeom>
              <a:avLst/>
              <a:gdLst>
                <a:gd name="T0" fmla="*/ 0 w 63"/>
                <a:gd name="T1" fmla="*/ 84 h 84"/>
                <a:gd name="T2" fmla="*/ 59 w 63"/>
                <a:gd name="T3" fmla="*/ 12 h 84"/>
                <a:gd name="T4" fmla="*/ 59 w 63"/>
                <a:gd name="T5" fmla="*/ 12 h 84"/>
                <a:gd name="T6" fmla="*/ 63 w 63"/>
                <a:gd name="T7" fmla="*/ 12 h 84"/>
                <a:gd name="T8" fmla="*/ 63 w 63"/>
                <a:gd name="T9" fmla="*/ 8 h 84"/>
                <a:gd name="T10" fmla="*/ 63 w 63"/>
                <a:gd name="T11" fmla="*/ 8 h 84"/>
                <a:gd name="T12" fmla="*/ 59 w 63"/>
                <a:gd name="T13" fmla="*/ 4 h 84"/>
                <a:gd name="T14" fmla="*/ 59 w 63"/>
                <a:gd name="T15" fmla="*/ 4 h 84"/>
                <a:gd name="T16" fmla="*/ 59 w 63"/>
                <a:gd name="T17" fmla="*/ 4 h 84"/>
                <a:gd name="T18" fmla="*/ 59 w 63"/>
                <a:gd name="T19" fmla="*/ 0 h 84"/>
                <a:gd name="T20" fmla="*/ 13 w 63"/>
                <a:gd name="T21" fmla="*/ 59 h 84"/>
                <a:gd name="T22" fmla="*/ 13 w 63"/>
                <a:gd name="T23" fmla="*/ 59 h 84"/>
                <a:gd name="T24" fmla="*/ 8 w 63"/>
                <a:gd name="T25" fmla="*/ 63 h 84"/>
                <a:gd name="T26" fmla="*/ 8 w 63"/>
                <a:gd name="T27" fmla="*/ 67 h 84"/>
                <a:gd name="T28" fmla="*/ 8 w 63"/>
                <a:gd name="T29" fmla="*/ 72 h 84"/>
                <a:gd name="T30" fmla="*/ 4 w 63"/>
                <a:gd name="T31" fmla="*/ 76 h 84"/>
                <a:gd name="T32" fmla="*/ 4 w 63"/>
                <a:gd name="T33" fmla="*/ 80 h 84"/>
                <a:gd name="T34" fmla="*/ 0 w 63"/>
                <a:gd name="T35" fmla="*/ 84 h 84"/>
                <a:gd name="T36" fmla="*/ 0 w 63"/>
                <a:gd name="T37" fmla="*/ 84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84"/>
                <a:gd name="T59" fmla="*/ 63 w 6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84">
                  <a:moveTo>
                    <a:pt x="0" y="84"/>
                  </a:moveTo>
                  <a:lnTo>
                    <a:pt x="59" y="12"/>
                  </a:lnTo>
                  <a:lnTo>
                    <a:pt x="63" y="12"/>
                  </a:lnTo>
                  <a:lnTo>
                    <a:pt x="63" y="8"/>
                  </a:lnTo>
                  <a:lnTo>
                    <a:pt x="59" y="4"/>
                  </a:lnTo>
                  <a:lnTo>
                    <a:pt x="59" y="0"/>
                  </a:lnTo>
                  <a:lnTo>
                    <a:pt x="13" y="59"/>
                  </a:lnTo>
                  <a:lnTo>
                    <a:pt x="8" y="63"/>
                  </a:lnTo>
                  <a:lnTo>
                    <a:pt x="8" y="67"/>
                  </a:lnTo>
                  <a:lnTo>
                    <a:pt x="8" y="72"/>
                  </a:lnTo>
                  <a:lnTo>
                    <a:pt x="4" y="76"/>
                  </a:lnTo>
                  <a:lnTo>
                    <a:pt x="4" y="80"/>
                  </a:lnTo>
                  <a:lnTo>
                    <a:pt x="0" y="84"/>
                  </a:lnTo>
                  <a:close/>
                </a:path>
              </a:pathLst>
            </a:custGeom>
            <a:solidFill>
              <a:srgbClr val="3FF200"/>
            </a:solidFill>
            <a:ln w="9525">
              <a:noFill/>
              <a:round/>
              <a:headEnd/>
              <a:tailEnd/>
            </a:ln>
          </p:spPr>
          <p:txBody>
            <a:bodyPr/>
            <a:lstStyle/>
            <a:p>
              <a:endParaRPr lang="en-US"/>
            </a:p>
          </p:txBody>
        </p:sp>
        <p:sp>
          <p:nvSpPr>
            <p:cNvPr id="172062" name="Freeform 29"/>
            <p:cNvSpPr>
              <a:spLocks/>
            </p:cNvSpPr>
            <p:nvPr/>
          </p:nvSpPr>
          <p:spPr bwMode="auto">
            <a:xfrm>
              <a:off x="1417" y="2689"/>
              <a:ext cx="131" cy="191"/>
            </a:xfrm>
            <a:custGeom>
              <a:avLst/>
              <a:gdLst>
                <a:gd name="T0" fmla="*/ 42 w 131"/>
                <a:gd name="T1" fmla="*/ 68 h 191"/>
                <a:gd name="T2" fmla="*/ 46 w 131"/>
                <a:gd name="T3" fmla="*/ 72 h 191"/>
                <a:gd name="T4" fmla="*/ 51 w 131"/>
                <a:gd name="T5" fmla="*/ 77 h 191"/>
                <a:gd name="T6" fmla="*/ 59 w 131"/>
                <a:gd name="T7" fmla="*/ 81 h 191"/>
                <a:gd name="T8" fmla="*/ 68 w 131"/>
                <a:gd name="T9" fmla="*/ 89 h 191"/>
                <a:gd name="T10" fmla="*/ 68 w 131"/>
                <a:gd name="T11" fmla="*/ 94 h 191"/>
                <a:gd name="T12" fmla="*/ 38 w 131"/>
                <a:gd name="T13" fmla="*/ 119 h 191"/>
                <a:gd name="T14" fmla="*/ 17 w 131"/>
                <a:gd name="T15" fmla="*/ 166 h 191"/>
                <a:gd name="T16" fmla="*/ 8 w 131"/>
                <a:gd name="T17" fmla="*/ 166 h 191"/>
                <a:gd name="T18" fmla="*/ 4 w 131"/>
                <a:gd name="T19" fmla="*/ 166 h 191"/>
                <a:gd name="T20" fmla="*/ 0 w 131"/>
                <a:gd name="T21" fmla="*/ 166 h 191"/>
                <a:gd name="T22" fmla="*/ 4 w 131"/>
                <a:gd name="T23" fmla="*/ 174 h 191"/>
                <a:gd name="T24" fmla="*/ 12 w 131"/>
                <a:gd name="T25" fmla="*/ 178 h 191"/>
                <a:gd name="T26" fmla="*/ 25 w 131"/>
                <a:gd name="T27" fmla="*/ 183 h 191"/>
                <a:gd name="T28" fmla="*/ 29 w 131"/>
                <a:gd name="T29" fmla="*/ 174 h 191"/>
                <a:gd name="T30" fmla="*/ 38 w 131"/>
                <a:gd name="T31" fmla="*/ 166 h 191"/>
                <a:gd name="T32" fmla="*/ 51 w 131"/>
                <a:gd name="T33" fmla="*/ 149 h 191"/>
                <a:gd name="T34" fmla="*/ 68 w 131"/>
                <a:gd name="T35" fmla="*/ 144 h 191"/>
                <a:gd name="T36" fmla="*/ 106 w 131"/>
                <a:gd name="T37" fmla="*/ 178 h 191"/>
                <a:gd name="T38" fmla="*/ 93 w 131"/>
                <a:gd name="T39" fmla="*/ 187 h 191"/>
                <a:gd name="T40" fmla="*/ 101 w 131"/>
                <a:gd name="T41" fmla="*/ 191 h 191"/>
                <a:gd name="T42" fmla="*/ 114 w 131"/>
                <a:gd name="T43" fmla="*/ 187 h 191"/>
                <a:gd name="T44" fmla="*/ 118 w 131"/>
                <a:gd name="T45" fmla="*/ 183 h 191"/>
                <a:gd name="T46" fmla="*/ 123 w 131"/>
                <a:gd name="T47" fmla="*/ 170 h 191"/>
                <a:gd name="T48" fmla="*/ 89 w 131"/>
                <a:gd name="T49" fmla="*/ 128 h 191"/>
                <a:gd name="T50" fmla="*/ 93 w 131"/>
                <a:gd name="T51" fmla="*/ 123 h 191"/>
                <a:gd name="T52" fmla="*/ 101 w 131"/>
                <a:gd name="T53" fmla="*/ 115 h 191"/>
                <a:gd name="T54" fmla="*/ 114 w 131"/>
                <a:gd name="T55" fmla="*/ 94 h 191"/>
                <a:gd name="T56" fmla="*/ 131 w 131"/>
                <a:gd name="T57" fmla="*/ 77 h 191"/>
                <a:gd name="T58" fmla="*/ 123 w 131"/>
                <a:gd name="T59" fmla="*/ 77 h 191"/>
                <a:gd name="T60" fmla="*/ 118 w 131"/>
                <a:gd name="T61" fmla="*/ 81 h 191"/>
                <a:gd name="T62" fmla="*/ 110 w 131"/>
                <a:gd name="T63" fmla="*/ 72 h 191"/>
                <a:gd name="T64" fmla="*/ 110 w 131"/>
                <a:gd name="T65" fmla="*/ 47 h 191"/>
                <a:gd name="T66" fmla="*/ 106 w 131"/>
                <a:gd name="T67" fmla="*/ 30 h 191"/>
                <a:gd name="T68" fmla="*/ 93 w 131"/>
                <a:gd name="T69" fmla="*/ 26 h 191"/>
                <a:gd name="T70" fmla="*/ 84 w 131"/>
                <a:gd name="T71" fmla="*/ 26 h 191"/>
                <a:gd name="T72" fmla="*/ 68 w 131"/>
                <a:gd name="T73" fmla="*/ 26 h 191"/>
                <a:gd name="T74" fmla="*/ 59 w 131"/>
                <a:gd name="T75" fmla="*/ 26 h 191"/>
                <a:gd name="T76" fmla="*/ 46 w 131"/>
                <a:gd name="T77" fmla="*/ 26 h 191"/>
                <a:gd name="T78" fmla="*/ 46 w 131"/>
                <a:gd name="T79" fmla="*/ 9 h 191"/>
                <a:gd name="T80" fmla="*/ 38 w 131"/>
                <a:gd name="T81" fmla="*/ 0 h 191"/>
                <a:gd name="T82" fmla="*/ 25 w 131"/>
                <a:gd name="T83" fmla="*/ 0 h 191"/>
                <a:gd name="T84" fmla="*/ 17 w 131"/>
                <a:gd name="T85" fmla="*/ 9 h 191"/>
                <a:gd name="T86" fmla="*/ 17 w 131"/>
                <a:gd name="T87" fmla="*/ 17 h 191"/>
                <a:gd name="T88" fmla="*/ 12 w 131"/>
                <a:gd name="T89" fmla="*/ 30 h 191"/>
                <a:gd name="T90" fmla="*/ 21 w 131"/>
                <a:gd name="T91" fmla="*/ 30 h 191"/>
                <a:gd name="T92" fmla="*/ 25 w 131"/>
                <a:gd name="T93" fmla="*/ 30 h 191"/>
                <a:gd name="T94" fmla="*/ 34 w 131"/>
                <a:gd name="T95" fmla="*/ 34 h 191"/>
                <a:gd name="T96" fmla="*/ 34 w 131"/>
                <a:gd name="T97" fmla="*/ 47 h 191"/>
                <a:gd name="T98" fmla="*/ 29 w 131"/>
                <a:gd name="T99" fmla="*/ 81 h 191"/>
                <a:gd name="T100" fmla="*/ 38 w 131"/>
                <a:gd name="T101" fmla="*/ 102 h 191"/>
                <a:gd name="T102" fmla="*/ 38 w 131"/>
                <a:gd name="T103" fmla="*/ 55 h 1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1"/>
                <a:gd name="T157" fmla="*/ 0 h 191"/>
                <a:gd name="T158" fmla="*/ 131 w 131"/>
                <a:gd name="T159" fmla="*/ 191 h 1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1" h="191">
                  <a:moveTo>
                    <a:pt x="38" y="55"/>
                  </a:moveTo>
                  <a:lnTo>
                    <a:pt x="38" y="55"/>
                  </a:lnTo>
                  <a:lnTo>
                    <a:pt x="38" y="60"/>
                  </a:lnTo>
                  <a:lnTo>
                    <a:pt x="42" y="64"/>
                  </a:lnTo>
                  <a:lnTo>
                    <a:pt x="42" y="68"/>
                  </a:lnTo>
                  <a:lnTo>
                    <a:pt x="46" y="72"/>
                  </a:lnTo>
                  <a:lnTo>
                    <a:pt x="51" y="77"/>
                  </a:lnTo>
                  <a:lnTo>
                    <a:pt x="55" y="81"/>
                  </a:lnTo>
                  <a:lnTo>
                    <a:pt x="59" y="81"/>
                  </a:lnTo>
                  <a:lnTo>
                    <a:pt x="63" y="85"/>
                  </a:lnTo>
                  <a:lnTo>
                    <a:pt x="68" y="89"/>
                  </a:lnTo>
                  <a:lnTo>
                    <a:pt x="72" y="89"/>
                  </a:lnTo>
                  <a:lnTo>
                    <a:pt x="72" y="94"/>
                  </a:lnTo>
                  <a:lnTo>
                    <a:pt x="68" y="94"/>
                  </a:lnTo>
                  <a:lnTo>
                    <a:pt x="63" y="98"/>
                  </a:lnTo>
                  <a:lnTo>
                    <a:pt x="38" y="119"/>
                  </a:lnTo>
                  <a:lnTo>
                    <a:pt x="17" y="161"/>
                  </a:lnTo>
                  <a:lnTo>
                    <a:pt x="17" y="166"/>
                  </a:lnTo>
                  <a:lnTo>
                    <a:pt x="12" y="166"/>
                  </a:lnTo>
                  <a:lnTo>
                    <a:pt x="8" y="166"/>
                  </a:lnTo>
                  <a:lnTo>
                    <a:pt x="4" y="166"/>
                  </a:lnTo>
                  <a:lnTo>
                    <a:pt x="0" y="161"/>
                  </a:lnTo>
                  <a:lnTo>
                    <a:pt x="0" y="166"/>
                  </a:lnTo>
                  <a:lnTo>
                    <a:pt x="0" y="170"/>
                  </a:lnTo>
                  <a:lnTo>
                    <a:pt x="4" y="170"/>
                  </a:lnTo>
                  <a:lnTo>
                    <a:pt x="4" y="174"/>
                  </a:lnTo>
                  <a:lnTo>
                    <a:pt x="8" y="174"/>
                  </a:lnTo>
                  <a:lnTo>
                    <a:pt x="12" y="174"/>
                  </a:lnTo>
                  <a:lnTo>
                    <a:pt x="12" y="178"/>
                  </a:lnTo>
                  <a:lnTo>
                    <a:pt x="17" y="178"/>
                  </a:lnTo>
                  <a:lnTo>
                    <a:pt x="17" y="183"/>
                  </a:lnTo>
                  <a:lnTo>
                    <a:pt x="21" y="187"/>
                  </a:lnTo>
                  <a:lnTo>
                    <a:pt x="25" y="183"/>
                  </a:lnTo>
                  <a:lnTo>
                    <a:pt x="25" y="178"/>
                  </a:lnTo>
                  <a:lnTo>
                    <a:pt x="29" y="174"/>
                  </a:lnTo>
                  <a:lnTo>
                    <a:pt x="29" y="178"/>
                  </a:lnTo>
                  <a:lnTo>
                    <a:pt x="29" y="174"/>
                  </a:lnTo>
                  <a:lnTo>
                    <a:pt x="34" y="174"/>
                  </a:lnTo>
                  <a:lnTo>
                    <a:pt x="34" y="170"/>
                  </a:lnTo>
                  <a:lnTo>
                    <a:pt x="38" y="166"/>
                  </a:lnTo>
                  <a:lnTo>
                    <a:pt x="42" y="161"/>
                  </a:lnTo>
                  <a:lnTo>
                    <a:pt x="46" y="157"/>
                  </a:lnTo>
                  <a:lnTo>
                    <a:pt x="51" y="153"/>
                  </a:lnTo>
                  <a:lnTo>
                    <a:pt x="51" y="149"/>
                  </a:lnTo>
                  <a:lnTo>
                    <a:pt x="55" y="149"/>
                  </a:lnTo>
                  <a:lnTo>
                    <a:pt x="59" y="144"/>
                  </a:lnTo>
                  <a:lnTo>
                    <a:pt x="59" y="140"/>
                  </a:lnTo>
                  <a:lnTo>
                    <a:pt x="68" y="144"/>
                  </a:lnTo>
                  <a:lnTo>
                    <a:pt x="72" y="153"/>
                  </a:lnTo>
                  <a:lnTo>
                    <a:pt x="106" y="178"/>
                  </a:lnTo>
                  <a:lnTo>
                    <a:pt x="110" y="174"/>
                  </a:lnTo>
                  <a:lnTo>
                    <a:pt x="106" y="178"/>
                  </a:lnTo>
                  <a:lnTo>
                    <a:pt x="106" y="183"/>
                  </a:lnTo>
                  <a:lnTo>
                    <a:pt x="97" y="187"/>
                  </a:lnTo>
                  <a:lnTo>
                    <a:pt x="93" y="187"/>
                  </a:lnTo>
                  <a:lnTo>
                    <a:pt x="93" y="191"/>
                  </a:lnTo>
                  <a:lnTo>
                    <a:pt x="97" y="191"/>
                  </a:lnTo>
                  <a:lnTo>
                    <a:pt x="101" y="191"/>
                  </a:lnTo>
                  <a:lnTo>
                    <a:pt x="106" y="191"/>
                  </a:lnTo>
                  <a:lnTo>
                    <a:pt x="110" y="187"/>
                  </a:lnTo>
                  <a:lnTo>
                    <a:pt x="114" y="187"/>
                  </a:lnTo>
                  <a:lnTo>
                    <a:pt x="114" y="183"/>
                  </a:lnTo>
                  <a:lnTo>
                    <a:pt x="118" y="183"/>
                  </a:lnTo>
                  <a:lnTo>
                    <a:pt x="123" y="174"/>
                  </a:lnTo>
                  <a:lnTo>
                    <a:pt x="123" y="170"/>
                  </a:lnTo>
                  <a:lnTo>
                    <a:pt x="118" y="170"/>
                  </a:lnTo>
                  <a:lnTo>
                    <a:pt x="118" y="166"/>
                  </a:lnTo>
                  <a:lnTo>
                    <a:pt x="89" y="136"/>
                  </a:lnTo>
                  <a:lnTo>
                    <a:pt x="89" y="128"/>
                  </a:lnTo>
                  <a:lnTo>
                    <a:pt x="89" y="123"/>
                  </a:lnTo>
                  <a:lnTo>
                    <a:pt x="93" y="123"/>
                  </a:lnTo>
                  <a:lnTo>
                    <a:pt x="97" y="119"/>
                  </a:lnTo>
                  <a:lnTo>
                    <a:pt x="101" y="119"/>
                  </a:lnTo>
                  <a:lnTo>
                    <a:pt x="101" y="115"/>
                  </a:lnTo>
                  <a:lnTo>
                    <a:pt x="101" y="111"/>
                  </a:lnTo>
                  <a:lnTo>
                    <a:pt x="106" y="111"/>
                  </a:lnTo>
                  <a:lnTo>
                    <a:pt x="123" y="115"/>
                  </a:lnTo>
                  <a:lnTo>
                    <a:pt x="114" y="94"/>
                  </a:lnTo>
                  <a:lnTo>
                    <a:pt x="123" y="85"/>
                  </a:lnTo>
                  <a:lnTo>
                    <a:pt x="127" y="81"/>
                  </a:lnTo>
                  <a:lnTo>
                    <a:pt x="131" y="77"/>
                  </a:lnTo>
                  <a:lnTo>
                    <a:pt x="127" y="77"/>
                  </a:lnTo>
                  <a:lnTo>
                    <a:pt x="123" y="77"/>
                  </a:lnTo>
                  <a:lnTo>
                    <a:pt x="123" y="81"/>
                  </a:lnTo>
                  <a:lnTo>
                    <a:pt x="118" y="81"/>
                  </a:lnTo>
                  <a:lnTo>
                    <a:pt x="114" y="85"/>
                  </a:lnTo>
                  <a:lnTo>
                    <a:pt x="110" y="85"/>
                  </a:lnTo>
                  <a:lnTo>
                    <a:pt x="106" y="81"/>
                  </a:lnTo>
                  <a:lnTo>
                    <a:pt x="106" y="77"/>
                  </a:lnTo>
                  <a:lnTo>
                    <a:pt x="110" y="72"/>
                  </a:lnTo>
                  <a:lnTo>
                    <a:pt x="110" y="68"/>
                  </a:lnTo>
                  <a:lnTo>
                    <a:pt x="110" y="64"/>
                  </a:lnTo>
                  <a:lnTo>
                    <a:pt x="110" y="55"/>
                  </a:lnTo>
                  <a:lnTo>
                    <a:pt x="110" y="47"/>
                  </a:lnTo>
                  <a:lnTo>
                    <a:pt x="110" y="39"/>
                  </a:lnTo>
                  <a:lnTo>
                    <a:pt x="106" y="34"/>
                  </a:lnTo>
                  <a:lnTo>
                    <a:pt x="106" y="30"/>
                  </a:lnTo>
                  <a:lnTo>
                    <a:pt x="101" y="26"/>
                  </a:lnTo>
                  <a:lnTo>
                    <a:pt x="97" y="26"/>
                  </a:lnTo>
                  <a:lnTo>
                    <a:pt x="93" y="26"/>
                  </a:lnTo>
                  <a:lnTo>
                    <a:pt x="89" y="26"/>
                  </a:lnTo>
                  <a:lnTo>
                    <a:pt x="84" y="26"/>
                  </a:lnTo>
                  <a:lnTo>
                    <a:pt x="72" y="30"/>
                  </a:lnTo>
                  <a:lnTo>
                    <a:pt x="68" y="26"/>
                  </a:lnTo>
                  <a:lnTo>
                    <a:pt x="63" y="26"/>
                  </a:lnTo>
                  <a:lnTo>
                    <a:pt x="59" y="26"/>
                  </a:lnTo>
                  <a:lnTo>
                    <a:pt x="55" y="26"/>
                  </a:lnTo>
                  <a:lnTo>
                    <a:pt x="51" y="26"/>
                  </a:lnTo>
                  <a:lnTo>
                    <a:pt x="51" y="30"/>
                  </a:lnTo>
                  <a:lnTo>
                    <a:pt x="46" y="26"/>
                  </a:lnTo>
                  <a:lnTo>
                    <a:pt x="42" y="22"/>
                  </a:lnTo>
                  <a:lnTo>
                    <a:pt x="46" y="17"/>
                  </a:lnTo>
                  <a:lnTo>
                    <a:pt x="46" y="9"/>
                  </a:lnTo>
                  <a:lnTo>
                    <a:pt x="42" y="5"/>
                  </a:lnTo>
                  <a:lnTo>
                    <a:pt x="38" y="0"/>
                  </a:lnTo>
                  <a:lnTo>
                    <a:pt x="34" y="0"/>
                  </a:lnTo>
                  <a:lnTo>
                    <a:pt x="25" y="0"/>
                  </a:lnTo>
                  <a:lnTo>
                    <a:pt x="17" y="0"/>
                  </a:lnTo>
                  <a:lnTo>
                    <a:pt x="17" y="5"/>
                  </a:lnTo>
                  <a:lnTo>
                    <a:pt x="17" y="9"/>
                  </a:lnTo>
                  <a:lnTo>
                    <a:pt x="17" y="13"/>
                  </a:lnTo>
                  <a:lnTo>
                    <a:pt x="17" y="17"/>
                  </a:lnTo>
                  <a:lnTo>
                    <a:pt x="12" y="22"/>
                  </a:lnTo>
                  <a:lnTo>
                    <a:pt x="17" y="22"/>
                  </a:lnTo>
                  <a:lnTo>
                    <a:pt x="12" y="26"/>
                  </a:lnTo>
                  <a:lnTo>
                    <a:pt x="17" y="30"/>
                  </a:lnTo>
                  <a:lnTo>
                    <a:pt x="12" y="30"/>
                  </a:lnTo>
                  <a:lnTo>
                    <a:pt x="17" y="34"/>
                  </a:lnTo>
                  <a:lnTo>
                    <a:pt x="21" y="30"/>
                  </a:lnTo>
                  <a:lnTo>
                    <a:pt x="25" y="30"/>
                  </a:lnTo>
                  <a:lnTo>
                    <a:pt x="29" y="30"/>
                  </a:lnTo>
                  <a:lnTo>
                    <a:pt x="29" y="34"/>
                  </a:lnTo>
                  <a:lnTo>
                    <a:pt x="34" y="34"/>
                  </a:lnTo>
                  <a:lnTo>
                    <a:pt x="34" y="39"/>
                  </a:lnTo>
                  <a:lnTo>
                    <a:pt x="34" y="43"/>
                  </a:lnTo>
                  <a:lnTo>
                    <a:pt x="34" y="47"/>
                  </a:lnTo>
                  <a:lnTo>
                    <a:pt x="34" y="55"/>
                  </a:lnTo>
                  <a:lnTo>
                    <a:pt x="29" y="68"/>
                  </a:lnTo>
                  <a:lnTo>
                    <a:pt x="29" y="77"/>
                  </a:lnTo>
                  <a:lnTo>
                    <a:pt x="29" y="81"/>
                  </a:lnTo>
                  <a:lnTo>
                    <a:pt x="29" y="89"/>
                  </a:lnTo>
                  <a:lnTo>
                    <a:pt x="29" y="98"/>
                  </a:lnTo>
                  <a:lnTo>
                    <a:pt x="29" y="102"/>
                  </a:lnTo>
                  <a:lnTo>
                    <a:pt x="29" y="106"/>
                  </a:lnTo>
                  <a:lnTo>
                    <a:pt x="38" y="102"/>
                  </a:lnTo>
                  <a:lnTo>
                    <a:pt x="38" y="85"/>
                  </a:lnTo>
                  <a:lnTo>
                    <a:pt x="34" y="68"/>
                  </a:lnTo>
                  <a:lnTo>
                    <a:pt x="38" y="47"/>
                  </a:lnTo>
                  <a:lnTo>
                    <a:pt x="38" y="55"/>
                  </a:lnTo>
                  <a:close/>
                </a:path>
              </a:pathLst>
            </a:custGeom>
            <a:solidFill>
              <a:srgbClr val="000000"/>
            </a:solidFill>
            <a:ln w="9525">
              <a:noFill/>
              <a:round/>
              <a:headEnd/>
              <a:tailEnd/>
            </a:ln>
          </p:spPr>
          <p:txBody>
            <a:bodyPr/>
            <a:lstStyle/>
            <a:p>
              <a:endParaRPr lang="en-US"/>
            </a:p>
          </p:txBody>
        </p:sp>
      </p:grpSp>
      <p:sp>
        <p:nvSpPr>
          <p:cNvPr id="172063" name="Text Box 30"/>
          <p:cNvSpPr txBox="1">
            <a:spLocks noChangeArrowheads="1"/>
          </p:cNvSpPr>
          <p:nvPr/>
        </p:nvSpPr>
        <p:spPr bwMode="auto">
          <a:xfrm>
            <a:off x="6019800" y="5029200"/>
            <a:ext cx="1143000" cy="641350"/>
          </a:xfrm>
          <a:prstGeom prst="rect">
            <a:avLst/>
          </a:prstGeom>
          <a:noFill/>
          <a:ln w="9525">
            <a:noFill/>
            <a:miter lim="800000"/>
            <a:headEnd/>
            <a:tailEnd/>
          </a:ln>
        </p:spPr>
        <p:txBody>
          <a:bodyPr>
            <a:spAutoFit/>
          </a:bodyPr>
          <a:lstStyle/>
          <a:p>
            <a:pPr algn="ctr">
              <a:spcBef>
                <a:spcPct val="50000"/>
              </a:spcBef>
            </a:pPr>
            <a:r>
              <a:rPr lang="en-US" sz="1800" b="1">
                <a:solidFill>
                  <a:srgbClr val="4D4D4D"/>
                </a:solidFill>
                <a:latin typeface="Arial" charset="0"/>
              </a:rPr>
              <a:t>Starting 2011</a:t>
            </a:r>
          </a:p>
        </p:txBody>
      </p:sp>
      <p:sp>
        <p:nvSpPr>
          <p:cNvPr id="172064" name="Rectangle 31"/>
          <p:cNvSpPr>
            <a:spLocks noChangeArrowheads="1"/>
          </p:cNvSpPr>
          <p:nvPr/>
        </p:nvSpPr>
        <p:spPr bwMode="auto">
          <a:xfrm>
            <a:off x="6705600" y="3124200"/>
            <a:ext cx="2133600" cy="1317625"/>
          </a:xfrm>
          <a:prstGeom prst="rect">
            <a:avLst/>
          </a:prstGeom>
          <a:solidFill>
            <a:srgbClr val="00CCFF"/>
          </a:solidFill>
          <a:ln w="9525">
            <a:solidFill>
              <a:schemeClr val="tx1"/>
            </a:solidFill>
            <a:miter lim="800000"/>
            <a:headEnd/>
            <a:tailEnd/>
          </a:ln>
        </p:spPr>
        <p:txBody>
          <a:bodyPr anchor="ctr"/>
          <a:lstStyle/>
          <a:p>
            <a:pPr>
              <a:lnSpc>
                <a:spcPct val="90000"/>
              </a:lnSpc>
            </a:pPr>
            <a:r>
              <a:rPr lang="en-US" sz="1600" b="1">
                <a:latin typeface="Arial" charset="0"/>
              </a:rPr>
              <a:t>Provide Local Planning Targets for smaller Watersheds,</a:t>
            </a:r>
          </a:p>
          <a:p>
            <a:pPr>
              <a:lnSpc>
                <a:spcPct val="90000"/>
              </a:lnSpc>
            </a:pPr>
            <a:r>
              <a:rPr lang="en-US" sz="1600" b="1">
                <a:latin typeface="Arial" charset="0"/>
              </a:rPr>
              <a:t>Counties, </a:t>
            </a:r>
          </a:p>
          <a:p>
            <a:pPr>
              <a:lnSpc>
                <a:spcPct val="90000"/>
              </a:lnSpc>
            </a:pPr>
            <a:r>
              <a:rPr lang="en-US" sz="1600" b="1">
                <a:latin typeface="Arial" charset="0"/>
              </a:rPr>
              <a:t>Sources</a:t>
            </a:r>
          </a:p>
        </p:txBody>
      </p:sp>
      <p:sp>
        <p:nvSpPr>
          <p:cNvPr id="172065" name="Text Box 32"/>
          <p:cNvSpPr txBox="1">
            <a:spLocks noChangeArrowheads="1"/>
          </p:cNvSpPr>
          <p:nvPr/>
        </p:nvSpPr>
        <p:spPr bwMode="auto">
          <a:xfrm>
            <a:off x="0" y="3352800"/>
            <a:ext cx="2286000" cy="1465263"/>
          </a:xfrm>
          <a:prstGeom prst="rect">
            <a:avLst/>
          </a:prstGeom>
          <a:noFill/>
          <a:ln w="9525">
            <a:noFill/>
            <a:miter lim="800000"/>
            <a:headEnd/>
            <a:tailEnd/>
          </a:ln>
        </p:spPr>
        <p:txBody>
          <a:bodyPr>
            <a:spAutoFit/>
          </a:bodyPr>
          <a:lstStyle/>
          <a:p>
            <a:pPr algn="ctr">
              <a:spcBef>
                <a:spcPct val="50000"/>
              </a:spcBef>
            </a:pPr>
            <a:r>
              <a:rPr lang="en-US" sz="1800" b="1">
                <a:solidFill>
                  <a:srgbClr val="4D4D4D"/>
                </a:solidFill>
                <a:latin typeface="Arial" charset="0"/>
              </a:rPr>
              <a:t>Draft Phase I Watershed Implementation Plans: November 2009 – Sept.1 2010</a:t>
            </a:r>
          </a:p>
        </p:txBody>
      </p:sp>
      <p:sp>
        <p:nvSpPr>
          <p:cNvPr id="172066" name="Rectangle 33"/>
          <p:cNvSpPr>
            <a:spLocks noChangeArrowheads="1"/>
          </p:cNvSpPr>
          <p:nvPr/>
        </p:nvSpPr>
        <p:spPr bwMode="auto">
          <a:xfrm>
            <a:off x="6172200" y="1676400"/>
            <a:ext cx="1819275" cy="1317625"/>
          </a:xfrm>
          <a:prstGeom prst="rect">
            <a:avLst/>
          </a:prstGeom>
          <a:solidFill>
            <a:srgbClr val="00CCFF"/>
          </a:solidFill>
          <a:ln w="9525">
            <a:solidFill>
              <a:schemeClr val="tx1"/>
            </a:solidFill>
            <a:miter lim="800000"/>
            <a:headEnd/>
            <a:tailEnd/>
          </a:ln>
        </p:spPr>
        <p:txBody>
          <a:bodyPr anchor="ctr"/>
          <a:lstStyle/>
          <a:p>
            <a:pPr>
              <a:lnSpc>
                <a:spcPct val="90000"/>
              </a:lnSpc>
            </a:pPr>
            <a:endParaRPr lang="en-US" sz="1600">
              <a:latin typeface="Arial" charset="0"/>
            </a:endParaRPr>
          </a:p>
          <a:p>
            <a:pPr>
              <a:lnSpc>
                <a:spcPct val="90000"/>
              </a:lnSpc>
            </a:pPr>
            <a:r>
              <a:rPr lang="en-US" sz="1600" b="1">
                <a:latin typeface="Arial" charset="0"/>
              </a:rPr>
              <a:t>Final </a:t>
            </a:r>
          </a:p>
          <a:p>
            <a:pPr>
              <a:lnSpc>
                <a:spcPct val="90000"/>
              </a:lnSpc>
            </a:pPr>
            <a:r>
              <a:rPr lang="en-US" sz="1600" b="1">
                <a:latin typeface="Arial" charset="0"/>
              </a:rPr>
              <a:t>TMDL </a:t>
            </a:r>
          </a:p>
          <a:p>
            <a:pPr>
              <a:lnSpc>
                <a:spcPct val="90000"/>
              </a:lnSpc>
            </a:pPr>
            <a:r>
              <a:rPr lang="en-US" sz="1600" b="1">
                <a:latin typeface="Arial" charset="0"/>
              </a:rPr>
              <a:t>Established</a:t>
            </a:r>
          </a:p>
        </p:txBody>
      </p:sp>
      <p:pic>
        <p:nvPicPr>
          <p:cNvPr id="172067" name="Picture 34" descr="MCj02338570000[1]"/>
          <p:cNvPicPr>
            <a:picLocks noChangeAspect="1" noChangeArrowheads="1"/>
          </p:cNvPicPr>
          <p:nvPr/>
        </p:nvPicPr>
        <p:blipFill>
          <a:blip r:embed="rId4" cstate="print"/>
          <a:srcRect t="6976"/>
          <a:stretch>
            <a:fillRect/>
          </a:stretch>
        </p:blipFill>
        <p:spPr bwMode="auto">
          <a:xfrm>
            <a:off x="6858000" y="1752600"/>
            <a:ext cx="1152525" cy="801688"/>
          </a:xfrm>
          <a:prstGeom prst="rect">
            <a:avLst/>
          </a:prstGeom>
          <a:noFill/>
          <a:ln w="9525">
            <a:noFill/>
            <a:miter lim="800000"/>
            <a:headEnd/>
            <a:tailEnd/>
          </a:ln>
        </p:spPr>
      </p:pic>
      <p:sp>
        <p:nvSpPr>
          <p:cNvPr id="172068" name="Rectangle 35"/>
          <p:cNvSpPr>
            <a:spLocks noChangeArrowheads="1"/>
          </p:cNvSpPr>
          <p:nvPr/>
        </p:nvSpPr>
        <p:spPr bwMode="auto">
          <a:xfrm>
            <a:off x="2590800" y="5334000"/>
            <a:ext cx="1574800" cy="1281113"/>
          </a:xfrm>
          <a:prstGeom prst="rect">
            <a:avLst/>
          </a:prstGeom>
          <a:solidFill>
            <a:srgbClr val="00CCFF"/>
          </a:solidFill>
          <a:ln w="9525">
            <a:solidFill>
              <a:schemeClr val="tx1"/>
            </a:solidFill>
            <a:miter lim="800000"/>
            <a:headEnd/>
            <a:tailEnd/>
          </a:ln>
        </p:spPr>
        <p:txBody>
          <a:bodyPr lIns="36576" rIns="36576" anchor="ctr"/>
          <a:lstStyle/>
          <a:p>
            <a:pPr>
              <a:lnSpc>
                <a:spcPct val="90000"/>
              </a:lnSpc>
            </a:pPr>
            <a:endParaRPr lang="en-US" sz="1600">
              <a:latin typeface="Arial" charset="0"/>
            </a:endParaRPr>
          </a:p>
          <a:p>
            <a:pPr>
              <a:lnSpc>
                <a:spcPct val="90000"/>
              </a:lnSpc>
            </a:pPr>
            <a:r>
              <a:rPr lang="en-US" sz="1600" b="1">
                <a:latin typeface="Arial" charset="0"/>
              </a:rPr>
              <a:t>Public</a:t>
            </a:r>
          </a:p>
          <a:p>
            <a:pPr>
              <a:lnSpc>
                <a:spcPct val="90000"/>
              </a:lnSpc>
            </a:pPr>
            <a:r>
              <a:rPr lang="en-US" sz="1600" b="1">
                <a:latin typeface="Arial" charset="0"/>
              </a:rPr>
              <a:t>Review</a:t>
            </a:r>
          </a:p>
          <a:p>
            <a:pPr>
              <a:lnSpc>
                <a:spcPct val="90000"/>
              </a:lnSpc>
            </a:pPr>
            <a:r>
              <a:rPr lang="en-US" sz="1600" b="1">
                <a:latin typeface="Arial" charset="0"/>
              </a:rPr>
              <a:t>And</a:t>
            </a:r>
          </a:p>
          <a:p>
            <a:pPr>
              <a:lnSpc>
                <a:spcPct val="90000"/>
              </a:lnSpc>
            </a:pPr>
            <a:r>
              <a:rPr lang="en-US" sz="1600" b="1">
                <a:latin typeface="Arial" charset="0"/>
              </a:rPr>
              <a:t>Comment</a:t>
            </a:r>
          </a:p>
        </p:txBody>
      </p:sp>
      <p:pic>
        <p:nvPicPr>
          <p:cNvPr id="172069" name="Picture 36" descr="MCj03109980000[1]"/>
          <p:cNvPicPr>
            <a:picLocks noChangeAspect="1" noChangeArrowheads="1"/>
          </p:cNvPicPr>
          <p:nvPr/>
        </p:nvPicPr>
        <p:blipFill>
          <a:blip r:embed="rId5" cstate="print"/>
          <a:srcRect/>
          <a:stretch>
            <a:fillRect/>
          </a:stretch>
        </p:blipFill>
        <p:spPr bwMode="auto">
          <a:xfrm>
            <a:off x="3352800" y="5410200"/>
            <a:ext cx="854075" cy="830263"/>
          </a:xfrm>
          <a:prstGeom prst="rect">
            <a:avLst/>
          </a:prstGeom>
          <a:noFill/>
          <a:ln w="9525">
            <a:noFill/>
            <a:miter lim="800000"/>
            <a:headEnd/>
            <a:tailEnd/>
          </a:ln>
        </p:spPr>
      </p:pic>
      <p:sp>
        <p:nvSpPr>
          <p:cNvPr id="172070" name="Text Box 37"/>
          <p:cNvSpPr txBox="1">
            <a:spLocks noChangeArrowheads="1"/>
          </p:cNvSpPr>
          <p:nvPr/>
        </p:nvSpPr>
        <p:spPr bwMode="auto">
          <a:xfrm>
            <a:off x="762000" y="5410200"/>
            <a:ext cx="1676400" cy="1100138"/>
          </a:xfrm>
          <a:prstGeom prst="rect">
            <a:avLst/>
          </a:prstGeom>
          <a:noFill/>
          <a:ln w="9525">
            <a:noFill/>
            <a:miter lim="800000"/>
            <a:headEnd/>
            <a:tailEnd/>
          </a:ln>
        </p:spPr>
        <p:txBody>
          <a:bodyPr>
            <a:spAutoFit/>
          </a:bodyPr>
          <a:lstStyle/>
          <a:p>
            <a:pPr algn="ctr">
              <a:spcBef>
                <a:spcPct val="50000"/>
              </a:spcBef>
            </a:pPr>
            <a:r>
              <a:rPr lang="en-US" sz="1800" b="1">
                <a:solidFill>
                  <a:srgbClr val="4D4D4D"/>
                </a:solidFill>
                <a:latin typeface="Arial" charset="0"/>
              </a:rPr>
              <a:t>Draft TMDL</a:t>
            </a:r>
          </a:p>
          <a:p>
            <a:pPr algn="ctr">
              <a:spcBef>
                <a:spcPct val="50000"/>
              </a:spcBef>
            </a:pPr>
            <a:r>
              <a:rPr lang="en-US" sz="1600" b="1">
                <a:solidFill>
                  <a:srgbClr val="4D4D4D"/>
                </a:solidFill>
                <a:latin typeface="Arial" charset="0"/>
              </a:rPr>
              <a:t>Sept. 24, 2010</a:t>
            </a:r>
          </a:p>
          <a:p>
            <a:pPr algn="ctr">
              <a:spcBef>
                <a:spcPct val="50000"/>
              </a:spcBef>
            </a:pPr>
            <a:r>
              <a:rPr lang="en-US" sz="1600" b="1">
                <a:solidFill>
                  <a:srgbClr val="4D4D4D"/>
                </a:solidFill>
                <a:latin typeface="Arial" charset="0"/>
              </a:rPr>
              <a:t>(45 days)</a:t>
            </a:r>
          </a:p>
        </p:txBody>
      </p:sp>
      <p:sp>
        <p:nvSpPr>
          <p:cNvPr id="172071" name="Text Box 38"/>
          <p:cNvSpPr txBox="1">
            <a:spLocks noChangeArrowheads="1"/>
          </p:cNvSpPr>
          <p:nvPr/>
        </p:nvSpPr>
        <p:spPr bwMode="auto">
          <a:xfrm>
            <a:off x="4800600" y="2133600"/>
            <a:ext cx="1371600" cy="641350"/>
          </a:xfrm>
          <a:prstGeom prst="rect">
            <a:avLst/>
          </a:prstGeom>
          <a:noFill/>
          <a:ln w="9525">
            <a:noFill/>
            <a:miter lim="800000"/>
            <a:headEnd/>
            <a:tailEnd/>
          </a:ln>
        </p:spPr>
        <p:txBody>
          <a:bodyPr>
            <a:spAutoFit/>
          </a:bodyPr>
          <a:lstStyle/>
          <a:p>
            <a:pPr algn="ctr">
              <a:spcBef>
                <a:spcPct val="50000"/>
              </a:spcBef>
            </a:pPr>
            <a:r>
              <a:rPr lang="en-US" sz="1800" b="1">
                <a:solidFill>
                  <a:srgbClr val="4D4D4D"/>
                </a:solidFill>
                <a:latin typeface="Arial" charset="0"/>
              </a:rPr>
              <a:t>December 2010</a:t>
            </a:r>
          </a:p>
        </p:txBody>
      </p:sp>
      <p:sp>
        <p:nvSpPr>
          <p:cNvPr id="172072" name="Line 39"/>
          <p:cNvSpPr>
            <a:spLocks noChangeShapeType="1"/>
          </p:cNvSpPr>
          <p:nvPr/>
        </p:nvSpPr>
        <p:spPr bwMode="auto">
          <a:xfrm>
            <a:off x="4572000" y="1219200"/>
            <a:ext cx="1066800" cy="0"/>
          </a:xfrm>
          <a:prstGeom prst="line">
            <a:avLst/>
          </a:prstGeom>
          <a:noFill/>
          <a:ln w="76200">
            <a:solidFill>
              <a:srgbClr val="003399"/>
            </a:solidFill>
            <a:round/>
            <a:headEnd/>
            <a:tailEnd type="stealth" w="lg" len="lg"/>
          </a:ln>
        </p:spPr>
        <p:txBody>
          <a:bodyPr/>
          <a:lstStyle/>
          <a:p>
            <a:endParaRPr lang="en-US"/>
          </a:p>
        </p:txBody>
      </p:sp>
      <p:sp>
        <p:nvSpPr>
          <p:cNvPr id="172073" name="Line 40"/>
          <p:cNvSpPr>
            <a:spLocks noChangeShapeType="1"/>
          </p:cNvSpPr>
          <p:nvPr/>
        </p:nvSpPr>
        <p:spPr bwMode="auto">
          <a:xfrm>
            <a:off x="4572000" y="1219200"/>
            <a:ext cx="0" cy="4191000"/>
          </a:xfrm>
          <a:prstGeom prst="line">
            <a:avLst/>
          </a:prstGeom>
          <a:noFill/>
          <a:ln w="76200">
            <a:solidFill>
              <a:srgbClr val="003399"/>
            </a:solidFill>
            <a:round/>
            <a:headEnd/>
            <a:tailEnd/>
          </a:ln>
        </p:spPr>
        <p:txBody>
          <a:bodyPr/>
          <a:lstStyle/>
          <a:p>
            <a:endParaRPr lang="en-US"/>
          </a:p>
        </p:txBody>
      </p:sp>
      <p:sp>
        <p:nvSpPr>
          <p:cNvPr id="172074" name="Line 41"/>
          <p:cNvSpPr>
            <a:spLocks noChangeShapeType="1"/>
          </p:cNvSpPr>
          <p:nvPr/>
        </p:nvSpPr>
        <p:spPr bwMode="auto">
          <a:xfrm>
            <a:off x="4343400" y="5410200"/>
            <a:ext cx="228600" cy="0"/>
          </a:xfrm>
          <a:prstGeom prst="line">
            <a:avLst/>
          </a:prstGeom>
          <a:noFill/>
          <a:ln w="76200">
            <a:solidFill>
              <a:srgbClr val="003399"/>
            </a:solidFill>
            <a:round/>
            <a:headEnd/>
            <a:tailEnd/>
          </a:ln>
        </p:spPr>
        <p:txBody>
          <a:bodyPr/>
          <a:lstStyle/>
          <a:p>
            <a:endParaRPr lang="en-US"/>
          </a:p>
        </p:txBody>
      </p:sp>
      <p:pic>
        <p:nvPicPr>
          <p:cNvPr id="172075" name="Picture 42" descr="tsb04cosegs"/>
          <p:cNvPicPr>
            <a:picLocks noChangeAspect="1" noChangeArrowheads="1"/>
          </p:cNvPicPr>
          <p:nvPr/>
        </p:nvPicPr>
        <p:blipFill>
          <a:blip r:embed="rId6" cstate="print"/>
          <a:srcRect/>
          <a:stretch>
            <a:fillRect/>
          </a:stretch>
        </p:blipFill>
        <p:spPr bwMode="auto">
          <a:xfrm>
            <a:off x="7772400" y="3124200"/>
            <a:ext cx="1111250" cy="1295400"/>
          </a:xfrm>
          <a:prstGeom prst="rect">
            <a:avLst/>
          </a:prstGeom>
          <a:noFill/>
          <a:ln w="9525">
            <a:noFill/>
            <a:miter lim="800000"/>
            <a:headEnd/>
            <a:tailEnd/>
          </a:ln>
        </p:spPr>
      </p:pic>
      <p:grpSp>
        <p:nvGrpSpPr>
          <p:cNvPr id="172076" name="Group 43"/>
          <p:cNvGrpSpPr>
            <a:grpSpLocks/>
          </p:cNvGrpSpPr>
          <p:nvPr/>
        </p:nvGrpSpPr>
        <p:grpSpPr bwMode="auto">
          <a:xfrm>
            <a:off x="2209800" y="3352800"/>
            <a:ext cx="1827213" cy="1379538"/>
            <a:chOff x="2880" y="2157"/>
            <a:chExt cx="1447" cy="1056"/>
          </a:xfrm>
        </p:grpSpPr>
        <p:sp>
          <p:nvSpPr>
            <p:cNvPr id="172077" name="Rectangle 44"/>
            <p:cNvSpPr>
              <a:spLocks noChangeArrowheads="1"/>
            </p:cNvSpPr>
            <p:nvPr/>
          </p:nvSpPr>
          <p:spPr bwMode="auto">
            <a:xfrm>
              <a:off x="2880" y="2157"/>
              <a:ext cx="1440" cy="1056"/>
            </a:xfrm>
            <a:prstGeom prst="rect">
              <a:avLst/>
            </a:prstGeom>
            <a:solidFill>
              <a:srgbClr val="00CCFF"/>
            </a:solidFill>
            <a:ln w="9525">
              <a:solidFill>
                <a:schemeClr val="tx1"/>
              </a:solidFill>
              <a:miter lim="800000"/>
              <a:headEnd/>
              <a:tailEnd/>
            </a:ln>
          </p:spPr>
          <p:txBody>
            <a:bodyPr anchor="ctr"/>
            <a:lstStyle/>
            <a:p>
              <a:pPr algn="ctr">
                <a:lnSpc>
                  <a:spcPct val="90000"/>
                </a:lnSpc>
              </a:pPr>
              <a:r>
                <a:rPr lang="en-US" sz="1600" b="1">
                  <a:latin typeface="Arial" charset="0"/>
                </a:rPr>
                <a:t>Local Program Capacity/Gap  Evaluation</a:t>
              </a:r>
            </a:p>
            <a:p>
              <a:pPr>
                <a:lnSpc>
                  <a:spcPct val="90000"/>
                </a:lnSpc>
              </a:pPr>
              <a:endParaRPr lang="en-US" sz="1600">
                <a:latin typeface="Arial" charset="0"/>
              </a:endParaRPr>
            </a:p>
            <a:p>
              <a:pPr>
                <a:lnSpc>
                  <a:spcPct val="90000"/>
                </a:lnSpc>
              </a:pPr>
              <a:endParaRPr lang="en-US" sz="1600">
                <a:latin typeface="Arial" charset="0"/>
              </a:endParaRPr>
            </a:p>
            <a:p>
              <a:pPr>
                <a:lnSpc>
                  <a:spcPct val="90000"/>
                </a:lnSpc>
              </a:pPr>
              <a:endParaRPr lang="en-US" sz="1600">
                <a:latin typeface="Arial" charset="0"/>
              </a:endParaRPr>
            </a:p>
          </p:txBody>
        </p:sp>
        <p:pic>
          <p:nvPicPr>
            <p:cNvPr id="172078" name="Picture 45"/>
            <p:cNvPicPr>
              <a:picLocks noChangeAspect="1" noChangeArrowheads="1"/>
            </p:cNvPicPr>
            <p:nvPr/>
          </p:nvPicPr>
          <p:blipFill>
            <a:blip r:embed="rId7" cstate="print"/>
            <a:srcRect/>
            <a:stretch>
              <a:fillRect/>
            </a:stretch>
          </p:blipFill>
          <p:spPr bwMode="auto">
            <a:xfrm>
              <a:off x="2888" y="2685"/>
              <a:ext cx="1439" cy="489"/>
            </a:xfrm>
            <a:prstGeom prst="rect">
              <a:avLst/>
            </a:prstGeom>
            <a:noFill/>
            <a:ln w="9525">
              <a:solidFill>
                <a:schemeClr val="tx1"/>
              </a:solidFill>
              <a:miter lim="800000"/>
              <a:headEnd/>
              <a:tailEnd/>
            </a:ln>
          </p:spPr>
        </p:pic>
      </p:grpSp>
      <p:sp>
        <p:nvSpPr>
          <p:cNvPr id="172079" name="Rectangle 46"/>
          <p:cNvSpPr>
            <a:spLocks noChangeArrowheads="1"/>
          </p:cNvSpPr>
          <p:nvPr/>
        </p:nvSpPr>
        <p:spPr bwMode="auto">
          <a:xfrm>
            <a:off x="1600200" y="2057400"/>
            <a:ext cx="1905000" cy="1281113"/>
          </a:xfrm>
          <a:prstGeom prst="rect">
            <a:avLst/>
          </a:prstGeom>
          <a:solidFill>
            <a:srgbClr val="00CCFF"/>
          </a:solidFill>
          <a:ln w="9525">
            <a:solidFill>
              <a:schemeClr val="tx1"/>
            </a:solidFill>
            <a:miter lim="800000"/>
            <a:headEnd/>
            <a:tailEnd/>
          </a:ln>
        </p:spPr>
        <p:txBody>
          <a:bodyPr lIns="36576" rIns="36576" anchor="ctr"/>
          <a:lstStyle/>
          <a:p>
            <a:pPr algn="ctr">
              <a:lnSpc>
                <a:spcPct val="90000"/>
              </a:lnSpc>
            </a:pPr>
            <a:r>
              <a:rPr lang="en-US" sz="1600" b="1">
                <a:latin typeface="Arial" charset="0"/>
              </a:rPr>
              <a:t>Bay TMDL Public Meetings</a:t>
            </a:r>
          </a:p>
        </p:txBody>
      </p:sp>
      <p:sp>
        <p:nvSpPr>
          <p:cNvPr id="172080" name="Text Box 47"/>
          <p:cNvSpPr txBox="1">
            <a:spLocks noChangeArrowheads="1"/>
          </p:cNvSpPr>
          <p:nvPr/>
        </p:nvSpPr>
        <p:spPr bwMode="auto">
          <a:xfrm>
            <a:off x="0" y="2178050"/>
            <a:ext cx="1524000" cy="915988"/>
          </a:xfrm>
          <a:prstGeom prst="rect">
            <a:avLst/>
          </a:prstGeom>
          <a:noFill/>
          <a:ln w="9525">
            <a:noFill/>
            <a:miter lim="800000"/>
            <a:headEnd/>
            <a:tailEnd/>
          </a:ln>
        </p:spPr>
        <p:txBody>
          <a:bodyPr>
            <a:spAutoFit/>
          </a:bodyPr>
          <a:lstStyle/>
          <a:p>
            <a:pPr algn="ctr">
              <a:spcBef>
                <a:spcPct val="50000"/>
              </a:spcBef>
            </a:pPr>
            <a:r>
              <a:rPr lang="en-US" sz="1800" b="1">
                <a:solidFill>
                  <a:srgbClr val="4D4D4D"/>
                </a:solidFill>
                <a:latin typeface="Arial" charset="0"/>
              </a:rPr>
              <a:t>November-December 2009</a:t>
            </a:r>
          </a:p>
        </p:txBody>
      </p:sp>
      <p:sp>
        <p:nvSpPr>
          <p:cNvPr id="172081" name="Text Box 48"/>
          <p:cNvSpPr txBox="1">
            <a:spLocks noChangeArrowheads="1"/>
          </p:cNvSpPr>
          <p:nvPr/>
        </p:nvSpPr>
        <p:spPr bwMode="auto">
          <a:xfrm>
            <a:off x="4648200" y="3048000"/>
            <a:ext cx="2209800" cy="1465263"/>
          </a:xfrm>
          <a:prstGeom prst="rect">
            <a:avLst/>
          </a:prstGeom>
          <a:noFill/>
          <a:ln w="9525">
            <a:noFill/>
            <a:miter lim="800000"/>
            <a:headEnd/>
            <a:tailEnd/>
          </a:ln>
        </p:spPr>
        <p:txBody>
          <a:bodyPr>
            <a:spAutoFit/>
          </a:bodyPr>
          <a:lstStyle/>
          <a:p>
            <a:pPr algn="ctr">
              <a:spcBef>
                <a:spcPct val="50000"/>
              </a:spcBef>
            </a:pPr>
            <a:r>
              <a:rPr lang="en-US" sz="1800" b="1">
                <a:solidFill>
                  <a:srgbClr val="4D4D4D"/>
                </a:solidFill>
                <a:latin typeface="Arial" charset="0"/>
              </a:rPr>
              <a:t>Phase II Watershed Implementation Plans: Starting 2011</a:t>
            </a:r>
          </a:p>
        </p:txBody>
      </p:sp>
      <p:sp>
        <p:nvSpPr>
          <p:cNvPr id="172082" name="Text Box 49"/>
          <p:cNvSpPr txBox="1">
            <a:spLocks noChangeArrowheads="1"/>
          </p:cNvSpPr>
          <p:nvPr/>
        </p:nvSpPr>
        <p:spPr bwMode="auto">
          <a:xfrm>
            <a:off x="0" y="4876800"/>
            <a:ext cx="3810000" cy="376238"/>
          </a:xfrm>
          <a:prstGeom prst="rect">
            <a:avLst/>
          </a:prstGeom>
          <a:solidFill>
            <a:srgbClr val="00CCFF"/>
          </a:solidFill>
          <a:ln w="9525">
            <a:solidFill>
              <a:schemeClr val="tx2"/>
            </a:solidFill>
            <a:miter lim="800000"/>
            <a:headEnd/>
            <a:tailEnd/>
          </a:ln>
        </p:spPr>
        <p:txBody>
          <a:bodyPr>
            <a:spAutoFit/>
          </a:bodyPr>
          <a:lstStyle/>
          <a:p>
            <a:pPr>
              <a:spcBef>
                <a:spcPct val="50000"/>
              </a:spcBef>
            </a:pPr>
            <a:r>
              <a:rPr lang="en-US" sz="1800" b="1">
                <a:latin typeface="Arial" charset="0"/>
              </a:rPr>
              <a:t>July 1 and August 13 Allocations</a:t>
            </a:r>
          </a:p>
        </p:txBody>
      </p:sp>
      <p:sp>
        <p:nvSpPr>
          <p:cNvPr id="172083" name="Text Box 50"/>
          <p:cNvSpPr txBox="1">
            <a:spLocks noChangeArrowheads="1"/>
          </p:cNvSpPr>
          <p:nvPr/>
        </p:nvSpPr>
        <p:spPr bwMode="auto">
          <a:xfrm>
            <a:off x="7086600" y="862013"/>
            <a:ext cx="1600200" cy="376237"/>
          </a:xfrm>
          <a:prstGeom prst="rect">
            <a:avLst/>
          </a:prstGeom>
          <a:solidFill>
            <a:srgbClr val="00CCFF"/>
          </a:solidFill>
          <a:ln w="9525">
            <a:solidFill>
              <a:schemeClr val="tx1"/>
            </a:solidFill>
            <a:miter lim="800000"/>
            <a:headEnd/>
            <a:tailEnd/>
          </a:ln>
        </p:spPr>
        <p:txBody>
          <a:bodyPr>
            <a:spAutoFit/>
          </a:bodyPr>
          <a:lstStyle/>
          <a:p>
            <a:pPr>
              <a:spcBef>
                <a:spcPct val="50000"/>
              </a:spcBef>
            </a:pPr>
            <a:r>
              <a:rPr lang="en-US" sz="1800" b="1">
                <a:latin typeface="Arial" charset="0"/>
              </a:rPr>
              <a:t>Final WIPs</a:t>
            </a:r>
          </a:p>
        </p:txBody>
      </p:sp>
      <p:sp>
        <p:nvSpPr>
          <p:cNvPr id="172084" name="Text Box 51"/>
          <p:cNvSpPr txBox="1">
            <a:spLocks noChangeArrowheads="1"/>
          </p:cNvSpPr>
          <p:nvPr/>
        </p:nvSpPr>
        <p:spPr bwMode="auto">
          <a:xfrm>
            <a:off x="5562600" y="882650"/>
            <a:ext cx="1905000" cy="641350"/>
          </a:xfrm>
          <a:prstGeom prst="rect">
            <a:avLst/>
          </a:prstGeom>
          <a:noFill/>
          <a:ln w="9525">
            <a:noFill/>
            <a:miter lim="800000"/>
            <a:headEnd/>
            <a:tailEnd/>
          </a:ln>
        </p:spPr>
        <p:txBody>
          <a:bodyPr>
            <a:spAutoFit/>
          </a:bodyPr>
          <a:lstStyle/>
          <a:p>
            <a:pPr>
              <a:spcBef>
                <a:spcPct val="50000"/>
              </a:spcBef>
            </a:pPr>
            <a:r>
              <a:rPr lang="en-US" sz="1800" b="1">
                <a:solidFill>
                  <a:srgbClr val="4D4D4D"/>
                </a:solidFill>
                <a:latin typeface="Arial" charset="0"/>
              </a:rPr>
              <a:t>November-December 2010</a:t>
            </a:r>
          </a:p>
        </p:txBody>
      </p:sp>
      <p:sp>
        <p:nvSpPr>
          <p:cNvPr id="172085" name="Text Box 52"/>
          <p:cNvSpPr txBox="1">
            <a:spLocks noChangeArrowheads="1"/>
          </p:cNvSpPr>
          <p:nvPr/>
        </p:nvSpPr>
        <p:spPr bwMode="auto">
          <a:xfrm>
            <a:off x="5105400" y="6172200"/>
            <a:ext cx="3886200" cy="650875"/>
          </a:xfrm>
          <a:prstGeom prst="rect">
            <a:avLst/>
          </a:prstGeom>
          <a:solidFill>
            <a:srgbClr val="00CCFF"/>
          </a:solidFill>
          <a:ln w="9525">
            <a:solidFill>
              <a:schemeClr val="tx1"/>
            </a:solidFill>
            <a:miter lim="800000"/>
            <a:headEnd/>
            <a:tailEnd/>
          </a:ln>
        </p:spPr>
        <p:txBody>
          <a:bodyPr>
            <a:spAutoFit/>
          </a:bodyPr>
          <a:lstStyle/>
          <a:p>
            <a:pPr>
              <a:spcBef>
                <a:spcPct val="50000"/>
              </a:spcBef>
            </a:pPr>
            <a:r>
              <a:rPr lang="en-US" sz="1800" b="1">
                <a:latin typeface="Arial" charset="0"/>
              </a:rPr>
              <a:t>2017 60% of Practices in Place - Phase III  WIPs to meet 2025 Goal</a:t>
            </a:r>
          </a:p>
        </p:txBody>
      </p:sp>
      <p:pic>
        <p:nvPicPr>
          <p:cNvPr id="172086" name="Picture 53" descr="MC900434713[1]"/>
          <p:cNvPicPr>
            <a:picLocks noChangeAspect="1" noChangeArrowheads="1"/>
          </p:cNvPicPr>
          <p:nvPr/>
        </p:nvPicPr>
        <p:blipFill>
          <a:blip r:embed="rId8" cstate="print"/>
          <a:srcRect/>
          <a:stretch>
            <a:fillRect/>
          </a:stretch>
        </p:blipFill>
        <p:spPr bwMode="auto">
          <a:xfrm>
            <a:off x="2514600" y="609600"/>
            <a:ext cx="558800" cy="585788"/>
          </a:xfrm>
          <a:prstGeom prst="rect">
            <a:avLst/>
          </a:prstGeom>
          <a:noFill/>
          <a:ln w="9525">
            <a:noFill/>
            <a:miter lim="800000"/>
            <a:headEnd/>
            <a:tailEnd/>
          </a:ln>
        </p:spPr>
      </p:pic>
      <p:pic>
        <p:nvPicPr>
          <p:cNvPr id="172087" name="Picture 54" descr="MC900434713[1]"/>
          <p:cNvPicPr>
            <a:picLocks noChangeAspect="1" noChangeArrowheads="1"/>
          </p:cNvPicPr>
          <p:nvPr/>
        </p:nvPicPr>
        <p:blipFill>
          <a:blip r:embed="rId8" cstate="print"/>
          <a:srcRect/>
          <a:stretch>
            <a:fillRect/>
          </a:stretch>
        </p:blipFill>
        <p:spPr bwMode="auto">
          <a:xfrm>
            <a:off x="3048000" y="1905000"/>
            <a:ext cx="558800" cy="585788"/>
          </a:xfrm>
          <a:prstGeom prst="rect">
            <a:avLst/>
          </a:prstGeom>
          <a:noFill/>
          <a:ln w="9525">
            <a:noFill/>
            <a:miter lim="800000"/>
            <a:headEnd/>
            <a:tailEnd/>
          </a:ln>
        </p:spPr>
      </p:pic>
      <p:pic>
        <p:nvPicPr>
          <p:cNvPr id="172088" name="Picture 55" descr="MC900434713[1]"/>
          <p:cNvPicPr>
            <a:picLocks noChangeAspect="1" noChangeArrowheads="1"/>
          </p:cNvPicPr>
          <p:nvPr/>
        </p:nvPicPr>
        <p:blipFill>
          <a:blip r:embed="rId8" cstate="print"/>
          <a:srcRect/>
          <a:stretch>
            <a:fillRect/>
          </a:stretch>
        </p:blipFill>
        <p:spPr bwMode="auto">
          <a:xfrm>
            <a:off x="3810000" y="3200400"/>
            <a:ext cx="558800" cy="585788"/>
          </a:xfrm>
          <a:prstGeom prst="rect">
            <a:avLst/>
          </a:prstGeom>
          <a:noFill/>
          <a:ln w="9525">
            <a:noFill/>
            <a:miter lim="800000"/>
            <a:headEnd/>
            <a:tailEnd/>
          </a:ln>
        </p:spPr>
      </p:pic>
      <p:pic>
        <p:nvPicPr>
          <p:cNvPr id="172089" name="Picture 56" descr="MC900434713[1]"/>
          <p:cNvPicPr>
            <a:picLocks noChangeAspect="1" noChangeArrowheads="1"/>
          </p:cNvPicPr>
          <p:nvPr/>
        </p:nvPicPr>
        <p:blipFill>
          <a:blip r:embed="rId8" cstate="print"/>
          <a:srcRect/>
          <a:stretch>
            <a:fillRect/>
          </a:stretch>
        </p:blipFill>
        <p:spPr bwMode="auto">
          <a:xfrm>
            <a:off x="3581400" y="4419600"/>
            <a:ext cx="558800" cy="585788"/>
          </a:xfrm>
          <a:prstGeom prst="rect">
            <a:avLst/>
          </a:prstGeom>
          <a:noFill/>
          <a:ln w="9525">
            <a:noFill/>
            <a:miter lim="800000"/>
            <a:headEnd/>
            <a:tailEnd/>
          </a:ln>
        </p:spPr>
      </p:pic>
      <p:pic>
        <p:nvPicPr>
          <p:cNvPr id="172090" name="Picture 57" descr="MC900434713[1]"/>
          <p:cNvPicPr>
            <a:picLocks noChangeAspect="1" noChangeArrowheads="1"/>
          </p:cNvPicPr>
          <p:nvPr/>
        </p:nvPicPr>
        <p:blipFill>
          <a:blip r:embed="rId8" cstate="print"/>
          <a:srcRect/>
          <a:stretch>
            <a:fillRect/>
          </a:stretch>
        </p:blipFill>
        <p:spPr bwMode="auto">
          <a:xfrm>
            <a:off x="3810000" y="5410200"/>
            <a:ext cx="558800" cy="585788"/>
          </a:xfrm>
          <a:prstGeom prst="rect">
            <a:avLst/>
          </a:prstGeom>
          <a:noFill/>
          <a:ln w="9525">
            <a:noFill/>
            <a:miter lim="800000"/>
            <a:headEnd/>
            <a:tailEnd/>
          </a:ln>
        </p:spPr>
      </p:pic>
      <p:sp>
        <p:nvSpPr>
          <p:cNvPr id="172091" name="Line 58"/>
          <p:cNvSpPr>
            <a:spLocks noChangeShapeType="1"/>
          </p:cNvSpPr>
          <p:nvPr/>
        </p:nvSpPr>
        <p:spPr bwMode="auto">
          <a:xfrm>
            <a:off x="533400" y="533400"/>
            <a:ext cx="8610600" cy="0"/>
          </a:xfrm>
          <a:prstGeom prst="line">
            <a:avLst/>
          </a:prstGeom>
          <a:noFill/>
          <a:ln w="28575">
            <a:solidFill>
              <a:schemeClr val="bg2"/>
            </a:solidFill>
            <a:round/>
            <a:headEnd/>
            <a:tailEnd/>
          </a:ln>
        </p:spPr>
        <p:txBody>
          <a:bodyPr/>
          <a:lstStyle/>
          <a:p>
            <a:endParaRPr lang="en-US"/>
          </a:p>
        </p:txBody>
      </p:sp>
      <p:pic>
        <p:nvPicPr>
          <p:cNvPr id="172092" name="Picture 59" descr="MC900434713[1]"/>
          <p:cNvPicPr>
            <a:picLocks noChangeAspect="1" noChangeArrowheads="1"/>
          </p:cNvPicPr>
          <p:nvPr/>
        </p:nvPicPr>
        <p:blipFill>
          <a:blip r:embed="rId8" cstate="print"/>
          <a:srcRect/>
          <a:stretch>
            <a:fillRect/>
          </a:stretch>
        </p:blipFill>
        <p:spPr bwMode="auto">
          <a:xfrm>
            <a:off x="8305800" y="709613"/>
            <a:ext cx="558800" cy="585787"/>
          </a:xfrm>
          <a:prstGeom prst="rect">
            <a:avLst/>
          </a:prstGeom>
          <a:noFill/>
          <a:ln w="9525">
            <a:noFill/>
            <a:miter lim="800000"/>
            <a:headEnd/>
            <a:tailEnd/>
          </a:ln>
        </p:spPr>
      </p:pic>
      <p:pic>
        <p:nvPicPr>
          <p:cNvPr id="172093" name="Picture 60" descr="MC900434713[1]"/>
          <p:cNvPicPr>
            <a:picLocks noChangeAspect="1" noChangeArrowheads="1"/>
          </p:cNvPicPr>
          <p:nvPr/>
        </p:nvPicPr>
        <p:blipFill>
          <a:blip r:embed="rId8" cstate="print"/>
          <a:srcRect/>
          <a:stretch>
            <a:fillRect/>
          </a:stretch>
        </p:blipFill>
        <p:spPr bwMode="auto">
          <a:xfrm>
            <a:off x="8001000" y="2209800"/>
            <a:ext cx="558800"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pPr>
              <a:defRPr/>
            </a:pPr>
            <a:fld id="{F7D4C2C6-29AF-4752-9B4E-51D9E3355670}" type="slidenum">
              <a:rPr lang="en-US"/>
              <a:pPr>
                <a:defRPr/>
              </a:pPr>
              <a:t>29</a:t>
            </a:fld>
            <a:endParaRPr lang="en-US"/>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479DDED-4CEF-4E22-B617-F6190AD46FFB}" type="slidenum">
              <a:rPr lang="en-US" sz="1200">
                <a:solidFill>
                  <a:schemeClr val="tx1">
                    <a:tint val="75000"/>
                  </a:schemeClr>
                </a:solidFill>
                <a:latin typeface="+mn-lt"/>
                <a:cs typeface="+mn-cs"/>
              </a:rPr>
              <a:pPr algn="r" fontAlgn="auto">
                <a:spcBef>
                  <a:spcPts val="0"/>
                </a:spcBef>
                <a:spcAft>
                  <a:spcPts val="0"/>
                </a:spcAft>
                <a:defRPr/>
              </a:pPr>
              <a:t>29</a:t>
            </a:fld>
            <a:endParaRPr lang="en-US" sz="1200">
              <a:solidFill>
                <a:schemeClr val="tx1">
                  <a:tint val="75000"/>
                </a:schemeClr>
              </a:solidFill>
              <a:latin typeface="+mn-lt"/>
              <a:cs typeface="+mn-cs"/>
            </a:endParaRPr>
          </a:p>
        </p:txBody>
      </p:sp>
      <p:sp>
        <p:nvSpPr>
          <p:cNvPr id="3"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0A35BA1-56C8-45CE-98B9-AAC6E7050222}" type="slidenum">
              <a:rPr lang="en-US" sz="1200">
                <a:solidFill>
                  <a:schemeClr val="tx1">
                    <a:tint val="75000"/>
                  </a:schemeClr>
                </a:solidFill>
                <a:latin typeface="+mn-lt"/>
                <a:cs typeface="+mn-cs"/>
              </a:rPr>
              <a:pPr algn="r" fontAlgn="auto">
                <a:spcBef>
                  <a:spcPts val="0"/>
                </a:spcBef>
                <a:spcAft>
                  <a:spcPts val="0"/>
                </a:spcAft>
                <a:defRPr/>
              </a:pPr>
              <a:t>29</a:t>
            </a:fld>
            <a:endParaRPr lang="en-US" sz="1200">
              <a:solidFill>
                <a:schemeClr val="tx1">
                  <a:tint val="75000"/>
                </a:schemeClr>
              </a:solidFill>
              <a:latin typeface="+mn-lt"/>
              <a:cs typeface="+mn-cs"/>
            </a:endParaRPr>
          </a:p>
        </p:txBody>
      </p:sp>
      <p:pic>
        <p:nvPicPr>
          <p:cNvPr id="164868" name="Picture 5"/>
          <p:cNvPicPr>
            <a:picLocks noChangeAspect="1" noChangeArrowheads="1"/>
          </p:cNvPicPr>
          <p:nvPr/>
        </p:nvPicPr>
        <p:blipFill>
          <a:blip r:embed="rId3" cstate="print"/>
          <a:srcRect/>
          <a:stretch>
            <a:fillRect/>
          </a:stretch>
        </p:blipFill>
        <p:spPr bwMode="auto">
          <a:xfrm>
            <a:off x="1219200" y="0"/>
            <a:ext cx="6781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469A9A9F-BFF3-4E19-A0AC-2AD5AF3C0B9E}" type="slidenum">
              <a:rPr lang="en-US"/>
              <a:pPr>
                <a:defRPr/>
              </a:pPr>
              <a:t>3</a:t>
            </a:fld>
            <a:endParaRPr lang="en-US"/>
          </a:p>
        </p:txBody>
      </p:sp>
      <p:sp>
        <p:nvSpPr>
          <p:cNvPr id="22530" name="Rectangle 2"/>
          <p:cNvSpPr>
            <a:spLocks noGrp="1" noChangeArrowheads="1"/>
          </p:cNvSpPr>
          <p:nvPr>
            <p:ph type="body" idx="1"/>
          </p:nvPr>
        </p:nvSpPr>
        <p:spPr>
          <a:xfrm>
            <a:off x="0" y="1295400"/>
            <a:ext cx="5257800" cy="4648200"/>
          </a:xfrm>
        </p:spPr>
        <p:txBody>
          <a:bodyPr/>
          <a:lstStyle/>
          <a:p>
            <a:pPr>
              <a:lnSpc>
                <a:spcPct val="80000"/>
              </a:lnSpc>
            </a:pPr>
            <a:r>
              <a:rPr lang="en-US" sz="1600" b="1" smtClean="0"/>
              <a:t>Largest U.S. estuary</a:t>
            </a:r>
          </a:p>
          <a:p>
            <a:pPr>
              <a:lnSpc>
                <a:spcPct val="80000"/>
              </a:lnSpc>
            </a:pPr>
            <a:endParaRPr lang="en-US" sz="1600" b="1" smtClean="0"/>
          </a:p>
          <a:p>
            <a:pPr>
              <a:lnSpc>
                <a:spcPct val="80000"/>
              </a:lnSpc>
            </a:pPr>
            <a:r>
              <a:rPr lang="en-US" sz="1600" b="1" smtClean="0"/>
              <a:t>Six-states and DC, 64,000 square mile watershed</a:t>
            </a:r>
          </a:p>
          <a:p>
            <a:pPr>
              <a:lnSpc>
                <a:spcPct val="80000"/>
              </a:lnSpc>
            </a:pPr>
            <a:endParaRPr lang="en-US" sz="1600" b="1" smtClean="0"/>
          </a:p>
          <a:p>
            <a:pPr>
              <a:lnSpc>
                <a:spcPct val="80000"/>
              </a:lnSpc>
            </a:pPr>
            <a:r>
              <a:rPr lang="en-US" sz="1600" b="1" smtClean="0"/>
              <a:t>10,000 miles of shoreline (longer then entire U.S. west coast)</a:t>
            </a:r>
          </a:p>
          <a:p>
            <a:pPr>
              <a:lnSpc>
                <a:spcPct val="80000"/>
              </a:lnSpc>
            </a:pPr>
            <a:endParaRPr lang="en-US" sz="1600" b="1" smtClean="0"/>
          </a:p>
          <a:p>
            <a:pPr>
              <a:lnSpc>
                <a:spcPct val="80000"/>
              </a:lnSpc>
            </a:pPr>
            <a:r>
              <a:rPr lang="en-US" sz="1600" b="1" smtClean="0"/>
              <a:t>Over 3,600 species of plants, fish and other animals</a:t>
            </a:r>
          </a:p>
          <a:p>
            <a:pPr>
              <a:lnSpc>
                <a:spcPct val="80000"/>
              </a:lnSpc>
            </a:pPr>
            <a:endParaRPr lang="en-US" sz="1600" b="1" smtClean="0"/>
          </a:p>
          <a:p>
            <a:pPr>
              <a:lnSpc>
                <a:spcPct val="80000"/>
              </a:lnSpc>
            </a:pPr>
            <a:r>
              <a:rPr lang="en-US" sz="1600" b="1" smtClean="0"/>
              <a:t>Average depth: 21 feet</a:t>
            </a:r>
          </a:p>
          <a:p>
            <a:pPr>
              <a:lnSpc>
                <a:spcPct val="80000"/>
              </a:lnSpc>
            </a:pPr>
            <a:endParaRPr lang="en-US" sz="1600" b="1" smtClean="0"/>
          </a:p>
          <a:p>
            <a:pPr>
              <a:lnSpc>
                <a:spcPct val="80000"/>
              </a:lnSpc>
            </a:pPr>
            <a:r>
              <a:rPr lang="en-US" sz="1600" b="1" smtClean="0"/>
              <a:t>$750 million contribution annually to local economies</a:t>
            </a:r>
          </a:p>
          <a:p>
            <a:pPr>
              <a:lnSpc>
                <a:spcPct val="80000"/>
              </a:lnSpc>
            </a:pPr>
            <a:endParaRPr lang="en-US" sz="1600" b="1" smtClean="0"/>
          </a:p>
          <a:p>
            <a:pPr>
              <a:lnSpc>
                <a:spcPct val="80000"/>
              </a:lnSpc>
            </a:pPr>
            <a:r>
              <a:rPr lang="en-US" sz="1600" b="1" smtClean="0"/>
              <a:t>Home to 17 million people (and counting)</a:t>
            </a:r>
          </a:p>
          <a:p>
            <a:pPr>
              <a:lnSpc>
                <a:spcPct val="80000"/>
              </a:lnSpc>
            </a:pPr>
            <a:r>
              <a:rPr lang="en-US" sz="1600" b="1" smtClean="0"/>
              <a:t>77,000 principally family farms</a:t>
            </a:r>
          </a:p>
          <a:p>
            <a:pPr>
              <a:lnSpc>
                <a:spcPct val="80000"/>
              </a:lnSpc>
            </a:pPr>
            <a:endParaRPr lang="en-US" sz="1600" b="1" smtClean="0"/>
          </a:p>
          <a:p>
            <a:pPr>
              <a:lnSpc>
                <a:spcPct val="80000"/>
              </a:lnSpc>
            </a:pPr>
            <a:r>
              <a:rPr lang="en-US" sz="1600" b="1" smtClean="0"/>
              <a:t>Declared “national treasure” by President Obama</a:t>
            </a:r>
          </a:p>
        </p:txBody>
      </p:sp>
      <p:pic>
        <p:nvPicPr>
          <p:cNvPr id="22531" name="Picture 3" descr="Bay Watershed Map_mjs"/>
          <p:cNvPicPr>
            <a:picLocks noChangeAspect="1" noChangeArrowheads="1"/>
          </p:cNvPicPr>
          <p:nvPr/>
        </p:nvPicPr>
        <p:blipFill>
          <a:blip r:embed="rId3" cstate="print"/>
          <a:srcRect/>
          <a:stretch>
            <a:fillRect/>
          </a:stretch>
        </p:blipFill>
        <p:spPr bwMode="auto">
          <a:xfrm>
            <a:off x="5257800" y="1219200"/>
            <a:ext cx="3556000" cy="4724400"/>
          </a:xfrm>
          <a:prstGeom prst="rect">
            <a:avLst/>
          </a:prstGeom>
          <a:noFill/>
          <a:ln w="9525">
            <a:noFill/>
            <a:miter lim="800000"/>
            <a:headEnd/>
            <a:tailEnd/>
          </a:ln>
        </p:spPr>
      </p:pic>
      <p:sp>
        <p:nvSpPr>
          <p:cNvPr id="22532" name="Text Box 4"/>
          <p:cNvSpPr txBox="1">
            <a:spLocks noChangeArrowheads="1"/>
          </p:cNvSpPr>
          <p:nvPr/>
        </p:nvSpPr>
        <p:spPr bwMode="auto">
          <a:xfrm>
            <a:off x="7086600" y="6613525"/>
            <a:ext cx="2057400" cy="244475"/>
          </a:xfrm>
          <a:prstGeom prst="rect">
            <a:avLst/>
          </a:prstGeom>
          <a:noFill/>
          <a:ln w="9525">
            <a:noFill/>
            <a:miter lim="800000"/>
            <a:headEnd/>
            <a:tailEnd/>
          </a:ln>
        </p:spPr>
        <p:txBody>
          <a:bodyPr>
            <a:spAutoFit/>
          </a:bodyPr>
          <a:lstStyle/>
          <a:p>
            <a:pPr>
              <a:spcBef>
                <a:spcPct val="50000"/>
              </a:spcBef>
            </a:pPr>
            <a:r>
              <a:rPr lang="en-US" sz="1000">
                <a:latin typeface="Arial" charset="0"/>
              </a:rPr>
              <a:t>Source: www.chesapeakebay.net</a:t>
            </a:r>
          </a:p>
        </p:txBody>
      </p:sp>
      <p:sp>
        <p:nvSpPr>
          <p:cNvPr id="22533" name="Rectangle 5"/>
          <p:cNvSpPr>
            <a:spLocks noChangeArrowheads="1"/>
          </p:cNvSpPr>
          <p:nvPr/>
        </p:nvSpPr>
        <p:spPr bwMode="auto">
          <a:xfrm>
            <a:off x="4267200" y="6477000"/>
            <a:ext cx="609600" cy="381000"/>
          </a:xfrm>
          <a:prstGeom prst="rect">
            <a:avLst/>
          </a:prstGeom>
          <a:noFill/>
          <a:ln w="9525">
            <a:noFill/>
            <a:miter lim="800000"/>
            <a:headEnd/>
            <a:tailEnd/>
          </a:ln>
        </p:spPr>
        <p:txBody>
          <a:bodyPr wrap="none" anchor="ctr"/>
          <a:lstStyle/>
          <a:p>
            <a:pPr algn="ctr"/>
            <a:fld id="{9EAC341F-F206-4655-BBF8-C3E75B902932}" type="slidenum">
              <a:rPr lang="en-US" sz="1800">
                <a:latin typeface="Arial" charset="0"/>
              </a:rPr>
              <a:pPr algn="ctr"/>
              <a:t>3</a:t>
            </a:fld>
            <a:endParaRPr lang="en-US" sz="1800">
              <a:latin typeface="Arial" charset="0"/>
            </a:endParaRPr>
          </a:p>
        </p:txBody>
      </p:sp>
      <p:sp>
        <p:nvSpPr>
          <p:cNvPr id="22534" name="Rectangle 6"/>
          <p:cNvSpPr>
            <a:spLocks noGrp="1" noChangeArrowheads="1"/>
          </p:cNvSpPr>
          <p:nvPr>
            <p:ph type="title"/>
          </p:nvPr>
        </p:nvSpPr>
        <p:spPr>
          <a:xfrm>
            <a:off x="381000" y="228600"/>
            <a:ext cx="8229600" cy="715963"/>
          </a:xfrm>
        </p:spPr>
        <p:txBody>
          <a:bodyPr/>
          <a:lstStyle/>
          <a:p>
            <a:r>
              <a:rPr lang="en-US" sz="2400" smtClean="0"/>
              <a:t>I.A Chesapeake Bay 101</a:t>
            </a:r>
            <a:r>
              <a:rPr lang="en-US" sz="1800" b="1" smtClean="0"/>
              <a:t> </a:t>
            </a:r>
            <a:endParaRPr lang="en-US" sz="1300"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2"/>
          <p:cNvSpPr>
            <a:spLocks noGrp="1"/>
          </p:cNvSpPr>
          <p:nvPr>
            <p:ph type="sldNum" sz="quarter" idx="10"/>
          </p:nvPr>
        </p:nvSpPr>
        <p:spPr/>
        <p:txBody>
          <a:bodyPr/>
          <a:lstStyle/>
          <a:p>
            <a:pPr>
              <a:defRPr/>
            </a:pPr>
            <a:fld id="{6FAD8129-50D6-4D95-9886-A300CFC24A8E}" type="slidenum">
              <a:rPr lang="en-US"/>
              <a:pPr>
                <a:defRPr/>
              </a:pPr>
              <a:t>30</a:t>
            </a:fld>
            <a:endParaRPr lang="en-US"/>
          </a:p>
        </p:txBody>
      </p:sp>
      <p:sp>
        <p:nvSpPr>
          <p:cNvPr id="165890" name="Text Box 2"/>
          <p:cNvSpPr txBox="1">
            <a:spLocks noChangeArrowheads="1"/>
          </p:cNvSpPr>
          <p:nvPr/>
        </p:nvSpPr>
        <p:spPr bwMode="auto">
          <a:xfrm>
            <a:off x="0" y="-20638"/>
            <a:ext cx="9144000" cy="822326"/>
          </a:xfrm>
          <a:prstGeom prst="rect">
            <a:avLst/>
          </a:prstGeom>
          <a:noFill/>
          <a:ln w="9525">
            <a:noFill/>
            <a:miter lim="800000"/>
            <a:headEnd/>
            <a:tailEnd/>
          </a:ln>
        </p:spPr>
        <p:txBody>
          <a:bodyPr>
            <a:spAutoFit/>
          </a:bodyPr>
          <a:lstStyle/>
          <a:p>
            <a:pPr algn="ctr"/>
            <a:r>
              <a:rPr lang="en-US" b="1">
                <a:latin typeface="Arial" charset="0"/>
              </a:rPr>
              <a:t>Example: Projected Nitrogen Delivery from </a:t>
            </a:r>
          </a:p>
          <a:p>
            <a:pPr algn="ctr"/>
            <a:r>
              <a:rPr lang="en-US" b="1">
                <a:latin typeface="Arial" charset="0"/>
              </a:rPr>
              <a:t>Major Basin in Each Jurisdiction by Source Sector</a:t>
            </a:r>
          </a:p>
        </p:txBody>
      </p:sp>
      <p:sp>
        <p:nvSpPr>
          <p:cNvPr id="165891" name="Rectangle 3"/>
          <p:cNvSpPr>
            <a:spLocks noChangeArrowheads="1"/>
          </p:cNvSpPr>
          <p:nvPr/>
        </p:nvSpPr>
        <p:spPr bwMode="auto">
          <a:xfrm>
            <a:off x="0" y="914400"/>
            <a:ext cx="9144000" cy="5943600"/>
          </a:xfrm>
          <a:prstGeom prst="rect">
            <a:avLst/>
          </a:prstGeom>
          <a:solidFill>
            <a:schemeClr val="bg1"/>
          </a:solidFill>
          <a:ln w="9525">
            <a:noFill/>
            <a:miter lim="800000"/>
            <a:headEnd/>
            <a:tailEnd/>
          </a:ln>
        </p:spPr>
        <p:txBody>
          <a:bodyPr wrap="none" anchor="ctr"/>
          <a:lstStyle/>
          <a:p>
            <a:pPr algn="ctr"/>
            <a:endParaRPr lang="en-US" sz="1800">
              <a:latin typeface="Arial" charset="0"/>
            </a:endParaRPr>
          </a:p>
        </p:txBody>
      </p:sp>
      <p:sp>
        <p:nvSpPr>
          <p:cNvPr id="165892" name="Text Box 4"/>
          <p:cNvSpPr txBox="1">
            <a:spLocks noChangeArrowheads="1"/>
          </p:cNvSpPr>
          <p:nvPr/>
        </p:nvSpPr>
        <p:spPr bwMode="auto">
          <a:xfrm>
            <a:off x="0" y="5554663"/>
            <a:ext cx="9144000" cy="1368425"/>
          </a:xfrm>
          <a:prstGeom prst="rect">
            <a:avLst/>
          </a:prstGeom>
          <a:noFill/>
          <a:ln w="9525">
            <a:noFill/>
            <a:miter lim="800000"/>
            <a:headEnd/>
            <a:tailEnd/>
          </a:ln>
        </p:spPr>
        <p:txBody>
          <a:bodyPr>
            <a:spAutoFit/>
          </a:bodyPr>
          <a:lstStyle/>
          <a:p>
            <a:pPr marL="285750" indent="-285750">
              <a:buFont typeface="Wingdings" pitchFamily="2" charset="2"/>
              <a:buChar char="Ø"/>
            </a:pPr>
            <a:r>
              <a:rPr lang="en-US" sz="1400">
                <a:latin typeface="Arial" charset="0"/>
              </a:rPr>
              <a:t>Also divide jurisdiction load by 303(d) segment drainage area and, by November 2011, local area</a:t>
            </a:r>
          </a:p>
          <a:p>
            <a:pPr marL="285750" indent="-285750">
              <a:buFont typeface="Wingdings" pitchFamily="2" charset="2"/>
              <a:buChar char="Ø"/>
            </a:pPr>
            <a:r>
              <a:rPr lang="en-US" sz="1400">
                <a:latin typeface="Arial" charset="0"/>
              </a:rPr>
              <a:t>Attain jurisdiction-wide load reductions by the interim target, or justify why can still meet final target</a:t>
            </a:r>
          </a:p>
          <a:p>
            <a:pPr marL="285750" indent="-285750">
              <a:buFont typeface="Wingdings" pitchFamily="2" charset="2"/>
              <a:buChar char="Ø"/>
            </a:pPr>
            <a:r>
              <a:rPr lang="en-US" sz="1400">
                <a:latin typeface="Arial" charset="0"/>
              </a:rPr>
              <a:t>Jurisdiction would determine desired 2-year schedule to meet interim and final target loads</a:t>
            </a:r>
          </a:p>
          <a:p>
            <a:pPr marL="285750" indent="-285750">
              <a:buFont typeface="Wingdings" pitchFamily="2" charset="2"/>
              <a:buChar char="Ø"/>
            </a:pPr>
            <a:r>
              <a:rPr lang="en-US" sz="1400">
                <a:latin typeface="Arial" charset="0"/>
              </a:rPr>
              <a:t>EPA first evaluates milestones based on consistency with jurisdiction target load. EPA accepts shifts among source sectors, basins, segment drainages, and local areas if jurisdiction target load is met and local and Bay water quality goals are achieved</a:t>
            </a:r>
          </a:p>
        </p:txBody>
      </p:sp>
      <p:pic>
        <p:nvPicPr>
          <p:cNvPr id="165893" name="Picture 5"/>
          <p:cNvPicPr>
            <a:picLocks noGrp="1" noChangeAspect="1" noChangeArrowheads="1"/>
          </p:cNvPicPr>
          <p:nvPr>
            <p:ph/>
          </p:nvPr>
        </p:nvPicPr>
        <p:blipFill>
          <a:blip r:embed="rId3" cstate="print"/>
          <a:srcRect t="2550" b="7611"/>
          <a:stretch>
            <a:fillRect/>
          </a:stretch>
        </p:blipFill>
        <p:spPr>
          <a:xfrm>
            <a:off x="1906588" y="1211263"/>
            <a:ext cx="6662737" cy="3519487"/>
          </a:xfrm>
        </p:spPr>
      </p:pic>
      <p:pic>
        <p:nvPicPr>
          <p:cNvPr id="165894" name="Picture 6"/>
          <p:cNvPicPr>
            <a:picLocks noChangeAspect="1" noChangeArrowheads="1"/>
          </p:cNvPicPr>
          <p:nvPr/>
        </p:nvPicPr>
        <p:blipFill>
          <a:blip r:embed="rId4" cstate="print"/>
          <a:srcRect l="1173" t="3644" b="7996"/>
          <a:stretch>
            <a:fillRect/>
          </a:stretch>
        </p:blipFill>
        <p:spPr bwMode="auto">
          <a:xfrm>
            <a:off x="879475" y="1411288"/>
            <a:ext cx="7966075" cy="4013200"/>
          </a:xfrm>
          <a:prstGeom prst="rect">
            <a:avLst/>
          </a:prstGeom>
          <a:noFill/>
          <a:ln w="9525">
            <a:noFill/>
            <a:miter lim="800000"/>
            <a:headEnd/>
            <a:tailEnd/>
          </a:ln>
        </p:spPr>
      </p:pic>
      <p:sp>
        <p:nvSpPr>
          <p:cNvPr id="165895" name="Line 7"/>
          <p:cNvSpPr>
            <a:spLocks noChangeShapeType="1"/>
          </p:cNvSpPr>
          <p:nvPr/>
        </p:nvSpPr>
        <p:spPr bwMode="auto">
          <a:xfrm>
            <a:off x="1911350" y="1489075"/>
            <a:ext cx="1588" cy="373063"/>
          </a:xfrm>
          <a:prstGeom prst="line">
            <a:avLst/>
          </a:prstGeom>
          <a:noFill/>
          <a:ln w="19050">
            <a:solidFill>
              <a:srgbClr val="A50021"/>
            </a:solidFill>
            <a:round/>
            <a:headEnd/>
            <a:tailEnd type="triangle" w="med" len="med"/>
          </a:ln>
        </p:spPr>
        <p:txBody>
          <a:bodyPr/>
          <a:lstStyle/>
          <a:p>
            <a:endParaRPr lang="en-US"/>
          </a:p>
        </p:txBody>
      </p:sp>
      <p:sp>
        <p:nvSpPr>
          <p:cNvPr id="165896" name="Text Box 8"/>
          <p:cNvSpPr txBox="1">
            <a:spLocks noChangeArrowheads="1"/>
          </p:cNvSpPr>
          <p:nvPr/>
        </p:nvSpPr>
        <p:spPr bwMode="auto">
          <a:xfrm>
            <a:off x="4035425" y="774700"/>
            <a:ext cx="1590675" cy="730250"/>
          </a:xfrm>
          <a:prstGeom prst="rect">
            <a:avLst/>
          </a:prstGeom>
          <a:noFill/>
          <a:ln w="9525">
            <a:noFill/>
            <a:miter lim="800000"/>
            <a:headEnd/>
            <a:tailEnd/>
          </a:ln>
        </p:spPr>
        <p:txBody>
          <a:bodyPr>
            <a:spAutoFit/>
          </a:bodyPr>
          <a:lstStyle/>
          <a:p>
            <a:pPr algn="ctr"/>
            <a:r>
              <a:rPr lang="en-US" sz="1400">
                <a:solidFill>
                  <a:srgbClr val="4D4D4D"/>
                </a:solidFill>
                <a:latin typeface="Arial" charset="0"/>
              </a:rPr>
              <a:t>Propose increased budget to legislature</a:t>
            </a:r>
          </a:p>
        </p:txBody>
      </p:sp>
      <p:sp>
        <p:nvSpPr>
          <p:cNvPr id="165897" name="Line 9"/>
          <p:cNvSpPr>
            <a:spLocks noChangeShapeType="1"/>
          </p:cNvSpPr>
          <p:nvPr/>
        </p:nvSpPr>
        <p:spPr bwMode="auto">
          <a:xfrm flipH="1">
            <a:off x="2681288" y="1489075"/>
            <a:ext cx="11112" cy="407988"/>
          </a:xfrm>
          <a:prstGeom prst="line">
            <a:avLst/>
          </a:prstGeom>
          <a:noFill/>
          <a:ln w="19050">
            <a:solidFill>
              <a:srgbClr val="A50021"/>
            </a:solidFill>
            <a:round/>
            <a:headEnd/>
            <a:tailEnd type="triangle" w="med" len="med"/>
          </a:ln>
        </p:spPr>
        <p:txBody>
          <a:bodyPr/>
          <a:lstStyle/>
          <a:p>
            <a:endParaRPr lang="en-US"/>
          </a:p>
        </p:txBody>
      </p:sp>
      <p:sp>
        <p:nvSpPr>
          <p:cNvPr id="165898" name="Text Box 10"/>
          <p:cNvSpPr txBox="1">
            <a:spLocks noChangeArrowheads="1"/>
          </p:cNvSpPr>
          <p:nvPr/>
        </p:nvSpPr>
        <p:spPr bwMode="auto">
          <a:xfrm>
            <a:off x="5419725" y="774700"/>
            <a:ext cx="1139825" cy="730250"/>
          </a:xfrm>
          <a:prstGeom prst="rect">
            <a:avLst/>
          </a:prstGeom>
          <a:noFill/>
          <a:ln w="9525">
            <a:noFill/>
            <a:miter lim="800000"/>
            <a:headEnd/>
            <a:tailEnd/>
          </a:ln>
        </p:spPr>
        <p:txBody>
          <a:bodyPr>
            <a:spAutoFit/>
          </a:bodyPr>
          <a:lstStyle/>
          <a:p>
            <a:pPr algn="ctr"/>
            <a:r>
              <a:rPr lang="en-US" sz="1400">
                <a:solidFill>
                  <a:srgbClr val="4D4D4D"/>
                </a:solidFill>
                <a:latin typeface="Arial" charset="0"/>
              </a:rPr>
              <a:t>Increased program budget</a:t>
            </a:r>
          </a:p>
        </p:txBody>
      </p:sp>
      <p:sp>
        <p:nvSpPr>
          <p:cNvPr id="165899" name="Line 11"/>
          <p:cNvSpPr>
            <a:spLocks noChangeShapeType="1"/>
          </p:cNvSpPr>
          <p:nvPr/>
        </p:nvSpPr>
        <p:spPr bwMode="auto">
          <a:xfrm>
            <a:off x="3635375" y="1489075"/>
            <a:ext cx="11113" cy="606425"/>
          </a:xfrm>
          <a:prstGeom prst="line">
            <a:avLst/>
          </a:prstGeom>
          <a:noFill/>
          <a:ln w="19050">
            <a:solidFill>
              <a:srgbClr val="A50021"/>
            </a:solidFill>
            <a:round/>
            <a:headEnd/>
            <a:tailEnd type="triangle" w="med" len="med"/>
          </a:ln>
        </p:spPr>
        <p:txBody>
          <a:bodyPr/>
          <a:lstStyle/>
          <a:p>
            <a:endParaRPr lang="en-US"/>
          </a:p>
        </p:txBody>
      </p:sp>
      <p:sp>
        <p:nvSpPr>
          <p:cNvPr id="165900" name="Text Box 12"/>
          <p:cNvSpPr txBox="1">
            <a:spLocks noChangeArrowheads="1"/>
          </p:cNvSpPr>
          <p:nvPr/>
        </p:nvSpPr>
        <p:spPr bwMode="auto">
          <a:xfrm>
            <a:off x="6323013" y="938213"/>
            <a:ext cx="1062037" cy="517525"/>
          </a:xfrm>
          <a:prstGeom prst="rect">
            <a:avLst/>
          </a:prstGeom>
          <a:noFill/>
          <a:ln w="9525">
            <a:noFill/>
            <a:miter lim="800000"/>
            <a:headEnd/>
            <a:tailEnd/>
          </a:ln>
        </p:spPr>
        <p:txBody>
          <a:bodyPr>
            <a:spAutoFit/>
          </a:bodyPr>
          <a:lstStyle/>
          <a:p>
            <a:pPr algn="ctr"/>
            <a:r>
              <a:rPr lang="en-US" sz="1400">
                <a:solidFill>
                  <a:srgbClr val="4D4D4D"/>
                </a:solidFill>
                <a:latin typeface="Arial" charset="0"/>
              </a:rPr>
              <a:t>Increased controls</a:t>
            </a:r>
          </a:p>
        </p:txBody>
      </p:sp>
      <p:sp>
        <p:nvSpPr>
          <p:cNvPr id="165901" name="Line 13"/>
          <p:cNvSpPr>
            <a:spLocks noChangeShapeType="1"/>
          </p:cNvSpPr>
          <p:nvPr/>
        </p:nvSpPr>
        <p:spPr bwMode="auto">
          <a:xfrm flipH="1">
            <a:off x="4768850" y="1487488"/>
            <a:ext cx="11113" cy="925512"/>
          </a:xfrm>
          <a:prstGeom prst="line">
            <a:avLst/>
          </a:prstGeom>
          <a:noFill/>
          <a:ln w="19050">
            <a:solidFill>
              <a:srgbClr val="4D4D4D"/>
            </a:solidFill>
            <a:round/>
            <a:headEnd/>
            <a:tailEnd type="triangle" w="med" len="med"/>
          </a:ln>
        </p:spPr>
        <p:txBody>
          <a:bodyPr/>
          <a:lstStyle/>
          <a:p>
            <a:endParaRPr lang="en-US"/>
          </a:p>
        </p:txBody>
      </p:sp>
      <p:sp>
        <p:nvSpPr>
          <p:cNvPr id="165902" name="Text Box 14"/>
          <p:cNvSpPr txBox="1">
            <a:spLocks noChangeArrowheads="1"/>
          </p:cNvSpPr>
          <p:nvPr/>
        </p:nvSpPr>
        <p:spPr bwMode="auto">
          <a:xfrm>
            <a:off x="890588" y="742950"/>
            <a:ext cx="1590675" cy="730250"/>
          </a:xfrm>
          <a:prstGeom prst="rect">
            <a:avLst/>
          </a:prstGeom>
          <a:noFill/>
          <a:ln w="9525">
            <a:noFill/>
            <a:miter lim="800000"/>
            <a:headEnd/>
            <a:tailEnd/>
          </a:ln>
        </p:spPr>
        <p:txBody>
          <a:bodyPr>
            <a:spAutoFit/>
          </a:bodyPr>
          <a:lstStyle/>
          <a:p>
            <a:pPr algn="ctr"/>
            <a:r>
              <a:rPr lang="en-US" sz="1400">
                <a:solidFill>
                  <a:srgbClr val="A50021"/>
                </a:solidFill>
                <a:latin typeface="Arial" charset="0"/>
              </a:rPr>
              <a:t>Propose new legislative authorities</a:t>
            </a:r>
          </a:p>
        </p:txBody>
      </p:sp>
      <p:sp>
        <p:nvSpPr>
          <p:cNvPr id="165903" name="Line 15"/>
          <p:cNvSpPr>
            <a:spLocks noChangeShapeType="1"/>
          </p:cNvSpPr>
          <p:nvPr/>
        </p:nvSpPr>
        <p:spPr bwMode="auto">
          <a:xfrm flipH="1">
            <a:off x="5762625" y="1487488"/>
            <a:ext cx="0" cy="1001712"/>
          </a:xfrm>
          <a:prstGeom prst="line">
            <a:avLst/>
          </a:prstGeom>
          <a:noFill/>
          <a:ln w="19050">
            <a:solidFill>
              <a:srgbClr val="4D4D4D"/>
            </a:solidFill>
            <a:round/>
            <a:headEnd/>
            <a:tailEnd type="triangle" w="med" len="med"/>
          </a:ln>
        </p:spPr>
        <p:txBody>
          <a:bodyPr/>
          <a:lstStyle/>
          <a:p>
            <a:endParaRPr lang="en-US"/>
          </a:p>
        </p:txBody>
      </p:sp>
      <p:sp>
        <p:nvSpPr>
          <p:cNvPr id="165904" name="Text Box 16"/>
          <p:cNvSpPr txBox="1">
            <a:spLocks noChangeArrowheads="1"/>
          </p:cNvSpPr>
          <p:nvPr/>
        </p:nvSpPr>
        <p:spPr bwMode="auto">
          <a:xfrm>
            <a:off x="2105025" y="954088"/>
            <a:ext cx="1182688" cy="304800"/>
          </a:xfrm>
          <a:prstGeom prst="rect">
            <a:avLst/>
          </a:prstGeom>
          <a:noFill/>
          <a:ln w="9525">
            <a:noFill/>
            <a:miter lim="800000"/>
            <a:headEnd/>
            <a:tailEnd/>
          </a:ln>
        </p:spPr>
        <p:txBody>
          <a:bodyPr>
            <a:spAutoFit/>
          </a:bodyPr>
          <a:lstStyle/>
          <a:p>
            <a:pPr algn="ctr"/>
            <a:r>
              <a:rPr lang="en-US" sz="1400">
                <a:solidFill>
                  <a:srgbClr val="A50021"/>
                </a:solidFill>
                <a:latin typeface="Arial" charset="0"/>
              </a:rPr>
              <a:t>Rulemaking</a:t>
            </a:r>
          </a:p>
        </p:txBody>
      </p:sp>
      <p:sp>
        <p:nvSpPr>
          <p:cNvPr id="165905" name="Line 17"/>
          <p:cNvSpPr>
            <a:spLocks noChangeShapeType="1"/>
          </p:cNvSpPr>
          <p:nvPr/>
        </p:nvSpPr>
        <p:spPr bwMode="auto">
          <a:xfrm>
            <a:off x="6588125" y="1487488"/>
            <a:ext cx="22225" cy="1333500"/>
          </a:xfrm>
          <a:prstGeom prst="line">
            <a:avLst/>
          </a:prstGeom>
          <a:noFill/>
          <a:ln w="19050">
            <a:solidFill>
              <a:srgbClr val="4D4D4D"/>
            </a:solidFill>
            <a:round/>
            <a:headEnd/>
            <a:tailEnd type="triangle" w="med" len="med"/>
          </a:ln>
        </p:spPr>
        <p:txBody>
          <a:bodyPr/>
          <a:lstStyle/>
          <a:p>
            <a:endParaRPr lang="en-US"/>
          </a:p>
        </p:txBody>
      </p:sp>
      <p:sp>
        <p:nvSpPr>
          <p:cNvPr id="165906" name="Text Box 18"/>
          <p:cNvSpPr txBox="1">
            <a:spLocks noChangeArrowheads="1"/>
          </p:cNvSpPr>
          <p:nvPr/>
        </p:nvSpPr>
        <p:spPr bwMode="auto">
          <a:xfrm>
            <a:off x="2867025" y="742950"/>
            <a:ext cx="1590675" cy="730250"/>
          </a:xfrm>
          <a:prstGeom prst="rect">
            <a:avLst/>
          </a:prstGeom>
          <a:noFill/>
          <a:ln w="9525">
            <a:noFill/>
            <a:miter lim="800000"/>
            <a:headEnd/>
            <a:tailEnd/>
          </a:ln>
        </p:spPr>
        <p:txBody>
          <a:bodyPr>
            <a:spAutoFit/>
          </a:bodyPr>
          <a:lstStyle/>
          <a:p>
            <a:pPr algn="ctr"/>
            <a:r>
              <a:rPr lang="en-US" sz="1400">
                <a:solidFill>
                  <a:srgbClr val="A50021"/>
                </a:solidFill>
                <a:latin typeface="Arial" charset="0"/>
              </a:rPr>
              <a:t>Implement regulatory controls</a:t>
            </a:r>
          </a:p>
        </p:txBody>
      </p:sp>
      <p:sp>
        <p:nvSpPr>
          <p:cNvPr id="165907" name="Line 19"/>
          <p:cNvSpPr>
            <a:spLocks noChangeShapeType="1"/>
          </p:cNvSpPr>
          <p:nvPr/>
        </p:nvSpPr>
        <p:spPr bwMode="auto">
          <a:xfrm flipH="1">
            <a:off x="4308475" y="1497013"/>
            <a:ext cx="11113" cy="3305175"/>
          </a:xfrm>
          <a:prstGeom prst="line">
            <a:avLst/>
          </a:prstGeom>
          <a:noFill/>
          <a:ln w="9525">
            <a:solidFill>
              <a:schemeClr val="tx1"/>
            </a:solidFill>
            <a:round/>
            <a:headEnd/>
            <a:tailEnd/>
          </a:ln>
        </p:spPr>
        <p:txBody>
          <a:bodyPr/>
          <a:lstStyle/>
          <a:p>
            <a:endParaRPr lang="en-US"/>
          </a:p>
        </p:txBody>
      </p:sp>
      <p:sp>
        <p:nvSpPr>
          <p:cNvPr id="165908" name="Text Box 20"/>
          <p:cNvSpPr txBox="1">
            <a:spLocks noChangeArrowheads="1"/>
          </p:cNvSpPr>
          <p:nvPr/>
        </p:nvSpPr>
        <p:spPr bwMode="auto">
          <a:xfrm>
            <a:off x="7397750" y="763588"/>
            <a:ext cx="1512888" cy="730250"/>
          </a:xfrm>
          <a:prstGeom prst="rect">
            <a:avLst/>
          </a:prstGeom>
          <a:noFill/>
          <a:ln w="9525">
            <a:noFill/>
            <a:miter lim="800000"/>
            <a:headEnd/>
            <a:tailEnd/>
          </a:ln>
        </p:spPr>
        <p:txBody>
          <a:bodyPr>
            <a:spAutoFit/>
          </a:bodyPr>
          <a:lstStyle/>
          <a:p>
            <a:pPr algn="ctr"/>
            <a:r>
              <a:rPr lang="en-US" sz="1400" b="1">
                <a:latin typeface="Arial" charset="0"/>
              </a:rPr>
              <a:t>Examples of Some Planned Controls</a:t>
            </a:r>
          </a:p>
        </p:txBody>
      </p:sp>
      <p:sp>
        <p:nvSpPr>
          <p:cNvPr id="165909" name="Text Box 21"/>
          <p:cNvSpPr txBox="1">
            <a:spLocks noChangeArrowheads="1"/>
          </p:cNvSpPr>
          <p:nvPr/>
        </p:nvSpPr>
        <p:spPr bwMode="auto">
          <a:xfrm>
            <a:off x="1868488" y="2352675"/>
            <a:ext cx="1331912" cy="730250"/>
          </a:xfrm>
          <a:prstGeom prst="rect">
            <a:avLst/>
          </a:prstGeom>
          <a:noFill/>
          <a:ln w="9525">
            <a:noFill/>
            <a:miter lim="800000"/>
            <a:headEnd/>
            <a:tailEnd/>
          </a:ln>
        </p:spPr>
        <p:txBody>
          <a:bodyPr>
            <a:spAutoFit/>
          </a:bodyPr>
          <a:lstStyle/>
          <a:p>
            <a:pPr algn="ctr"/>
            <a:r>
              <a:rPr lang="en-US" sz="1400" b="1">
                <a:latin typeface="Arial" charset="0"/>
              </a:rPr>
              <a:t>Load Reduction</a:t>
            </a:r>
          </a:p>
          <a:p>
            <a:pPr algn="ctr"/>
            <a:r>
              <a:rPr lang="en-US" sz="1400" b="1">
                <a:latin typeface="Arial" charset="0"/>
              </a:rPr>
              <a:t>Schedule</a:t>
            </a:r>
          </a:p>
        </p:txBody>
      </p:sp>
      <p:sp>
        <p:nvSpPr>
          <p:cNvPr id="165910" name="Text Box 22"/>
          <p:cNvSpPr txBox="1">
            <a:spLocks noChangeArrowheads="1"/>
          </p:cNvSpPr>
          <p:nvPr/>
        </p:nvSpPr>
        <p:spPr bwMode="auto">
          <a:xfrm>
            <a:off x="4492625" y="3278188"/>
            <a:ext cx="1331913" cy="517525"/>
          </a:xfrm>
          <a:prstGeom prst="rect">
            <a:avLst/>
          </a:prstGeom>
          <a:noFill/>
          <a:ln w="9525">
            <a:noFill/>
            <a:miter lim="800000"/>
            <a:headEnd/>
            <a:tailEnd/>
          </a:ln>
        </p:spPr>
        <p:txBody>
          <a:bodyPr>
            <a:spAutoFit/>
          </a:bodyPr>
          <a:lstStyle/>
          <a:p>
            <a:pPr algn="ctr"/>
            <a:r>
              <a:rPr lang="en-US" sz="1400" b="1">
                <a:latin typeface="Arial" charset="0"/>
              </a:rPr>
              <a:t>Interim</a:t>
            </a:r>
          </a:p>
          <a:p>
            <a:pPr algn="ctr"/>
            <a:r>
              <a:rPr lang="en-US" sz="1400" b="1">
                <a:latin typeface="Arial" charset="0"/>
              </a:rPr>
              <a:t>Targets</a:t>
            </a:r>
          </a:p>
        </p:txBody>
      </p:sp>
      <p:sp>
        <p:nvSpPr>
          <p:cNvPr id="165911" name="Text Box 23"/>
          <p:cNvSpPr txBox="1">
            <a:spLocks noChangeArrowheads="1"/>
          </p:cNvSpPr>
          <p:nvPr/>
        </p:nvSpPr>
        <p:spPr bwMode="auto">
          <a:xfrm>
            <a:off x="7175500" y="3963988"/>
            <a:ext cx="1331913" cy="517525"/>
          </a:xfrm>
          <a:prstGeom prst="rect">
            <a:avLst/>
          </a:prstGeom>
          <a:noFill/>
          <a:ln w="9525">
            <a:noFill/>
            <a:miter lim="800000"/>
            <a:headEnd/>
            <a:tailEnd/>
          </a:ln>
        </p:spPr>
        <p:txBody>
          <a:bodyPr>
            <a:spAutoFit/>
          </a:bodyPr>
          <a:lstStyle/>
          <a:p>
            <a:pPr algn="ctr"/>
            <a:r>
              <a:rPr lang="en-US" sz="1400" b="1">
                <a:latin typeface="Arial" charset="0"/>
              </a:rPr>
              <a:t>Final </a:t>
            </a:r>
          </a:p>
          <a:p>
            <a:pPr algn="ctr"/>
            <a:r>
              <a:rPr lang="en-US" sz="1400" b="1">
                <a:latin typeface="Arial" charset="0"/>
              </a:rPr>
              <a:t>Targets</a:t>
            </a:r>
          </a:p>
        </p:txBody>
      </p:sp>
      <p:sp>
        <p:nvSpPr>
          <p:cNvPr id="165912" name="Line 24"/>
          <p:cNvSpPr>
            <a:spLocks noChangeShapeType="1"/>
          </p:cNvSpPr>
          <p:nvPr/>
        </p:nvSpPr>
        <p:spPr bwMode="auto">
          <a:xfrm flipV="1">
            <a:off x="2563813" y="1979613"/>
            <a:ext cx="0" cy="385762"/>
          </a:xfrm>
          <a:prstGeom prst="line">
            <a:avLst/>
          </a:prstGeom>
          <a:noFill/>
          <a:ln w="19050">
            <a:solidFill>
              <a:schemeClr val="tx1"/>
            </a:solidFill>
            <a:round/>
            <a:headEnd/>
            <a:tailEnd type="triangle" w="med" len="med"/>
          </a:ln>
        </p:spPr>
        <p:txBody>
          <a:bodyPr/>
          <a:lstStyle/>
          <a:p>
            <a:endParaRPr lang="en-US"/>
          </a:p>
        </p:txBody>
      </p:sp>
      <p:sp>
        <p:nvSpPr>
          <p:cNvPr id="165913" name="Line 25"/>
          <p:cNvSpPr>
            <a:spLocks noChangeShapeType="1"/>
          </p:cNvSpPr>
          <p:nvPr/>
        </p:nvSpPr>
        <p:spPr bwMode="auto">
          <a:xfrm flipH="1" flipV="1">
            <a:off x="7258050" y="1258888"/>
            <a:ext cx="427038" cy="0"/>
          </a:xfrm>
          <a:prstGeom prst="line">
            <a:avLst/>
          </a:prstGeom>
          <a:noFill/>
          <a:ln w="19050">
            <a:solidFill>
              <a:schemeClr val="tx1"/>
            </a:solidFill>
            <a:round/>
            <a:headEnd/>
            <a:tailEnd type="triangle" w="med" len="med"/>
          </a:ln>
        </p:spPr>
        <p:txBody>
          <a:bodyPr/>
          <a:lstStyle/>
          <a:p>
            <a:endParaRPr lang="en-US"/>
          </a:p>
        </p:txBody>
      </p:sp>
      <p:sp>
        <p:nvSpPr>
          <p:cNvPr id="165914" name="AutoShape 26"/>
          <p:cNvSpPr>
            <a:spLocks/>
          </p:cNvSpPr>
          <p:nvPr/>
        </p:nvSpPr>
        <p:spPr bwMode="auto">
          <a:xfrm flipH="1">
            <a:off x="4500563" y="2609850"/>
            <a:ext cx="231775" cy="1795463"/>
          </a:xfrm>
          <a:prstGeom prst="leftBrace">
            <a:avLst>
              <a:gd name="adj1" fmla="val 64555"/>
              <a:gd name="adj2" fmla="val 50088"/>
            </a:avLst>
          </a:prstGeom>
          <a:noFill/>
          <a:ln w="19050">
            <a:solidFill>
              <a:schemeClr val="tx1"/>
            </a:solidFill>
            <a:round/>
            <a:headEnd/>
            <a:tailEnd/>
          </a:ln>
        </p:spPr>
        <p:txBody>
          <a:bodyPr wrap="none" anchor="ctr"/>
          <a:lstStyle/>
          <a:p>
            <a:pPr eaLnBrk="0" hangingPunct="0"/>
            <a:endParaRPr lang="en-US"/>
          </a:p>
        </p:txBody>
      </p:sp>
      <p:sp>
        <p:nvSpPr>
          <p:cNvPr id="165915" name="AutoShape 27"/>
          <p:cNvSpPr>
            <a:spLocks/>
          </p:cNvSpPr>
          <p:nvPr/>
        </p:nvSpPr>
        <p:spPr bwMode="auto">
          <a:xfrm flipH="1">
            <a:off x="7115175" y="3181350"/>
            <a:ext cx="187325" cy="1541463"/>
          </a:xfrm>
          <a:prstGeom prst="leftBrace">
            <a:avLst>
              <a:gd name="adj1" fmla="val 68573"/>
              <a:gd name="adj2" fmla="val 50088"/>
            </a:avLst>
          </a:prstGeom>
          <a:noFill/>
          <a:ln w="19050">
            <a:solidFill>
              <a:schemeClr val="tx1"/>
            </a:solidFill>
            <a:round/>
            <a:headEnd/>
            <a:tailEnd/>
          </a:ln>
        </p:spPr>
        <p:txBody>
          <a:bodyPr wrap="none" anchor="ctr"/>
          <a:lstStyle/>
          <a:p>
            <a:pPr eaLnBrk="0" hangingPunct="0"/>
            <a:endParaRPr lang="en-US"/>
          </a:p>
        </p:txBody>
      </p:sp>
      <p:sp>
        <p:nvSpPr>
          <p:cNvPr id="165916" name="Freeform 28"/>
          <p:cNvSpPr>
            <a:spLocks/>
          </p:cNvSpPr>
          <p:nvPr/>
        </p:nvSpPr>
        <p:spPr bwMode="auto">
          <a:xfrm>
            <a:off x="1520825" y="1882775"/>
            <a:ext cx="2765425" cy="638175"/>
          </a:xfrm>
          <a:custGeom>
            <a:avLst/>
            <a:gdLst>
              <a:gd name="T0" fmla="*/ 0 w 1742"/>
              <a:gd name="T1" fmla="*/ 0 h 402"/>
              <a:gd name="T2" fmla="*/ 2058988 w 1742"/>
              <a:gd name="T3" fmla="*/ 198437 h 402"/>
              <a:gd name="T4" fmla="*/ 2765425 w 1742"/>
              <a:gd name="T5" fmla="*/ 638175 h 402"/>
              <a:gd name="T6" fmla="*/ 0 60000 65536"/>
              <a:gd name="T7" fmla="*/ 0 60000 65536"/>
              <a:gd name="T8" fmla="*/ 0 60000 65536"/>
              <a:gd name="T9" fmla="*/ 0 w 1742"/>
              <a:gd name="T10" fmla="*/ 0 h 402"/>
              <a:gd name="T11" fmla="*/ 1742 w 1742"/>
              <a:gd name="T12" fmla="*/ 402 h 402"/>
            </a:gdLst>
            <a:ahLst/>
            <a:cxnLst>
              <a:cxn ang="T6">
                <a:pos x="T0" y="T1"/>
              </a:cxn>
              <a:cxn ang="T7">
                <a:pos x="T2" y="T3"/>
              </a:cxn>
              <a:cxn ang="T8">
                <a:pos x="T4" y="T5"/>
              </a:cxn>
            </a:cxnLst>
            <a:rect l="T9" t="T10" r="T11" b="T12"/>
            <a:pathLst>
              <a:path w="1742" h="402">
                <a:moveTo>
                  <a:pt x="0" y="0"/>
                </a:moveTo>
                <a:cubicBezTo>
                  <a:pt x="503" y="29"/>
                  <a:pt x="1007" y="58"/>
                  <a:pt x="1297" y="125"/>
                </a:cubicBezTo>
                <a:cubicBezTo>
                  <a:pt x="1587" y="192"/>
                  <a:pt x="1668" y="356"/>
                  <a:pt x="1742" y="402"/>
                </a:cubicBezTo>
              </a:path>
            </a:pathLst>
          </a:custGeom>
          <a:noFill/>
          <a:ln w="28575" cmpd="sng">
            <a:solidFill>
              <a:schemeClr val="tx1"/>
            </a:solidFill>
            <a:round/>
            <a:headEnd/>
            <a:tailEnd/>
          </a:ln>
        </p:spPr>
        <p:txBody>
          <a:bodyPr/>
          <a:lstStyle/>
          <a:p>
            <a:endParaRPr lang="en-US"/>
          </a:p>
        </p:txBody>
      </p:sp>
      <p:sp>
        <p:nvSpPr>
          <p:cNvPr id="165917" name="Freeform 29"/>
          <p:cNvSpPr>
            <a:spLocks/>
          </p:cNvSpPr>
          <p:nvPr/>
        </p:nvSpPr>
        <p:spPr bwMode="auto">
          <a:xfrm>
            <a:off x="4351338" y="2511425"/>
            <a:ext cx="2709862" cy="638175"/>
          </a:xfrm>
          <a:custGeom>
            <a:avLst/>
            <a:gdLst>
              <a:gd name="T0" fmla="*/ 0 w 1707"/>
              <a:gd name="T1" fmla="*/ 9525 h 402"/>
              <a:gd name="T2" fmla="*/ 1223962 w 1707"/>
              <a:gd name="T3" fmla="*/ 53975 h 402"/>
              <a:gd name="T4" fmla="*/ 2071687 w 1707"/>
              <a:gd name="T5" fmla="*/ 330200 h 402"/>
              <a:gd name="T6" fmla="*/ 2709862 w 1707"/>
              <a:gd name="T7" fmla="*/ 638175 h 402"/>
              <a:gd name="T8" fmla="*/ 0 60000 65536"/>
              <a:gd name="T9" fmla="*/ 0 60000 65536"/>
              <a:gd name="T10" fmla="*/ 0 60000 65536"/>
              <a:gd name="T11" fmla="*/ 0 60000 65536"/>
              <a:gd name="T12" fmla="*/ 0 w 1707"/>
              <a:gd name="T13" fmla="*/ 0 h 402"/>
              <a:gd name="T14" fmla="*/ 1707 w 1707"/>
              <a:gd name="T15" fmla="*/ 402 h 402"/>
            </a:gdLst>
            <a:ahLst/>
            <a:cxnLst>
              <a:cxn ang="T8">
                <a:pos x="T0" y="T1"/>
              </a:cxn>
              <a:cxn ang="T9">
                <a:pos x="T2" y="T3"/>
              </a:cxn>
              <a:cxn ang="T10">
                <a:pos x="T4" y="T5"/>
              </a:cxn>
              <a:cxn ang="T11">
                <a:pos x="T6" y="T7"/>
              </a:cxn>
            </a:cxnLst>
            <a:rect l="T12" t="T13" r="T14" b="T15"/>
            <a:pathLst>
              <a:path w="1707" h="402">
                <a:moveTo>
                  <a:pt x="0" y="6"/>
                </a:moveTo>
                <a:cubicBezTo>
                  <a:pt x="277" y="3"/>
                  <a:pt x="554" y="0"/>
                  <a:pt x="771" y="34"/>
                </a:cubicBezTo>
                <a:cubicBezTo>
                  <a:pt x="988" y="68"/>
                  <a:pt x="1149" y="147"/>
                  <a:pt x="1305" y="208"/>
                </a:cubicBezTo>
                <a:cubicBezTo>
                  <a:pt x="1461" y="269"/>
                  <a:pt x="1584" y="335"/>
                  <a:pt x="1707" y="402"/>
                </a:cubicBezTo>
              </a:path>
            </a:pathLst>
          </a:custGeom>
          <a:noFill/>
          <a:ln w="28575" cap="flat" cmpd="sng">
            <a:solidFill>
              <a:schemeClr val="tx1"/>
            </a:solidFill>
            <a:prstDash val="dash"/>
            <a:round/>
            <a:headEnd/>
            <a:tailEnd/>
          </a:ln>
        </p:spPr>
        <p:txBody>
          <a:bodyPr/>
          <a:lstStyle/>
          <a:p>
            <a:endParaRPr lang="en-US"/>
          </a:p>
        </p:txBody>
      </p:sp>
      <p:sp>
        <p:nvSpPr>
          <p:cNvPr id="165918" name="Text Box 30"/>
          <p:cNvSpPr txBox="1">
            <a:spLocks noChangeArrowheads="1"/>
          </p:cNvSpPr>
          <p:nvPr/>
        </p:nvSpPr>
        <p:spPr bwMode="auto">
          <a:xfrm>
            <a:off x="1516063" y="1474788"/>
            <a:ext cx="381000" cy="304800"/>
          </a:xfrm>
          <a:prstGeom prst="rect">
            <a:avLst/>
          </a:prstGeom>
          <a:noFill/>
          <a:ln w="9525">
            <a:noFill/>
            <a:miter lim="800000"/>
            <a:headEnd/>
            <a:tailEnd/>
          </a:ln>
        </p:spPr>
        <p:txBody>
          <a:bodyPr wrap="none">
            <a:spAutoFit/>
          </a:bodyPr>
          <a:lstStyle/>
          <a:p>
            <a:r>
              <a:rPr lang="en-US" sz="1400" b="1">
                <a:latin typeface="Arial" charset="0"/>
              </a:rPr>
              <a:t>35</a:t>
            </a:r>
          </a:p>
        </p:txBody>
      </p:sp>
      <p:sp>
        <p:nvSpPr>
          <p:cNvPr id="165919" name="Text Box 31"/>
          <p:cNvSpPr txBox="1">
            <a:spLocks noChangeArrowheads="1"/>
          </p:cNvSpPr>
          <p:nvPr/>
        </p:nvSpPr>
        <p:spPr bwMode="auto">
          <a:xfrm>
            <a:off x="4252913" y="2192338"/>
            <a:ext cx="381000" cy="304800"/>
          </a:xfrm>
          <a:prstGeom prst="rect">
            <a:avLst/>
          </a:prstGeom>
          <a:noFill/>
          <a:ln w="9525">
            <a:noFill/>
            <a:miter lim="800000"/>
            <a:headEnd/>
            <a:tailEnd/>
          </a:ln>
        </p:spPr>
        <p:txBody>
          <a:bodyPr wrap="none">
            <a:spAutoFit/>
          </a:bodyPr>
          <a:lstStyle/>
          <a:p>
            <a:r>
              <a:rPr lang="en-US" sz="1400" b="1">
                <a:latin typeface="Arial" charset="0"/>
              </a:rPr>
              <a:t>26</a:t>
            </a:r>
          </a:p>
        </p:txBody>
      </p:sp>
      <p:sp>
        <p:nvSpPr>
          <p:cNvPr id="165920" name="Text Box 32"/>
          <p:cNvSpPr txBox="1">
            <a:spLocks noChangeArrowheads="1"/>
          </p:cNvSpPr>
          <p:nvPr/>
        </p:nvSpPr>
        <p:spPr bwMode="auto">
          <a:xfrm>
            <a:off x="7053263" y="2720975"/>
            <a:ext cx="381000" cy="304800"/>
          </a:xfrm>
          <a:prstGeom prst="rect">
            <a:avLst/>
          </a:prstGeom>
          <a:noFill/>
          <a:ln w="9525">
            <a:noFill/>
            <a:miter lim="800000"/>
            <a:headEnd/>
            <a:tailEnd/>
          </a:ln>
        </p:spPr>
        <p:txBody>
          <a:bodyPr wrap="none">
            <a:spAutoFit/>
          </a:bodyPr>
          <a:lstStyle/>
          <a:p>
            <a:r>
              <a:rPr lang="en-US" sz="1400" b="1">
                <a:latin typeface="Arial" charset="0"/>
              </a:rPr>
              <a:t>20</a:t>
            </a:r>
          </a:p>
        </p:txBody>
      </p:sp>
      <p:sp>
        <p:nvSpPr>
          <p:cNvPr id="165921" name="Text Box 33"/>
          <p:cNvSpPr txBox="1">
            <a:spLocks noChangeArrowheads="1"/>
          </p:cNvSpPr>
          <p:nvPr/>
        </p:nvSpPr>
        <p:spPr bwMode="auto">
          <a:xfrm>
            <a:off x="1500188" y="5126038"/>
            <a:ext cx="2479675" cy="304800"/>
          </a:xfrm>
          <a:prstGeom prst="rect">
            <a:avLst/>
          </a:prstGeom>
          <a:noFill/>
          <a:ln w="9525">
            <a:noFill/>
            <a:miter lim="800000"/>
            <a:headEnd/>
            <a:tailEnd/>
          </a:ln>
        </p:spPr>
        <p:txBody>
          <a:bodyPr>
            <a:spAutoFit/>
          </a:bodyPr>
          <a:lstStyle/>
          <a:p>
            <a:pPr algn="ctr"/>
            <a:r>
              <a:rPr lang="en-US" sz="1400" b="1">
                <a:latin typeface="Arial" charset="0"/>
              </a:rPr>
              <a:t>Stage 1 Implementation</a:t>
            </a:r>
          </a:p>
        </p:txBody>
      </p:sp>
      <p:sp>
        <p:nvSpPr>
          <p:cNvPr id="165922" name="Text Box 34"/>
          <p:cNvSpPr txBox="1">
            <a:spLocks noChangeArrowheads="1"/>
          </p:cNvSpPr>
          <p:nvPr/>
        </p:nvSpPr>
        <p:spPr bwMode="auto">
          <a:xfrm>
            <a:off x="4714875" y="5127625"/>
            <a:ext cx="2333625" cy="304800"/>
          </a:xfrm>
          <a:prstGeom prst="rect">
            <a:avLst/>
          </a:prstGeom>
          <a:noFill/>
          <a:ln w="9525">
            <a:noFill/>
            <a:miter lim="800000"/>
            <a:headEnd/>
            <a:tailEnd/>
          </a:ln>
        </p:spPr>
        <p:txBody>
          <a:bodyPr>
            <a:spAutoFit/>
          </a:bodyPr>
          <a:lstStyle/>
          <a:p>
            <a:pPr algn="ctr"/>
            <a:r>
              <a:rPr lang="en-US" sz="1400" b="1">
                <a:solidFill>
                  <a:srgbClr val="4D4D4D"/>
                </a:solidFill>
                <a:latin typeface="Arial" charset="0"/>
              </a:rPr>
              <a:t>Stage 2 Implementation</a:t>
            </a:r>
          </a:p>
        </p:txBody>
      </p:sp>
      <p:sp>
        <p:nvSpPr>
          <p:cNvPr id="165923" name="Text Box 35"/>
          <p:cNvSpPr txBox="1">
            <a:spLocks noChangeArrowheads="1"/>
          </p:cNvSpPr>
          <p:nvPr/>
        </p:nvSpPr>
        <p:spPr bwMode="auto">
          <a:xfrm>
            <a:off x="1916113" y="4143375"/>
            <a:ext cx="2016125" cy="517525"/>
          </a:xfrm>
          <a:prstGeom prst="rect">
            <a:avLst/>
          </a:prstGeom>
          <a:noFill/>
          <a:ln w="9525">
            <a:noFill/>
            <a:miter lim="800000"/>
            <a:headEnd/>
            <a:tailEnd/>
          </a:ln>
        </p:spPr>
        <p:txBody>
          <a:bodyPr>
            <a:spAutoFit/>
          </a:bodyPr>
          <a:lstStyle/>
          <a:p>
            <a:pPr algn="ctr" eaLnBrk="0" hangingPunct="0"/>
            <a:r>
              <a:rPr lang="en-US" sz="1400" b="1">
                <a:latin typeface="Arial" charset="0"/>
              </a:rPr>
              <a:t>Milestones for Assessing Progress</a:t>
            </a:r>
          </a:p>
        </p:txBody>
      </p:sp>
      <p:sp>
        <p:nvSpPr>
          <p:cNvPr id="165924" name="Line 36"/>
          <p:cNvSpPr>
            <a:spLocks noChangeShapeType="1"/>
          </p:cNvSpPr>
          <p:nvPr/>
        </p:nvSpPr>
        <p:spPr bwMode="auto">
          <a:xfrm flipH="1" flipV="1">
            <a:off x="2263775" y="3768725"/>
            <a:ext cx="601663" cy="423863"/>
          </a:xfrm>
          <a:prstGeom prst="line">
            <a:avLst/>
          </a:prstGeom>
          <a:noFill/>
          <a:ln w="19050">
            <a:solidFill>
              <a:schemeClr val="tx1"/>
            </a:solidFill>
            <a:round/>
            <a:headEnd/>
            <a:tailEnd type="triangle" w="med" len="med"/>
          </a:ln>
        </p:spPr>
        <p:txBody>
          <a:bodyPr/>
          <a:lstStyle/>
          <a:p>
            <a:endParaRPr lang="en-US"/>
          </a:p>
        </p:txBody>
      </p:sp>
      <p:sp>
        <p:nvSpPr>
          <p:cNvPr id="165925" name="Line 37"/>
          <p:cNvSpPr>
            <a:spLocks noChangeShapeType="1"/>
          </p:cNvSpPr>
          <p:nvPr/>
        </p:nvSpPr>
        <p:spPr bwMode="auto">
          <a:xfrm flipH="1" flipV="1">
            <a:off x="2960688" y="3768725"/>
            <a:ext cx="136525" cy="446088"/>
          </a:xfrm>
          <a:prstGeom prst="line">
            <a:avLst/>
          </a:prstGeom>
          <a:noFill/>
          <a:ln w="19050">
            <a:solidFill>
              <a:schemeClr val="tx1"/>
            </a:solidFill>
            <a:round/>
            <a:headEnd/>
            <a:tailEnd type="triangle" w="med" len="med"/>
          </a:ln>
        </p:spPr>
        <p:txBody>
          <a:bodyPr/>
          <a:lstStyle/>
          <a:p>
            <a:endParaRPr lang="en-US"/>
          </a:p>
        </p:txBody>
      </p:sp>
      <p:sp>
        <p:nvSpPr>
          <p:cNvPr id="165926" name="Line 38"/>
          <p:cNvSpPr>
            <a:spLocks noChangeShapeType="1"/>
          </p:cNvSpPr>
          <p:nvPr/>
        </p:nvSpPr>
        <p:spPr bwMode="auto">
          <a:xfrm flipV="1">
            <a:off x="3284538" y="3768725"/>
            <a:ext cx="346075" cy="434975"/>
          </a:xfrm>
          <a:prstGeom prst="line">
            <a:avLst/>
          </a:prstGeom>
          <a:noFill/>
          <a:ln w="19050">
            <a:solidFill>
              <a:schemeClr val="tx1"/>
            </a:solidFill>
            <a:round/>
            <a:headEnd/>
            <a:tailEnd type="triangle" w="med" len="med"/>
          </a:ln>
        </p:spPr>
        <p:txBody>
          <a:bodyPr/>
          <a:lstStyle/>
          <a:p>
            <a:endParaRPr lang="en-US"/>
          </a:p>
        </p:txBody>
      </p:sp>
      <p:sp>
        <p:nvSpPr>
          <p:cNvPr id="165927" name="Line 39"/>
          <p:cNvSpPr>
            <a:spLocks noChangeShapeType="1"/>
          </p:cNvSpPr>
          <p:nvPr/>
        </p:nvSpPr>
        <p:spPr bwMode="auto">
          <a:xfrm>
            <a:off x="3776663" y="4378325"/>
            <a:ext cx="1149350" cy="144463"/>
          </a:xfrm>
          <a:prstGeom prst="line">
            <a:avLst/>
          </a:prstGeom>
          <a:noFill/>
          <a:ln w="190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noGrp="1"/>
          </p:cNvSpPr>
          <p:nvPr/>
        </p:nvSpPr>
        <p:spPr bwMode="auto">
          <a:xfrm>
            <a:off x="7239000" y="6477000"/>
            <a:ext cx="1905000" cy="381000"/>
          </a:xfrm>
          <a:prstGeom prst="rect">
            <a:avLst/>
          </a:prstGeom>
          <a:noFill/>
          <a:ln>
            <a:miter lim="800000"/>
            <a:headEnd/>
            <a:tailEnd/>
          </a:ln>
        </p:spPr>
        <p:txBody>
          <a:bodyPr/>
          <a:lstStyle/>
          <a:p>
            <a:pPr algn="r" eaLnBrk="0" hangingPunct="0">
              <a:spcBef>
                <a:spcPct val="50000"/>
              </a:spcBef>
              <a:defRPr/>
            </a:pPr>
            <a:fld id="{9730FC82-A187-4EA4-8841-F13CC896E1D9}" type="slidenum">
              <a:rPr lang="en-US" sz="1000">
                <a:solidFill>
                  <a:schemeClr val="bg1"/>
                </a:solidFill>
                <a:latin typeface="+mn-lt"/>
                <a:cs typeface="+mn-cs"/>
              </a:rPr>
              <a:pPr algn="r" eaLnBrk="0" hangingPunct="0">
                <a:spcBef>
                  <a:spcPct val="50000"/>
                </a:spcBef>
                <a:defRPr/>
              </a:pPr>
              <a:t>31</a:t>
            </a:fld>
            <a:endParaRPr lang="en-US" sz="1000">
              <a:solidFill>
                <a:schemeClr val="bg1"/>
              </a:solidFill>
              <a:latin typeface="+mn-lt"/>
              <a:cs typeface="+mn-cs"/>
            </a:endParaRPr>
          </a:p>
        </p:txBody>
      </p:sp>
      <p:sp>
        <p:nvSpPr>
          <p:cNvPr id="167938" name="Title 1"/>
          <p:cNvSpPr>
            <a:spLocks noGrp="1"/>
          </p:cNvSpPr>
          <p:nvPr>
            <p:ph type="title" idx="4294967295"/>
          </p:nvPr>
        </p:nvSpPr>
        <p:spPr>
          <a:xfrm>
            <a:off x="457200" y="228600"/>
            <a:ext cx="8229600" cy="457200"/>
          </a:xfrm>
        </p:spPr>
        <p:txBody>
          <a:bodyPr lIns="0" rIns="0" bIns="0" anchor="b"/>
          <a:lstStyle/>
          <a:p>
            <a:pPr eaLnBrk="1" hangingPunct="1"/>
            <a:r>
              <a:rPr lang="en-US" smtClean="0"/>
              <a:t>II.C. Development of TMDL Tracking System - BayTAS Version 1.0 </a:t>
            </a:r>
          </a:p>
        </p:txBody>
      </p:sp>
      <p:sp>
        <p:nvSpPr>
          <p:cNvPr id="167939" name="Content Placeholder 2"/>
          <p:cNvSpPr>
            <a:spLocks noGrp="1"/>
          </p:cNvSpPr>
          <p:nvPr>
            <p:ph idx="4294967295"/>
          </p:nvPr>
        </p:nvSpPr>
        <p:spPr>
          <a:xfrm>
            <a:off x="457200" y="1143000"/>
            <a:ext cx="8229600" cy="5334000"/>
          </a:xfrm>
        </p:spPr>
        <p:txBody>
          <a:bodyPr/>
          <a:lstStyle/>
          <a:p>
            <a:pPr marL="273050" indent="-273050" eaLnBrk="1" hangingPunct="1">
              <a:lnSpc>
                <a:spcPct val="90000"/>
              </a:lnSpc>
            </a:pPr>
            <a:r>
              <a:rPr lang="en-US" sz="1800" smtClean="0"/>
              <a:t>Required by Executive Order Strategy &amp; EPA-CBF Settlement Agreement</a:t>
            </a:r>
          </a:p>
          <a:p>
            <a:pPr marL="639763" lvl="1" indent="-246063" eaLnBrk="1" hangingPunct="1">
              <a:lnSpc>
                <a:spcPct val="90000"/>
              </a:lnSpc>
            </a:pPr>
            <a:r>
              <a:rPr lang="en-US" sz="1600" smtClean="0"/>
              <a:t>Begin to use the system by Jan 2011</a:t>
            </a:r>
          </a:p>
          <a:p>
            <a:pPr marL="639763" lvl="1" indent="-246063" eaLnBrk="1" hangingPunct="1">
              <a:lnSpc>
                <a:spcPct val="90000"/>
              </a:lnSpc>
            </a:pPr>
            <a:endParaRPr lang="en-US" sz="1600" smtClean="0"/>
          </a:p>
          <a:p>
            <a:pPr marL="273050" indent="-273050" eaLnBrk="1" hangingPunct="1">
              <a:lnSpc>
                <a:spcPct val="90000"/>
              </a:lnSpc>
            </a:pPr>
            <a:r>
              <a:rPr lang="en-US" sz="1800" smtClean="0"/>
              <a:t>Track TMDLs for 92 Segments in Bay Watershed</a:t>
            </a:r>
          </a:p>
          <a:p>
            <a:pPr marL="639763" lvl="1" indent="-246063" eaLnBrk="1" hangingPunct="1">
              <a:lnSpc>
                <a:spcPct val="90000"/>
              </a:lnSpc>
            </a:pPr>
            <a:r>
              <a:rPr lang="en-US" sz="1600" smtClean="0"/>
              <a:t>Track WLAs for NPDES Point Sources; Track LAs for Non-Point Sources/Sectors; Track Practices reported in WIPS</a:t>
            </a:r>
          </a:p>
          <a:p>
            <a:pPr marL="639763" lvl="1" indent="-246063" eaLnBrk="1" hangingPunct="1">
              <a:lnSpc>
                <a:spcPct val="90000"/>
              </a:lnSpc>
            </a:pPr>
            <a:endParaRPr lang="en-US" sz="1600" smtClean="0"/>
          </a:p>
          <a:p>
            <a:pPr marL="273050" indent="-273050" eaLnBrk="1" hangingPunct="1">
              <a:lnSpc>
                <a:spcPct val="90000"/>
              </a:lnSpc>
            </a:pPr>
            <a:r>
              <a:rPr lang="en-US" sz="1800" smtClean="0"/>
              <a:t>Are States on target to achieve the Bay TMDL?</a:t>
            </a:r>
          </a:p>
          <a:p>
            <a:pPr marL="639763" lvl="1" indent="-246063" eaLnBrk="1" hangingPunct="1">
              <a:lnSpc>
                <a:spcPct val="90000"/>
              </a:lnSpc>
            </a:pPr>
            <a:r>
              <a:rPr lang="en-US" sz="1600" smtClean="0"/>
              <a:t>Are WLAs being achieved? Are LA’s being achieved?</a:t>
            </a:r>
          </a:p>
          <a:p>
            <a:pPr marL="639763" lvl="1" indent="-246063" eaLnBrk="1" hangingPunct="1">
              <a:lnSpc>
                <a:spcPct val="90000"/>
              </a:lnSpc>
            </a:pPr>
            <a:r>
              <a:rPr lang="en-US" sz="1600" smtClean="0"/>
              <a:t>What is the status of BMP practice implementation and programmatic activities?</a:t>
            </a:r>
          </a:p>
          <a:p>
            <a:pPr marL="639763" lvl="1" indent="-246063" eaLnBrk="1" hangingPunct="1">
              <a:lnSpc>
                <a:spcPct val="90000"/>
              </a:lnSpc>
            </a:pPr>
            <a:r>
              <a:rPr lang="en-US" sz="1600" smtClean="0"/>
              <a:t>What is status of 2-year milestones?</a:t>
            </a:r>
          </a:p>
          <a:p>
            <a:pPr marL="639763" lvl="1" indent="-246063" eaLnBrk="1" hangingPunct="1">
              <a:lnSpc>
                <a:spcPct val="90000"/>
              </a:lnSpc>
            </a:pPr>
            <a:r>
              <a:rPr lang="en-US" sz="1600" smtClean="0"/>
              <a:t>Verification tracking</a:t>
            </a:r>
          </a:p>
          <a:p>
            <a:pPr marL="639763" lvl="1" indent="-246063" eaLnBrk="1" hangingPunct="1">
              <a:lnSpc>
                <a:spcPct val="90000"/>
              </a:lnSpc>
            </a:pPr>
            <a:r>
              <a:rPr lang="en-US" sz="1600" smtClean="0"/>
              <a:t>Future capacity to track generation of offsets and support trading</a:t>
            </a:r>
          </a:p>
          <a:p>
            <a:pPr marL="639763" lvl="1" indent="-246063" eaLnBrk="1" hangingPunct="1">
              <a:lnSpc>
                <a:spcPct val="90000"/>
              </a:lnSpc>
            </a:pPr>
            <a:endParaRPr lang="en-US" sz="1600" smtClean="0"/>
          </a:p>
          <a:p>
            <a:pPr marL="273050" indent="-273050" eaLnBrk="1" hangingPunct="1">
              <a:lnSpc>
                <a:spcPct val="90000"/>
              </a:lnSpc>
            </a:pPr>
            <a:r>
              <a:rPr lang="en-US" sz="1800" smtClean="0"/>
              <a:t>Make allocations, progress and verification public</a:t>
            </a:r>
          </a:p>
          <a:p>
            <a:pPr marL="273050" indent="-273050" eaLnBrk="1" hangingPunct="1">
              <a:lnSpc>
                <a:spcPct val="90000"/>
              </a:lnSpc>
              <a:buFontTx/>
              <a:buNone/>
            </a:pPr>
            <a:endParaRPr lang="en-US" sz="1800" smtClean="0"/>
          </a:p>
          <a:p>
            <a:pPr marL="273050" indent="-273050" eaLnBrk="1" hangingPunct="1">
              <a:lnSpc>
                <a:spcPct val="90000"/>
              </a:lnSpc>
            </a:pPr>
            <a:endParaRPr lang="en-US" sz="1800" smtClean="0"/>
          </a:p>
          <a:p>
            <a:pPr marL="273050" indent="-273050" eaLnBrk="1" hangingPunct="1">
              <a:lnSpc>
                <a:spcPct val="90000"/>
              </a:lnSpc>
            </a:pPr>
            <a:endParaRPr lang="en-US" sz="1800" smtClean="0"/>
          </a:p>
        </p:txBody>
      </p:sp>
      <p:sp>
        <p:nvSpPr>
          <p:cNvPr id="4" name="Slide Number Placeholder 3"/>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94D9B89D-20E7-4B1B-8446-0A8750021A89}" type="slidenum">
              <a:rPr lang="en-US" sz="1200">
                <a:solidFill>
                  <a:schemeClr val="tx2">
                    <a:shade val="90000"/>
                  </a:schemeClr>
                </a:solidFill>
                <a:latin typeface="+mn-lt"/>
                <a:cs typeface="+mn-cs"/>
              </a:rPr>
              <a:pPr algn="r" fontAlgn="auto">
                <a:spcBef>
                  <a:spcPts val="0"/>
                </a:spcBef>
                <a:spcAft>
                  <a:spcPts val="0"/>
                </a:spcAft>
                <a:defRPr/>
              </a:pPr>
              <a:t>31</a:t>
            </a:fld>
            <a:endParaRPr lang="en-US" sz="1200">
              <a:solidFill>
                <a:schemeClr val="tx2">
                  <a:shade val="90000"/>
                </a:schemeClr>
              </a:solidFill>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7239000" y="6477000"/>
            <a:ext cx="1905000" cy="381000"/>
          </a:xfrm>
          <a:prstGeom prst="rect">
            <a:avLst/>
          </a:prstGeom>
          <a:noFill/>
          <a:ln>
            <a:miter lim="800000"/>
            <a:headEnd/>
            <a:tailEnd/>
          </a:ln>
        </p:spPr>
        <p:txBody>
          <a:bodyPr/>
          <a:lstStyle/>
          <a:p>
            <a:pPr algn="r" eaLnBrk="0" hangingPunct="0">
              <a:spcBef>
                <a:spcPct val="50000"/>
              </a:spcBef>
              <a:defRPr/>
            </a:pPr>
            <a:fld id="{2618727A-9341-44CD-88D4-46DD0E8D3FA4}" type="slidenum">
              <a:rPr lang="en-US" sz="1000">
                <a:solidFill>
                  <a:schemeClr val="bg1"/>
                </a:solidFill>
                <a:latin typeface="+mn-lt"/>
                <a:cs typeface="+mn-cs"/>
              </a:rPr>
              <a:pPr algn="r" eaLnBrk="0" hangingPunct="0">
                <a:spcBef>
                  <a:spcPct val="50000"/>
                </a:spcBef>
                <a:defRPr/>
              </a:pPr>
              <a:t>32</a:t>
            </a:fld>
            <a:endParaRPr lang="en-US" sz="1000">
              <a:solidFill>
                <a:schemeClr val="bg1"/>
              </a:solidFill>
              <a:latin typeface="+mn-lt"/>
              <a:cs typeface="+mn-cs"/>
            </a:endParaRPr>
          </a:p>
        </p:txBody>
      </p:sp>
      <p:sp>
        <p:nvSpPr>
          <p:cNvPr id="176131" name="Rectangle 2"/>
          <p:cNvSpPr>
            <a:spLocks noGrp="1" noChangeArrowheads="1"/>
          </p:cNvSpPr>
          <p:nvPr>
            <p:ph type="title" idx="4294967295"/>
          </p:nvPr>
        </p:nvSpPr>
        <p:spPr/>
        <p:txBody>
          <a:bodyPr/>
          <a:lstStyle/>
          <a:p>
            <a:r>
              <a:rPr lang="en-US" smtClean="0"/>
              <a:t>The Nature of the Current (Political) Environment </a:t>
            </a:r>
          </a:p>
        </p:txBody>
      </p:sp>
      <p:sp>
        <p:nvSpPr>
          <p:cNvPr id="176132" name="Rectangle 3"/>
          <p:cNvSpPr>
            <a:spLocks noGrp="1" noChangeArrowheads="1"/>
          </p:cNvSpPr>
          <p:nvPr>
            <p:ph type="body" idx="4294967295"/>
          </p:nvPr>
        </p:nvSpPr>
        <p:spPr>
          <a:xfrm>
            <a:off x="990600" y="914400"/>
            <a:ext cx="7848600" cy="5029200"/>
          </a:xfrm>
        </p:spPr>
        <p:txBody>
          <a:bodyPr/>
          <a:lstStyle/>
          <a:p>
            <a:r>
              <a:rPr lang="en-US" sz="1800" smtClean="0"/>
              <a:t>Bay Program needs to address 3 areas of alignment:</a:t>
            </a:r>
          </a:p>
          <a:p>
            <a:pPr lvl="1"/>
            <a:r>
              <a:rPr lang="en-US" smtClean="0"/>
              <a:t>Goals and outcomes</a:t>
            </a:r>
          </a:p>
          <a:p>
            <a:pPr lvl="1"/>
            <a:r>
              <a:rPr lang="en-US" smtClean="0"/>
              <a:t>Planning and reporting process (e.g., milestones)</a:t>
            </a:r>
          </a:p>
          <a:p>
            <a:pPr lvl="1"/>
            <a:r>
              <a:rPr lang="en-US" smtClean="0"/>
              <a:t>Renew Bay organizational roles and responsibilities including options for EC-FLC alignment</a:t>
            </a:r>
            <a:endParaRPr lang="en-US" sz="1600" smtClean="0"/>
          </a:p>
          <a:p>
            <a:r>
              <a:rPr lang="en-US" sz="1800" smtClean="0"/>
              <a:t>Increase communication between those in states developing the WIPs and people working to meet the E.O. requirements. </a:t>
            </a:r>
          </a:p>
          <a:p>
            <a:pPr lvl="2"/>
            <a:r>
              <a:rPr lang="en-US" sz="1400" smtClean="0"/>
              <a:t>Reach consensus on outcomes &amp; align them with what states and locals are doing</a:t>
            </a:r>
          </a:p>
          <a:p>
            <a:r>
              <a:rPr lang="en-US" sz="1800" smtClean="0"/>
              <a:t>Open up better lines of communication and build stronger relationships between federal agencies and states in key areas, such as land conservation, forest stewardship and public access.  </a:t>
            </a:r>
          </a:p>
          <a:p>
            <a:r>
              <a:rPr lang="en-US" sz="1800" smtClean="0"/>
              <a:t>Align outcomes and Program organizational structure.  </a:t>
            </a:r>
          </a:p>
          <a:p>
            <a:pPr lvl="2"/>
            <a:r>
              <a:rPr lang="en-US" sz="1400" smtClean="0"/>
              <a:t>Determine one body in charge of making decisions for the partnership and work toward establishing one guiding document. </a:t>
            </a:r>
          </a:p>
          <a:p>
            <a:r>
              <a:rPr lang="en-US" sz="1800" smtClean="0"/>
              <a:t>Develop a robust adaptive management system that holds people accountable.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2"/>
          <p:cNvSpPr txBox="1">
            <a:spLocks noChangeArrowheads="1"/>
          </p:cNvSpPr>
          <p:nvPr/>
        </p:nvSpPr>
        <p:spPr bwMode="auto">
          <a:xfrm>
            <a:off x="304800" y="3792538"/>
            <a:ext cx="1219200" cy="831850"/>
          </a:xfrm>
          <a:prstGeom prst="rect">
            <a:avLst/>
          </a:prstGeom>
          <a:noFill/>
          <a:ln w="9525">
            <a:solidFill>
              <a:schemeClr val="tx1"/>
            </a:solidFill>
            <a:miter lim="800000"/>
            <a:headEnd/>
            <a:tailEnd/>
          </a:ln>
        </p:spPr>
        <p:txBody>
          <a:bodyPr>
            <a:spAutoFit/>
          </a:bodyPr>
          <a:lstStyle/>
          <a:p>
            <a:r>
              <a:rPr lang="en-US" sz="1200" b="1">
                <a:latin typeface="Arial" charset="0"/>
              </a:rPr>
              <a:t>Management System Review</a:t>
            </a:r>
          </a:p>
          <a:p>
            <a:endParaRPr lang="en-US" sz="1200" b="1">
              <a:latin typeface="Arial" charset="0"/>
            </a:endParaRPr>
          </a:p>
        </p:txBody>
      </p:sp>
      <p:sp>
        <p:nvSpPr>
          <p:cNvPr id="169986" name="Text Box 3"/>
          <p:cNvSpPr txBox="1">
            <a:spLocks noChangeArrowheads="1"/>
          </p:cNvSpPr>
          <p:nvPr/>
        </p:nvSpPr>
        <p:spPr bwMode="auto">
          <a:xfrm>
            <a:off x="7543800" y="3792538"/>
            <a:ext cx="1066800" cy="649287"/>
          </a:xfrm>
          <a:prstGeom prst="rect">
            <a:avLst/>
          </a:prstGeom>
          <a:noFill/>
          <a:ln w="9525">
            <a:solidFill>
              <a:schemeClr val="tx1"/>
            </a:solidFill>
            <a:prstDash val="dash"/>
            <a:miter lim="800000"/>
            <a:headEnd/>
            <a:tailEnd/>
          </a:ln>
        </p:spPr>
        <p:txBody>
          <a:bodyPr rIns="0">
            <a:spAutoFit/>
          </a:bodyPr>
          <a:lstStyle/>
          <a:p>
            <a:pPr>
              <a:spcBef>
                <a:spcPct val="50000"/>
              </a:spcBef>
            </a:pPr>
            <a:r>
              <a:rPr lang="en-US" sz="1200">
                <a:latin typeface="Arial" charset="0"/>
              </a:rPr>
              <a:t>Management System Review</a:t>
            </a:r>
            <a:endParaRPr lang="en-US" sz="1400">
              <a:latin typeface="Arial" charset="0"/>
            </a:endParaRPr>
          </a:p>
        </p:txBody>
      </p:sp>
      <p:sp>
        <p:nvSpPr>
          <p:cNvPr id="169987" name="Line 4"/>
          <p:cNvSpPr>
            <a:spLocks noChangeShapeType="1"/>
          </p:cNvSpPr>
          <p:nvPr/>
        </p:nvSpPr>
        <p:spPr bwMode="auto">
          <a:xfrm flipV="1">
            <a:off x="990600" y="3411538"/>
            <a:ext cx="0" cy="381000"/>
          </a:xfrm>
          <a:prstGeom prst="line">
            <a:avLst/>
          </a:prstGeom>
          <a:noFill/>
          <a:ln w="9525">
            <a:solidFill>
              <a:schemeClr val="tx1"/>
            </a:solidFill>
            <a:round/>
            <a:headEnd/>
            <a:tailEnd/>
          </a:ln>
        </p:spPr>
        <p:txBody>
          <a:bodyPr/>
          <a:lstStyle/>
          <a:p>
            <a:endParaRPr lang="en-US"/>
          </a:p>
        </p:txBody>
      </p:sp>
      <p:sp>
        <p:nvSpPr>
          <p:cNvPr id="169988" name="Line 5"/>
          <p:cNvSpPr>
            <a:spLocks noChangeShapeType="1"/>
          </p:cNvSpPr>
          <p:nvPr/>
        </p:nvSpPr>
        <p:spPr bwMode="auto">
          <a:xfrm>
            <a:off x="990600" y="3413125"/>
            <a:ext cx="7010400" cy="0"/>
          </a:xfrm>
          <a:prstGeom prst="line">
            <a:avLst/>
          </a:prstGeom>
          <a:noFill/>
          <a:ln w="9525">
            <a:solidFill>
              <a:schemeClr val="tx1"/>
            </a:solidFill>
            <a:round/>
            <a:headEnd/>
            <a:tailEnd/>
          </a:ln>
        </p:spPr>
        <p:txBody>
          <a:bodyPr/>
          <a:lstStyle/>
          <a:p>
            <a:endParaRPr lang="en-US"/>
          </a:p>
        </p:txBody>
      </p:sp>
      <p:sp>
        <p:nvSpPr>
          <p:cNvPr id="169989" name="Line 6"/>
          <p:cNvSpPr>
            <a:spLocks noChangeShapeType="1"/>
          </p:cNvSpPr>
          <p:nvPr/>
        </p:nvSpPr>
        <p:spPr bwMode="auto">
          <a:xfrm>
            <a:off x="8001000" y="3411538"/>
            <a:ext cx="0" cy="381000"/>
          </a:xfrm>
          <a:prstGeom prst="line">
            <a:avLst/>
          </a:prstGeom>
          <a:noFill/>
          <a:ln w="9525">
            <a:solidFill>
              <a:schemeClr val="tx1"/>
            </a:solidFill>
            <a:round/>
            <a:headEnd/>
            <a:tailEnd/>
          </a:ln>
        </p:spPr>
        <p:txBody>
          <a:bodyPr/>
          <a:lstStyle/>
          <a:p>
            <a:endParaRPr lang="en-US"/>
          </a:p>
        </p:txBody>
      </p:sp>
      <p:sp>
        <p:nvSpPr>
          <p:cNvPr id="169990" name="Line 7"/>
          <p:cNvSpPr>
            <a:spLocks noChangeShapeType="1"/>
          </p:cNvSpPr>
          <p:nvPr/>
        </p:nvSpPr>
        <p:spPr bwMode="auto">
          <a:xfrm>
            <a:off x="4648200" y="3411538"/>
            <a:ext cx="0" cy="304800"/>
          </a:xfrm>
          <a:prstGeom prst="line">
            <a:avLst/>
          </a:prstGeom>
          <a:noFill/>
          <a:ln w="9525">
            <a:solidFill>
              <a:schemeClr val="tx1"/>
            </a:solidFill>
            <a:round/>
            <a:headEnd/>
            <a:tailEnd/>
          </a:ln>
        </p:spPr>
        <p:txBody>
          <a:bodyPr/>
          <a:lstStyle/>
          <a:p>
            <a:endParaRPr lang="en-US"/>
          </a:p>
        </p:txBody>
      </p:sp>
      <p:sp>
        <p:nvSpPr>
          <p:cNvPr id="169991" name="Line 8"/>
          <p:cNvSpPr>
            <a:spLocks noChangeShapeType="1"/>
          </p:cNvSpPr>
          <p:nvPr/>
        </p:nvSpPr>
        <p:spPr bwMode="auto">
          <a:xfrm>
            <a:off x="2743200" y="3411538"/>
            <a:ext cx="0" cy="304800"/>
          </a:xfrm>
          <a:prstGeom prst="line">
            <a:avLst/>
          </a:prstGeom>
          <a:noFill/>
          <a:ln w="9525">
            <a:solidFill>
              <a:schemeClr val="tx1"/>
            </a:solidFill>
            <a:round/>
            <a:headEnd/>
            <a:tailEnd/>
          </a:ln>
        </p:spPr>
        <p:txBody>
          <a:bodyPr/>
          <a:lstStyle/>
          <a:p>
            <a:endParaRPr lang="en-US"/>
          </a:p>
        </p:txBody>
      </p:sp>
      <p:sp>
        <p:nvSpPr>
          <p:cNvPr id="169992" name="Line 9"/>
          <p:cNvSpPr>
            <a:spLocks noChangeShapeType="1"/>
          </p:cNvSpPr>
          <p:nvPr/>
        </p:nvSpPr>
        <p:spPr bwMode="auto">
          <a:xfrm>
            <a:off x="6324600" y="3411538"/>
            <a:ext cx="0" cy="304800"/>
          </a:xfrm>
          <a:prstGeom prst="line">
            <a:avLst/>
          </a:prstGeom>
          <a:noFill/>
          <a:ln w="9525">
            <a:solidFill>
              <a:schemeClr val="tx1"/>
            </a:solidFill>
            <a:round/>
            <a:headEnd/>
            <a:tailEnd/>
          </a:ln>
        </p:spPr>
        <p:txBody>
          <a:bodyPr/>
          <a:lstStyle/>
          <a:p>
            <a:endParaRPr lang="en-US"/>
          </a:p>
        </p:txBody>
      </p:sp>
      <p:sp>
        <p:nvSpPr>
          <p:cNvPr id="169993" name="Text Box 10"/>
          <p:cNvSpPr txBox="1">
            <a:spLocks noChangeArrowheads="1"/>
          </p:cNvSpPr>
          <p:nvPr/>
        </p:nvSpPr>
        <p:spPr bwMode="auto">
          <a:xfrm>
            <a:off x="2286000" y="3716338"/>
            <a:ext cx="914400" cy="863600"/>
          </a:xfrm>
          <a:prstGeom prst="rect">
            <a:avLst/>
          </a:prstGeom>
          <a:noFill/>
          <a:ln w="9525">
            <a:solidFill>
              <a:schemeClr val="tx1"/>
            </a:solidFill>
            <a:miter lim="800000"/>
            <a:headEnd/>
            <a:tailEnd/>
          </a:ln>
        </p:spPr>
        <p:txBody>
          <a:bodyPr>
            <a:spAutoFit/>
          </a:bodyPr>
          <a:lstStyle/>
          <a:p>
            <a:r>
              <a:rPr lang="en-US" sz="1000" b="1">
                <a:latin typeface="Arial" charset="0"/>
              </a:rPr>
              <a:t>Strategy and Action Plan Review</a:t>
            </a:r>
          </a:p>
          <a:p>
            <a:endParaRPr lang="en-US" sz="1000" b="1">
              <a:latin typeface="Arial" charset="0"/>
            </a:endParaRPr>
          </a:p>
        </p:txBody>
      </p:sp>
      <p:sp>
        <p:nvSpPr>
          <p:cNvPr id="169994" name="Text Box 11"/>
          <p:cNvSpPr txBox="1">
            <a:spLocks noChangeArrowheads="1"/>
          </p:cNvSpPr>
          <p:nvPr/>
        </p:nvSpPr>
        <p:spPr bwMode="auto">
          <a:xfrm>
            <a:off x="4191000" y="3868738"/>
            <a:ext cx="184150" cy="366712"/>
          </a:xfrm>
          <a:prstGeom prst="rect">
            <a:avLst/>
          </a:prstGeom>
          <a:noFill/>
          <a:ln w="9525">
            <a:noFill/>
            <a:miter lim="800000"/>
            <a:headEnd/>
            <a:tailEnd/>
          </a:ln>
        </p:spPr>
        <p:txBody>
          <a:bodyPr wrap="none">
            <a:spAutoFit/>
          </a:bodyPr>
          <a:lstStyle/>
          <a:p>
            <a:endParaRPr lang="en-US" sz="1800">
              <a:latin typeface="Arial" charset="0"/>
            </a:endParaRPr>
          </a:p>
        </p:txBody>
      </p:sp>
      <p:sp>
        <p:nvSpPr>
          <p:cNvPr id="169995" name="Text Box 12"/>
          <p:cNvSpPr txBox="1">
            <a:spLocks noChangeArrowheads="1"/>
          </p:cNvSpPr>
          <p:nvPr/>
        </p:nvSpPr>
        <p:spPr bwMode="auto">
          <a:xfrm>
            <a:off x="4191000" y="3716338"/>
            <a:ext cx="914400" cy="711200"/>
          </a:xfrm>
          <a:prstGeom prst="rect">
            <a:avLst/>
          </a:prstGeom>
          <a:noFill/>
          <a:ln w="9525">
            <a:solidFill>
              <a:schemeClr val="tx1"/>
            </a:solidFill>
            <a:miter lim="800000"/>
            <a:headEnd/>
            <a:tailEnd/>
          </a:ln>
        </p:spPr>
        <p:txBody>
          <a:bodyPr>
            <a:spAutoFit/>
          </a:bodyPr>
          <a:lstStyle/>
          <a:p>
            <a:r>
              <a:rPr lang="en-US" sz="1000" b="1">
                <a:latin typeface="Arial" charset="0"/>
              </a:rPr>
              <a:t>Quarterly Progress Review</a:t>
            </a:r>
          </a:p>
          <a:p>
            <a:endParaRPr lang="en-US" sz="1000" b="1">
              <a:latin typeface="Arial" charset="0"/>
            </a:endParaRPr>
          </a:p>
        </p:txBody>
      </p:sp>
      <p:sp>
        <p:nvSpPr>
          <p:cNvPr id="169996" name="Line 13"/>
          <p:cNvSpPr>
            <a:spLocks noChangeShapeType="1"/>
          </p:cNvSpPr>
          <p:nvPr/>
        </p:nvSpPr>
        <p:spPr bwMode="auto">
          <a:xfrm>
            <a:off x="1676400" y="3411538"/>
            <a:ext cx="0" cy="304800"/>
          </a:xfrm>
          <a:prstGeom prst="line">
            <a:avLst/>
          </a:prstGeom>
          <a:noFill/>
          <a:ln w="9525">
            <a:solidFill>
              <a:schemeClr val="tx1"/>
            </a:solidFill>
            <a:round/>
            <a:headEnd/>
            <a:tailEnd/>
          </a:ln>
        </p:spPr>
        <p:txBody>
          <a:bodyPr/>
          <a:lstStyle/>
          <a:p>
            <a:endParaRPr lang="en-US"/>
          </a:p>
        </p:txBody>
      </p:sp>
      <p:sp>
        <p:nvSpPr>
          <p:cNvPr id="169997" name="Oval 14"/>
          <p:cNvSpPr>
            <a:spLocks noChangeArrowheads="1"/>
          </p:cNvSpPr>
          <p:nvPr/>
        </p:nvSpPr>
        <p:spPr bwMode="auto">
          <a:xfrm>
            <a:off x="1600200" y="3716338"/>
            <a:ext cx="152400" cy="1524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169998" name="Line 15"/>
          <p:cNvSpPr>
            <a:spLocks noChangeShapeType="1"/>
          </p:cNvSpPr>
          <p:nvPr/>
        </p:nvSpPr>
        <p:spPr bwMode="auto">
          <a:xfrm>
            <a:off x="2133600" y="3411538"/>
            <a:ext cx="0" cy="304800"/>
          </a:xfrm>
          <a:prstGeom prst="line">
            <a:avLst/>
          </a:prstGeom>
          <a:noFill/>
          <a:ln w="9525">
            <a:solidFill>
              <a:schemeClr val="tx1"/>
            </a:solidFill>
            <a:round/>
            <a:headEnd/>
            <a:tailEnd/>
          </a:ln>
        </p:spPr>
        <p:txBody>
          <a:bodyPr/>
          <a:lstStyle/>
          <a:p>
            <a:endParaRPr lang="en-US"/>
          </a:p>
        </p:txBody>
      </p:sp>
      <p:sp>
        <p:nvSpPr>
          <p:cNvPr id="169999" name="Line 16"/>
          <p:cNvSpPr>
            <a:spLocks noChangeShapeType="1"/>
          </p:cNvSpPr>
          <p:nvPr/>
        </p:nvSpPr>
        <p:spPr bwMode="auto">
          <a:xfrm>
            <a:off x="3429000" y="3411538"/>
            <a:ext cx="0" cy="304800"/>
          </a:xfrm>
          <a:prstGeom prst="line">
            <a:avLst/>
          </a:prstGeom>
          <a:noFill/>
          <a:ln w="9525">
            <a:solidFill>
              <a:schemeClr val="tx1"/>
            </a:solidFill>
            <a:round/>
            <a:headEnd/>
            <a:tailEnd/>
          </a:ln>
        </p:spPr>
        <p:txBody>
          <a:bodyPr/>
          <a:lstStyle/>
          <a:p>
            <a:endParaRPr lang="en-US"/>
          </a:p>
        </p:txBody>
      </p:sp>
      <p:sp>
        <p:nvSpPr>
          <p:cNvPr id="170000" name="Line 17"/>
          <p:cNvSpPr>
            <a:spLocks noChangeShapeType="1"/>
          </p:cNvSpPr>
          <p:nvPr/>
        </p:nvSpPr>
        <p:spPr bwMode="auto">
          <a:xfrm>
            <a:off x="3962400" y="3411538"/>
            <a:ext cx="0" cy="304800"/>
          </a:xfrm>
          <a:prstGeom prst="line">
            <a:avLst/>
          </a:prstGeom>
          <a:noFill/>
          <a:ln w="9525">
            <a:solidFill>
              <a:schemeClr val="tx1"/>
            </a:solidFill>
            <a:round/>
            <a:headEnd/>
            <a:tailEnd/>
          </a:ln>
        </p:spPr>
        <p:txBody>
          <a:bodyPr/>
          <a:lstStyle/>
          <a:p>
            <a:endParaRPr lang="en-US"/>
          </a:p>
        </p:txBody>
      </p:sp>
      <p:sp>
        <p:nvSpPr>
          <p:cNvPr id="170001" name="Line 18"/>
          <p:cNvSpPr>
            <a:spLocks noChangeShapeType="1"/>
          </p:cNvSpPr>
          <p:nvPr/>
        </p:nvSpPr>
        <p:spPr bwMode="auto">
          <a:xfrm>
            <a:off x="5273675" y="3411538"/>
            <a:ext cx="0" cy="304800"/>
          </a:xfrm>
          <a:prstGeom prst="line">
            <a:avLst/>
          </a:prstGeom>
          <a:noFill/>
          <a:ln w="9525">
            <a:solidFill>
              <a:schemeClr val="tx1"/>
            </a:solidFill>
            <a:round/>
            <a:headEnd/>
            <a:tailEnd/>
          </a:ln>
        </p:spPr>
        <p:txBody>
          <a:bodyPr/>
          <a:lstStyle/>
          <a:p>
            <a:endParaRPr lang="en-US"/>
          </a:p>
        </p:txBody>
      </p:sp>
      <p:sp>
        <p:nvSpPr>
          <p:cNvPr id="170002" name="Line 19"/>
          <p:cNvSpPr>
            <a:spLocks noChangeShapeType="1"/>
          </p:cNvSpPr>
          <p:nvPr/>
        </p:nvSpPr>
        <p:spPr bwMode="auto">
          <a:xfrm>
            <a:off x="5715000" y="3411538"/>
            <a:ext cx="0" cy="304800"/>
          </a:xfrm>
          <a:prstGeom prst="line">
            <a:avLst/>
          </a:prstGeom>
          <a:noFill/>
          <a:ln w="9525">
            <a:solidFill>
              <a:schemeClr val="tx1"/>
            </a:solidFill>
            <a:round/>
            <a:headEnd/>
            <a:tailEnd/>
          </a:ln>
        </p:spPr>
        <p:txBody>
          <a:bodyPr/>
          <a:lstStyle/>
          <a:p>
            <a:endParaRPr lang="en-US"/>
          </a:p>
        </p:txBody>
      </p:sp>
      <p:sp>
        <p:nvSpPr>
          <p:cNvPr id="170003" name="Line 20"/>
          <p:cNvSpPr>
            <a:spLocks noChangeShapeType="1"/>
          </p:cNvSpPr>
          <p:nvPr/>
        </p:nvSpPr>
        <p:spPr bwMode="auto">
          <a:xfrm>
            <a:off x="6934200" y="3411538"/>
            <a:ext cx="0" cy="304800"/>
          </a:xfrm>
          <a:prstGeom prst="line">
            <a:avLst/>
          </a:prstGeom>
          <a:noFill/>
          <a:ln w="9525">
            <a:solidFill>
              <a:schemeClr val="tx1"/>
            </a:solidFill>
            <a:round/>
            <a:headEnd/>
            <a:tailEnd/>
          </a:ln>
        </p:spPr>
        <p:txBody>
          <a:bodyPr/>
          <a:lstStyle/>
          <a:p>
            <a:endParaRPr lang="en-US"/>
          </a:p>
        </p:txBody>
      </p:sp>
      <p:sp>
        <p:nvSpPr>
          <p:cNvPr id="170004" name="Line 21"/>
          <p:cNvSpPr>
            <a:spLocks noChangeShapeType="1"/>
          </p:cNvSpPr>
          <p:nvPr/>
        </p:nvSpPr>
        <p:spPr bwMode="auto">
          <a:xfrm>
            <a:off x="7391400" y="3411538"/>
            <a:ext cx="0" cy="304800"/>
          </a:xfrm>
          <a:prstGeom prst="line">
            <a:avLst/>
          </a:prstGeom>
          <a:noFill/>
          <a:ln w="9525">
            <a:solidFill>
              <a:schemeClr val="tx1"/>
            </a:solidFill>
            <a:round/>
            <a:headEnd/>
            <a:tailEnd/>
          </a:ln>
        </p:spPr>
        <p:txBody>
          <a:bodyPr/>
          <a:lstStyle/>
          <a:p>
            <a:endParaRPr lang="en-US"/>
          </a:p>
        </p:txBody>
      </p:sp>
      <p:sp>
        <p:nvSpPr>
          <p:cNvPr id="170005" name="Oval 22"/>
          <p:cNvSpPr>
            <a:spLocks noChangeArrowheads="1"/>
          </p:cNvSpPr>
          <p:nvPr/>
        </p:nvSpPr>
        <p:spPr bwMode="auto">
          <a:xfrm>
            <a:off x="2057400" y="3716338"/>
            <a:ext cx="152400" cy="1524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170006" name="Oval 23"/>
          <p:cNvSpPr>
            <a:spLocks noChangeArrowheads="1"/>
          </p:cNvSpPr>
          <p:nvPr/>
        </p:nvSpPr>
        <p:spPr bwMode="auto">
          <a:xfrm>
            <a:off x="3352800" y="3716338"/>
            <a:ext cx="152400" cy="1524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170007" name="Oval 24"/>
          <p:cNvSpPr>
            <a:spLocks noChangeArrowheads="1"/>
          </p:cNvSpPr>
          <p:nvPr/>
        </p:nvSpPr>
        <p:spPr bwMode="auto">
          <a:xfrm>
            <a:off x="3886200" y="3716338"/>
            <a:ext cx="152400" cy="1524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170008" name="Oval 25"/>
          <p:cNvSpPr>
            <a:spLocks noChangeArrowheads="1"/>
          </p:cNvSpPr>
          <p:nvPr/>
        </p:nvSpPr>
        <p:spPr bwMode="auto">
          <a:xfrm>
            <a:off x="5197475" y="3716338"/>
            <a:ext cx="152400" cy="1524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170009" name="Oval 26"/>
          <p:cNvSpPr>
            <a:spLocks noChangeArrowheads="1"/>
          </p:cNvSpPr>
          <p:nvPr/>
        </p:nvSpPr>
        <p:spPr bwMode="auto">
          <a:xfrm>
            <a:off x="5638800" y="3716338"/>
            <a:ext cx="152400" cy="1524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170010" name="Oval 27"/>
          <p:cNvSpPr>
            <a:spLocks noChangeArrowheads="1"/>
          </p:cNvSpPr>
          <p:nvPr/>
        </p:nvSpPr>
        <p:spPr bwMode="auto">
          <a:xfrm>
            <a:off x="6858000" y="3716338"/>
            <a:ext cx="152400" cy="1524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170011" name="Oval 28"/>
          <p:cNvSpPr>
            <a:spLocks noChangeArrowheads="1"/>
          </p:cNvSpPr>
          <p:nvPr/>
        </p:nvSpPr>
        <p:spPr bwMode="auto">
          <a:xfrm>
            <a:off x="7315200" y="3716338"/>
            <a:ext cx="152400" cy="1524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170012" name="Text Box 29"/>
          <p:cNvSpPr txBox="1">
            <a:spLocks noChangeArrowheads="1"/>
          </p:cNvSpPr>
          <p:nvPr/>
        </p:nvSpPr>
        <p:spPr bwMode="auto">
          <a:xfrm>
            <a:off x="1447800" y="3054350"/>
            <a:ext cx="487363" cy="274638"/>
          </a:xfrm>
          <a:prstGeom prst="rect">
            <a:avLst/>
          </a:prstGeom>
          <a:noFill/>
          <a:ln w="9525">
            <a:noFill/>
            <a:miter lim="800000"/>
            <a:headEnd/>
            <a:tailEnd/>
          </a:ln>
        </p:spPr>
        <p:txBody>
          <a:bodyPr wrap="none">
            <a:spAutoFit/>
          </a:bodyPr>
          <a:lstStyle/>
          <a:p>
            <a:r>
              <a:rPr lang="en-US" sz="1200">
                <a:latin typeface="Arial" charset="0"/>
              </a:rPr>
              <a:t>April</a:t>
            </a:r>
          </a:p>
        </p:txBody>
      </p:sp>
      <p:sp>
        <p:nvSpPr>
          <p:cNvPr id="170013" name="Text Box 30"/>
          <p:cNvSpPr txBox="1">
            <a:spLocks noChangeArrowheads="1"/>
          </p:cNvSpPr>
          <p:nvPr/>
        </p:nvSpPr>
        <p:spPr bwMode="auto">
          <a:xfrm>
            <a:off x="790575" y="3055938"/>
            <a:ext cx="606425" cy="274637"/>
          </a:xfrm>
          <a:prstGeom prst="rect">
            <a:avLst/>
          </a:prstGeom>
          <a:noFill/>
          <a:ln w="9525">
            <a:noFill/>
            <a:miter lim="800000"/>
            <a:headEnd/>
            <a:tailEnd/>
          </a:ln>
        </p:spPr>
        <p:txBody>
          <a:bodyPr wrap="none">
            <a:spAutoFit/>
          </a:bodyPr>
          <a:lstStyle/>
          <a:p>
            <a:r>
              <a:rPr lang="en-US" sz="1200">
                <a:latin typeface="Arial" charset="0"/>
              </a:rPr>
              <a:t>March</a:t>
            </a:r>
          </a:p>
        </p:txBody>
      </p:sp>
      <p:sp>
        <p:nvSpPr>
          <p:cNvPr id="170014" name="Text Box 31"/>
          <p:cNvSpPr txBox="1">
            <a:spLocks noChangeArrowheads="1"/>
          </p:cNvSpPr>
          <p:nvPr/>
        </p:nvSpPr>
        <p:spPr bwMode="auto">
          <a:xfrm>
            <a:off x="2487613" y="3054350"/>
            <a:ext cx="512762" cy="274638"/>
          </a:xfrm>
          <a:prstGeom prst="rect">
            <a:avLst/>
          </a:prstGeom>
          <a:noFill/>
          <a:ln w="9525">
            <a:noFill/>
            <a:miter lim="800000"/>
            <a:headEnd/>
            <a:tailEnd/>
          </a:ln>
        </p:spPr>
        <p:txBody>
          <a:bodyPr wrap="none">
            <a:spAutoFit/>
          </a:bodyPr>
          <a:lstStyle/>
          <a:p>
            <a:r>
              <a:rPr lang="en-US" sz="1200">
                <a:latin typeface="Arial" charset="0"/>
              </a:rPr>
              <a:t>June</a:t>
            </a:r>
          </a:p>
        </p:txBody>
      </p:sp>
      <p:sp>
        <p:nvSpPr>
          <p:cNvPr id="170015" name="Text Box 32"/>
          <p:cNvSpPr txBox="1">
            <a:spLocks noChangeArrowheads="1"/>
          </p:cNvSpPr>
          <p:nvPr/>
        </p:nvSpPr>
        <p:spPr bwMode="auto">
          <a:xfrm>
            <a:off x="1893888" y="3046413"/>
            <a:ext cx="471487" cy="274637"/>
          </a:xfrm>
          <a:prstGeom prst="rect">
            <a:avLst/>
          </a:prstGeom>
          <a:noFill/>
          <a:ln w="9525">
            <a:noFill/>
            <a:miter lim="800000"/>
            <a:headEnd/>
            <a:tailEnd/>
          </a:ln>
        </p:spPr>
        <p:txBody>
          <a:bodyPr wrap="none">
            <a:spAutoFit/>
          </a:bodyPr>
          <a:lstStyle/>
          <a:p>
            <a:r>
              <a:rPr lang="en-US" sz="1200">
                <a:latin typeface="Arial" charset="0"/>
              </a:rPr>
              <a:t>May</a:t>
            </a:r>
          </a:p>
        </p:txBody>
      </p:sp>
      <p:sp>
        <p:nvSpPr>
          <p:cNvPr id="170016" name="Text Box 33"/>
          <p:cNvSpPr txBox="1">
            <a:spLocks noChangeArrowheads="1"/>
          </p:cNvSpPr>
          <p:nvPr/>
        </p:nvSpPr>
        <p:spPr bwMode="auto">
          <a:xfrm>
            <a:off x="3733800" y="3030538"/>
            <a:ext cx="657225" cy="274637"/>
          </a:xfrm>
          <a:prstGeom prst="rect">
            <a:avLst/>
          </a:prstGeom>
          <a:noFill/>
          <a:ln w="9525">
            <a:noFill/>
            <a:miter lim="800000"/>
            <a:headEnd/>
            <a:tailEnd/>
          </a:ln>
        </p:spPr>
        <p:txBody>
          <a:bodyPr wrap="none">
            <a:spAutoFit/>
          </a:bodyPr>
          <a:lstStyle/>
          <a:p>
            <a:r>
              <a:rPr lang="en-US" sz="1200">
                <a:latin typeface="Arial" charset="0"/>
              </a:rPr>
              <a:t>August</a:t>
            </a:r>
          </a:p>
        </p:txBody>
      </p:sp>
      <p:sp>
        <p:nvSpPr>
          <p:cNvPr id="170017" name="Text Box 34"/>
          <p:cNvSpPr txBox="1">
            <a:spLocks noChangeArrowheads="1"/>
          </p:cNvSpPr>
          <p:nvPr/>
        </p:nvSpPr>
        <p:spPr bwMode="auto">
          <a:xfrm>
            <a:off x="3213100" y="3030538"/>
            <a:ext cx="454025" cy="274637"/>
          </a:xfrm>
          <a:prstGeom prst="rect">
            <a:avLst/>
          </a:prstGeom>
          <a:noFill/>
          <a:ln w="9525">
            <a:noFill/>
            <a:miter lim="800000"/>
            <a:headEnd/>
            <a:tailEnd/>
          </a:ln>
        </p:spPr>
        <p:txBody>
          <a:bodyPr wrap="none">
            <a:spAutoFit/>
          </a:bodyPr>
          <a:lstStyle/>
          <a:p>
            <a:r>
              <a:rPr lang="en-US" sz="1200">
                <a:latin typeface="Arial" charset="0"/>
              </a:rPr>
              <a:t>July</a:t>
            </a:r>
          </a:p>
        </p:txBody>
      </p:sp>
      <p:sp>
        <p:nvSpPr>
          <p:cNvPr id="170018" name="Text Box 35"/>
          <p:cNvSpPr txBox="1">
            <a:spLocks noChangeArrowheads="1"/>
          </p:cNvSpPr>
          <p:nvPr/>
        </p:nvSpPr>
        <p:spPr bwMode="auto">
          <a:xfrm>
            <a:off x="7162800" y="3030538"/>
            <a:ext cx="488950" cy="274637"/>
          </a:xfrm>
          <a:prstGeom prst="rect">
            <a:avLst/>
          </a:prstGeom>
          <a:noFill/>
          <a:ln w="9525">
            <a:noFill/>
            <a:miter lim="800000"/>
            <a:headEnd/>
            <a:tailEnd/>
          </a:ln>
        </p:spPr>
        <p:txBody>
          <a:bodyPr wrap="none">
            <a:spAutoFit/>
          </a:bodyPr>
          <a:lstStyle/>
          <a:p>
            <a:r>
              <a:rPr lang="en-US" sz="1200">
                <a:latin typeface="Arial" charset="0"/>
              </a:rPr>
              <a:t>Feb.</a:t>
            </a:r>
          </a:p>
        </p:txBody>
      </p:sp>
      <p:sp>
        <p:nvSpPr>
          <p:cNvPr id="170019" name="Text Box 36"/>
          <p:cNvSpPr txBox="1">
            <a:spLocks noChangeArrowheads="1"/>
          </p:cNvSpPr>
          <p:nvPr/>
        </p:nvSpPr>
        <p:spPr bwMode="auto">
          <a:xfrm>
            <a:off x="7696200" y="3030538"/>
            <a:ext cx="606425" cy="274637"/>
          </a:xfrm>
          <a:prstGeom prst="rect">
            <a:avLst/>
          </a:prstGeom>
          <a:noFill/>
          <a:ln w="9525">
            <a:noFill/>
            <a:miter lim="800000"/>
            <a:headEnd/>
            <a:tailEnd/>
          </a:ln>
        </p:spPr>
        <p:txBody>
          <a:bodyPr wrap="none">
            <a:spAutoFit/>
          </a:bodyPr>
          <a:lstStyle/>
          <a:p>
            <a:r>
              <a:rPr lang="en-US" sz="1200">
                <a:latin typeface="Arial" charset="0"/>
              </a:rPr>
              <a:t>March</a:t>
            </a:r>
          </a:p>
        </p:txBody>
      </p:sp>
      <p:sp>
        <p:nvSpPr>
          <p:cNvPr id="170020" name="Text Box 37"/>
          <p:cNvSpPr txBox="1">
            <a:spLocks noChangeArrowheads="1"/>
          </p:cNvSpPr>
          <p:nvPr/>
        </p:nvSpPr>
        <p:spPr bwMode="auto">
          <a:xfrm>
            <a:off x="4419600" y="3030538"/>
            <a:ext cx="496888" cy="274637"/>
          </a:xfrm>
          <a:prstGeom prst="rect">
            <a:avLst/>
          </a:prstGeom>
          <a:noFill/>
          <a:ln w="9525">
            <a:noFill/>
            <a:miter lim="800000"/>
            <a:headEnd/>
            <a:tailEnd/>
          </a:ln>
        </p:spPr>
        <p:txBody>
          <a:bodyPr wrap="none">
            <a:spAutoFit/>
          </a:bodyPr>
          <a:lstStyle/>
          <a:p>
            <a:r>
              <a:rPr lang="en-US" sz="1200">
                <a:latin typeface="Arial" charset="0"/>
              </a:rPr>
              <a:t>Sep.</a:t>
            </a:r>
          </a:p>
        </p:txBody>
      </p:sp>
      <p:sp>
        <p:nvSpPr>
          <p:cNvPr id="170021" name="Text Box 38"/>
          <p:cNvSpPr txBox="1">
            <a:spLocks noChangeArrowheads="1"/>
          </p:cNvSpPr>
          <p:nvPr/>
        </p:nvSpPr>
        <p:spPr bwMode="auto">
          <a:xfrm>
            <a:off x="6705600" y="3030538"/>
            <a:ext cx="471488" cy="274637"/>
          </a:xfrm>
          <a:prstGeom prst="rect">
            <a:avLst/>
          </a:prstGeom>
          <a:noFill/>
          <a:ln w="9525">
            <a:noFill/>
            <a:miter lim="800000"/>
            <a:headEnd/>
            <a:tailEnd/>
          </a:ln>
        </p:spPr>
        <p:txBody>
          <a:bodyPr wrap="none">
            <a:spAutoFit/>
          </a:bodyPr>
          <a:lstStyle/>
          <a:p>
            <a:r>
              <a:rPr lang="en-US" sz="1200">
                <a:latin typeface="Arial" charset="0"/>
              </a:rPr>
              <a:t>Jan.</a:t>
            </a:r>
          </a:p>
        </p:txBody>
      </p:sp>
      <p:sp>
        <p:nvSpPr>
          <p:cNvPr id="170022" name="Text Box 39"/>
          <p:cNvSpPr txBox="1">
            <a:spLocks noChangeArrowheads="1"/>
          </p:cNvSpPr>
          <p:nvPr/>
        </p:nvSpPr>
        <p:spPr bwMode="auto">
          <a:xfrm>
            <a:off x="5562600" y="3030538"/>
            <a:ext cx="496888" cy="274637"/>
          </a:xfrm>
          <a:prstGeom prst="rect">
            <a:avLst/>
          </a:prstGeom>
          <a:noFill/>
          <a:ln w="9525">
            <a:noFill/>
            <a:miter lim="800000"/>
            <a:headEnd/>
            <a:tailEnd/>
          </a:ln>
        </p:spPr>
        <p:txBody>
          <a:bodyPr wrap="none">
            <a:spAutoFit/>
          </a:bodyPr>
          <a:lstStyle/>
          <a:p>
            <a:r>
              <a:rPr lang="en-US" sz="1200">
                <a:latin typeface="Arial" charset="0"/>
              </a:rPr>
              <a:t>Nov.</a:t>
            </a:r>
          </a:p>
        </p:txBody>
      </p:sp>
      <p:sp>
        <p:nvSpPr>
          <p:cNvPr id="170023" name="Text Box 40"/>
          <p:cNvSpPr txBox="1">
            <a:spLocks noChangeArrowheads="1"/>
          </p:cNvSpPr>
          <p:nvPr/>
        </p:nvSpPr>
        <p:spPr bwMode="auto">
          <a:xfrm>
            <a:off x="5029200" y="3030538"/>
            <a:ext cx="465138" cy="274637"/>
          </a:xfrm>
          <a:prstGeom prst="rect">
            <a:avLst/>
          </a:prstGeom>
          <a:noFill/>
          <a:ln w="9525">
            <a:noFill/>
            <a:miter lim="800000"/>
            <a:headEnd/>
            <a:tailEnd/>
          </a:ln>
        </p:spPr>
        <p:txBody>
          <a:bodyPr wrap="none">
            <a:spAutoFit/>
          </a:bodyPr>
          <a:lstStyle/>
          <a:p>
            <a:r>
              <a:rPr lang="en-US" sz="1200">
                <a:latin typeface="Arial" charset="0"/>
              </a:rPr>
              <a:t>Oct.</a:t>
            </a:r>
          </a:p>
        </p:txBody>
      </p:sp>
      <p:sp>
        <p:nvSpPr>
          <p:cNvPr id="170024" name="Text Box 41"/>
          <p:cNvSpPr txBox="1">
            <a:spLocks noChangeArrowheads="1"/>
          </p:cNvSpPr>
          <p:nvPr/>
        </p:nvSpPr>
        <p:spPr bwMode="auto">
          <a:xfrm>
            <a:off x="6172200" y="3030538"/>
            <a:ext cx="609600" cy="274637"/>
          </a:xfrm>
          <a:prstGeom prst="rect">
            <a:avLst/>
          </a:prstGeom>
          <a:noFill/>
          <a:ln w="9525">
            <a:noFill/>
            <a:miter lim="800000"/>
            <a:headEnd/>
            <a:tailEnd/>
          </a:ln>
        </p:spPr>
        <p:txBody>
          <a:bodyPr>
            <a:spAutoFit/>
          </a:bodyPr>
          <a:lstStyle/>
          <a:p>
            <a:r>
              <a:rPr lang="en-US" sz="1200">
                <a:latin typeface="Arial" charset="0"/>
              </a:rPr>
              <a:t>Dec.</a:t>
            </a:r>
          </a:p>
        </p:txBody>
      </p:sp>
      <p:sp>
        <p:nvSpPr>
          <p:cNvPr id="170025" name="Text Box 42"/>
          <p:cNvSpPr txBox="1">
            <a:spLocks noChangeArrowheads="1"/>
          </p:cNvSpPr>
          <p:nvPr/>
        </p:nvSpPr>
        <p:spPr bwMode="auto">
          <a:xfrm>
            <a:off x="6553200" y="1320800"/>
            <a:ext cx="1828800" cy="1289050"/>
          </a:xfrm>
          <a:prstGeom prst="rect">
            <a:avLst/>
          </a:prstGeom>
          <a:noFill/>
          <a:ln w="9525">
            <a:solidFill>
              <a:schemeClr val="tx1"/>
            </a:solidFill>
            <a:miter lim="800000"/>
            <a:headEnd/>
            <a:tailEnd/>
          </a:ln>
        </p:spPr>
        <p:txBody>
          <a:bodyPr>
            <a:spAutoFit/>
          </a:bodyPr>
          <a:lstStyle/>
          <a:p>
            <a:r>
              <a:rPr lang="en-US" sz="1200" i="1">
                <a:latin typeface="Arial" charset="0"/>
              </a:rPr>
              <a:t>Interim </a:t>
            </a:r>
            <a:r>
              <a:rPr lang="en-US" sz="1200">
                <a:latin typeface="Arial" charset="0"/>
              </a:rPr>
              <a:t>Management Board Meetings</a:t>
            </a:r>
          </a:p>
          <a:p>
            <a:r>
              <a:rPr lang="en-US" sz="1200" u="sng">
                <a:latin typeface="Arial" charset="0"/>
              </a:rPr>
              <a:t>Objectives</a:t>
            </a:r>
          </a:p>
          <a:p>
            <a:pPr>
              <a:buFontTx/>
              <a:buChar char="•"/>
            </a:pPr>
            <a:r>
              <a:rPr lang="en-US" sz="1200">
                <a:latin typeface="Arial" charset="0"/>
              </a:rPr>
              <a:t>  </a:t>
            </a:r>
            <a:r>
              <a:rPr lang="en-US" sz="1000">
                <a:latin typeface="Arial" charset="0"/>
              </a:rPr>
              <a:t>Detailed technical discussions</a:t>
            </a:r>
          </a:p>
          <a:p>
            <a:pPr>
              <a:buFontTx/>
              <a:buChar char="•"/>
            </a:pPr>
            <a:r>
              <a:rPr lang="en-US" sz="1000">
                <a:latin typeface="Arial" charset="0"/>
              </a:rPr>
              <a:t> Resolution of specific issues</a:t>
            </a:r>
          </a:p>
        </p:txBody>
      </p:sp>
      <p:sp>
        <p:nvSpPr>
          <p:cNvPr id="170026" name="Line 43"/>
          <p:cNvSpPr>
            <a:spLocks noChangeShapeType="1"/>
          </p:cNvSpPr>
          <p:nvPr/>
        </p:nvSpPr>
        <p:spPr bwMode="auto">
          <a:xfrm>
            <a:off x="8229600" y="1473200"/>
            <a:ext cx="0" cy="304800"/>
          </a:xfrm>
          <a:prstGeom prst="line">
            <a:avLst/>
          </a:prstGeom>
          <a:noFill/>
          <a:ln w="9525">
            <a:solidFill>
              <a:schemeClr val="tx1"/>
            </a:solidFill>
            <a:round/>
            <a:headEnd/>
            <a:tailEnd/>
          </a:ln>
        </p:spPr>
        <p:txBody>
          <a:bodyPr/>
          <a:lstStyle/>
          <a:p>
            <a:endParaRPr lang="en-US"/>
          </a:p>
        </p:txBody>
      </p:sp>
      <p:sp>
        <p:nvSpPr>
          <p:cNvPr id="170027" name="Oval 44"/>
          <p:cNvSpPr>
            <a:spLocks noChangeArrowheads="1"/>
          </p:cNvSpPr>
          <p:nvPr/>
        </p:nvSpPr>
        <p:spPr bwMode="auto">
          <a:xfrm>
            <a:off x="8153400" y="1778000"/>
            <a:ext cx="152400" cy="1524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170028" name="Text Box 45"/>
          <p:cNvSpPr txBox="1">
            <a:spLocks noChangeArrowheads="1"/>
          </p:cNvSpPr>
          <p:nvPr/>
        </p:nvSpPr>
        <p:spPr bwMode="auto">
          <a:xfrm>
            <a:off x="479425" y="220663"/>
            <a:ext cx="7445375" cy="1192212"/>
          </a:xfrm>
          <a:prstGeom prst="rect">
            <a:avLst/>
          </a:prstGeom>
          <a:noFill/>
          <a:ln w="9525">
            <a:noFill/>
            <a:miter lim="800000"/>
            <a:headEnd/>
            <a:tailEnd/>
          </a:ln>
        </p:spPr>
        <p:txBody>
          <a:bodyPr>
            <a:spAutoFit/>
          </a:bodyPr>
          <a:lstStyle/>
          <a:p>
            <a:pPr>
              <a:spcBef>
                <a:spcPct val="50000"/>
              </a:spcBef>
            </a:pPr>
            <a:r>
              <a:rPr lang="en-US" sz="1800" i="1">
                <a:solidFill>
                  <a:srgbClr val="0033CC"/>
                </a:solidFill>
                <a:latin typeface="Arial" charset="0"/>
              </a:rPr>
              <a:t>Chesapeake Bay Program</a:t>
            </a:r>
          </a:p>
          <a:p>
            <a:pPr>
              <a:spcBef>
                <a:spcPct val="50000"/>
              </a:spcBef>
            </a:pPr>
            <a:r>
              <a:rPr lang="en-US" sz="1800" i="1">
                <a:solidFill>
                  <a:srgbClr val="0033CC"/>
                </a:solidFill>
                <a:latin typeface="Arial" charset="0"/>
              </a:rPr>
              <a:t>Annual Program-Level Adaptive Management System</a:t>
            </a:r>
          </a:p>
          <a:p>
            <a:pPr>
              <a:spcBef>
                <a:spcPct val="50000"/>
              </a:spcBef>
            </a:pPr>
            <a:r>
              <a:rPr lang="en-US" sz="1800" i="1">
                <a:solidFill>
                  <a:srgbClr val="0033CC"/>
                </a:solidFill>
                <a:latin typeface="Arial" charset="0"/>
              </a:rPr>
              <a:t>Management Board Meeting Schedule 2010</a:t>
            </a:r>
          </a:p>
        </p:txBody>
      </p:sp>
      <p:sp>
        <p:nvSpPr>
          <p:cNvPr id="170029" name="Text Box 46"/>
          <p:cNvSpPr txBox="1">
            <a:spLocks noChangeArrowheads="1"/>
          </p:cNvSpPr>
          <p:nvPr/>
        </p:nvSpPr>
        <p:spPr bwMode="auto">
          <a:xfrm>
            <a:off x="5867400" y="3716338"/>
            <a:ext cx="914400" cy="711200"/>
          </a:xfrm>
          <a:prstGeom prst="rect">
            <a:avLst/>
          </a:prstGeom>
          <a:noFill/>
          <a:ln w="9525">
            <a:solidFill>
              <a:schemeClr val="tx1"/>
            </a:solidFill>
            <a:miter lim="800000"/>
            <a:headEnd/>
            <a:tailEnd/>
          </a:ln>
        </p:spPr>
        <p:txBody>
          <a:bodyPr>
            <a:spAutoFit/>
          </a:bodyPr>
          <a:lstStyle/>
          <a:p>
            <a:r>
              <a:rPr lang="en-US" sz="1000" b="1">
                <a:latin typeface="Arial" charset="0"/>
              </a:rPr>
              <a:t>Quarterly Progress Review</a:t>
            </a:r>
          </a:p>
          <a:p>
            <a:endParaRPr lang="en-US" sz="1000" b="1">
              <a:latin typeface="Arial" charset="0"/>
            </a:endParaRPr>
          </a:p>
        </p:txBody>
      </p:sp>
      <p:sp>
        <p:nvSpPr>
          <p:cNvPr id="170030" name="Text Box 47"/>
          <p:cNvSpPr txBox="1">
            <a:spLocks noChangeArrowheads="1"/>
          </p:cNvSpPr>
          <p:nvPr/>
        </p:nvSpPr>
        <p:spPr bwMode="auto">
          <a:xfrm>
            <a:off x="7391400" y="4495800"/>
            <a:ext cx="1539875" cy="1920875"/>
          </a:xfrm>
          <a:prstGeom prst="rect">
            <a:avLst/>
          </a:prstGeom>
          <a:noFill/>
          <a:ln w="9525">
            <a:noFill/>
            <a:miter lim="800000"/>
            <a:headEnd/>
            <a:tailEnd/>
          </a:ln>
        </p:spPr>
        <p:txBody>
          <a:bodyPr>
            <a:spAutoFit/>
          </a:bodyPr>
          <a:lstStyle/>
          <a:p>
            <a:r>
              <a:rPr lang="en-US" sz="1000" b="1" u="sng">
                <a:latin typeface="Arial" charset="0"/>
              </a:rPr>
              <a:t>Objectives</a:t>
            </a:r>
            <a:endParaRPr lang="en-US" sz="1000" b="1">
              <a:latin typeface="Arial" charset="0"/>
            </a:endParaRPr>
          </a:p>
          <a:p>
            <a:pPr>
              <a:buFontTx/>
              <a:buChar char="•"/>
            </a:pPr>
            <a:r>
              <a:rPr lang="en-US" sz="1000" i="1">
                <a:latin typeface="Arial" charset="0"/>
              </a:rPr>
              <a:t>  </a:t>
            </a:r>
            <a:r>
              <a:rPr lang="en-US" sz="1000">
                <a:latin typeface="Arial" charset="0"/>
              </a:rPr>
              <a:t>Overall system and performance review</a:t>
            </a:r>
          </a:p>
          <a:p>
            <a:pPr>
              <a:buFontTx/>
              <a:buChar char="•"/>
            </a:pPr>
            <a:r>
              <a:rPr lang="en-US" sz="1000">
                <a:latin typeface="Arial" charset="0"/>
              </a:rPr>
              <a:t>  Broad strategic shifts</a:t>
            </a:r>
          </a:p>
          <a:p>
            <a:pPr>
              <a:buFontTx/>
              <a:buChar char="•"/>
            </a:pPr>
            <a:r>
              <a:rPr lang="en-US" sz="1000">
                <a:latin typeface="Arial" charset="0"/>
              </a:rPr>
              <a:t>  Rebalance resources</a:t>
            </a:r>
          </a:p>
          <a:p>
            <a:endParaRPr lang="en-US" sz="1000">
              <a:latin typeface="Arial" charset="0"/>
            </a:endParaRPr>
          </a:p>
          <a:p>
            <a:r>
              <a:rPr lang="en-US" sz="1000" b="1" u="sng">
                <a:latin typeface="Arial" charset="0"/>
              </a:rPr>
              <a:t>Information</a:t>
            </a:r>
            <a:endParaRPr lang="en-US" sz="1000" b="1">
              <a:latin typeface="Arial" charset="0"/>
            </a:endParaRPr>
          </a:p>
          <a:p>
            <a:pPr>
              <a:buFontTx/>
              <a:buChar char="•"/>
            </a:pPr>
            <a:r>
              <a:rPr lang="en-US" sz="1000" i="1">
                <a:latin typeface="Arial" charset="0"/>
              </a:rPr>
              <a:t>  </a:t>
            </a:r>
            <a:r>
              <a:rPr lang="en-US" sz="1000">
                <a:latin typeface="Arial" charset="0"/>
              </a:rPr>
              <a:t>Bay Barometer</a:t>
            </a:r>
          </a:p>
          <a:p>
            <a:pPr>
              <a:buFontTx/>
              <a:buChar char="•"/>
            </a:pPr>
            <a:r>
              <a:rPr lang="en-US" sz="1000">
                <a:latin typeface="Arial" charset="0"/>
              </a:rPr>
              <a:t>  External Evals.</a:t>
            </a:r>
          </a:p>
          <a:p>
            <a:pPr>
              <a:buFontTx/>
              <a:buChar char="•"/>
            </a:pPr>
            <a:r>
              <a:rPr lang="en-US" sz="1000">
                <a:latin typeface="Arial" charset="0"/>
              </a:rPr>
              <a:t>  Dashboards</a:t>
            </a:r>
          </a:p>
          <a:p>
            <a:pPr>
              <a:buFontTx/>
              <a:buChar char="•"/>
            </a:pPr>
            <a:r>
              <a:rPr lang="en-US" sz="1000">
                <a:latin typeface="Arial" charset="0"/>
              </a:rPr>
              <a:t>  Budgets</a:t>
            </a:r>
          </a:p>
          <a:p>
            <a:endParaRPr lang="en-US" sz="1000">
              <a:latin typeface="Arial" charset="0"/>
            </a:endParaRPr>
          </a:p>
        </p:txBody>
      </p:sp>
      <p:sp>
        <p:nvSpPr>
          <p:cNvPr id="170031" name="Text Box 48"/>
          <p:cNvSpPr txBox="1">
            <a:spLocks noChangeArrowheads="1"/>
          </p:cNvSpPr>
          <p:nvPr/>
        </p:nvSpPr>
        <p:spPr bwMode="auto">
          <a:xfrm>
            <a:off x="2209800" y="4630738"/>
            <a:ext cx="1311275" cy="1920875"/>
          </a:xfrm>
          <a:prstGeom prst="rect">
            <a:avLst/>
          </a:prstGeom>
          <a:noFill/>
          <a:ln w="9525">
            <a:noFill/>
            <a:miter lim="800000"/>
            <a:headEnd/>
            <a:tailEnd/>
          </a:ln>
        </p:spPr>
        <p:txBody>
          <a:bodyPr>
            <a:spAutoFit/>
          </a:bodyPr>
          <a:lstStyle/>
          <a:p>
            <a:r>
              <a:rPr lang="en-US" sz="1000" b="1" u="sng">
                <a:latin typeface="Arial" charset="0"/>
              </a:rPr>
              <a:t>Objectives</a:t>
            </a:r>
          </a:p>
          <a:p>
            <a:pPr>
              <a:buFontTx/>
              <a:buChar char="•"/>
            </a:pPr>
            <a:r>
              <a:rPr lang="en-US" sz="1000">
                <a:latin typeface="Arial" charset="0"/>
              </a:rPr>
              <a:t>  Finalize GIT Strategy and Action Plans</a:t>
            </a:r>
          </a:p>
          <a:p>
            <a:endParaRPr lang="en-US" sz="1000">
              <a:latin typeface="Arial" charset="0"/>
            </a:endParaRPr>
          </a:p>
          <a:p>
            <a:r>
              <a:rPr lang="en-US" sz="1000" b="1" u="sng">
                <a:latin typeface="Arial" charset="0"/>
              </a:rPr>
              <a:t>Information</a:t>
            </a:r>
          </a:p>
          <a:p>
            <a:pPr>
              <a:buFontTx/>
              <a:buChar char="•"/>
            </a:pPr>
            <a:r>
              <a:rPr lang="en-US" sz="1000">
                <a:latin typeface="Arial" charset="0"/>
              </a:rPr>
              <a:t>  Proposed GIT strategy and action plans</a:t>
            </a:r>
          </a:p>
          <a:p>
            <a:pPr>
              <a:buFontTx/>
              <a:buChar char="•"/>
            </a:pPr>
            <a:r>
              <a:rPr lang="en-US" sz="1000">
                <a:latin typeface="Arial" charset="0"/>
              </a:rPr>
              <a:t> Decision tool outputs</a:t>
            </a:r>
          </a:p>
          <a:p>
            <a:endParaRPr lang="en-US" sz="1000">
              <a:latin typeface="Arial" charset="0"/>
            </a:endParaRPr>
          </a:p>
        </p:txBody>
      </p:sp>
      <p:sp>
        <p:nvSpPr>
          <p:cNvPr id="170032" name="Text Box 49"/>
          <p:cNvSpPr txBox="1">
            <a:spLocks noChangeArrowheads="1"/>
          </p:cNvSpPr>
          <p:nvPr/>
        </p:nvSpPr>
        <p:spPr bwMode="auto">
          <a:xfrm>
            <a:off x="4114800" y="4478338"/>
            <a:ext cx="1387475" cy="1768475"/>
          </a:xfrm>
          <a:prstGeom prst="rect">
            <a:avLst/>
          </a:prstGeom>
          <a:noFill/>
          <a:ln w="9525">
            <a:noFill/>
            <a:miter lim="800000"/>
            <a:headEnd/>
            <a:tailEnd/>
          </a:ln>
        </p:spPr>
        <p:txBody>
          <a:bodyPr>
            <a:spAutoFit/>
          </a:bodyPr>
          <a:lstStyle/>
          <a:p>
            <a:r>
              <a:rPr lang="en-US" sz="1000" b="1" u="sng">
                <a:latin typeface="Arial" charset="0"/>
              </a:rPr>
              <a:t>Objectives</a:t>
            </a:r>
          </a:p>
          <a:p>
            <a:pPr>
              <a:buFontTx/>
              <a:buChar char="•"/>
            </a:pPr>
            <a:r>
              <a:rPr lang="en-US" sz="1000">
                <a:latin typeface="Arial" charset="0"/>
              </a:rPr>
              <a:t>  Strategy and Ops Review</a:t>
            </a:r>
          </a:p>
          <a:p>
            <a:pPr>
              <a:buFontTx/>
              <a:buChar char="•"/>
            </a:pPr>
            <a:r>
              <a:rPr lang="en-US" sz="1000">
                <a:latin typeface="Arial" charset="0"/>
              </a:rPr>
              <a:t>  Short term adaptation</a:t>
            </a:r>
          </a:p>
          <a:p>
            <a:endParaRPr lang="en-US" sz="1000">
              <a:latin typeface="Arial" charset="0"/>
            </a:endParaRPr>
          </a:p>
          <a:p>
            <a:r>
              <a:rPr lang="en-US" sz="1000" b="1" u="sng">
                <a:latin typeface="Arial" charset="0"/>
              </a:rPr>
              <a:t>Information</a:t>
            </a:r>
          </a:p>
          <a:p>
            <a:pPr>
              <a:buFontTx/>
              <a:buChar char="•"/>
            </a:pPr>
            <a:r>
              <a:rPr lang="en-US" sz="1000">
                <a:latin typeface="Arial" charset="0"/>
              </a:rPr>
              <a:t>  GIT Progress Reports</a:t>
            </a:r>
          </a:p>
          <a:p>
            <a:pPr>
              <a:buFontTx/>
              <a:buChar char="•"/>
            </a:pPr>
            <a:r>
              <a:rPr lang="en-US" sz="1000">
                <a:latin typeface="Arial" charset="0"/>
              </a:rPr>
              <a:t>  External events</a:t>
            </a:r>
          </a:p>
          <a:p>
            <a:endParaRPr lang="en-US" sz="1000">
              <a:latin typeface="Arial" charset="0"/>
            </a:endParaRPr>
          </a:p>
        </p:txBody>
      </p:sp>
      <p:sp>
        <p:nvSpPr>
          <p:cNvPr id="170033" name="Text Box 50"/>
          <p:cNvSpPr txBox="1">
            <a:spLocks noChangeArrowheads="1"/>
          </p:cNvSpPr>
          <p:nvPr/>
        </p:nvSpPr>
        <p:spPr bwMode="auto">
          <a:xfrm>
            <a:off x="5791200" y="4478338"/>
            <a:ext cx="1387475" cy="2043112"/>
          </a:xfrm>
          <a:prstGeom prst="rect">
            <a:avLst/>
          </a:prstGeom>
          <a:noFill/>
          <a:ln w="9525">
            <a:noFill/>
            <a:miter lim="800000"/>
            <a:headEnd/>
            <a:tailEnd/>
          </a:ln>
        </p:spPr>
        <p:txBody>
          <a:bodyPr>
            <a:spAutoFit/>
          </a:bodyPr>
          <a:lstStyle/>
          <a:p>
            <a:r>
              <a:rPr lang="en-US" sz="1000" b="1" u="sng">
                <a:latin typeface="Arial" charset="0"/>
              </a:rPr>
              <a:t>Objectives</a:t>
            </a:r>
          </a:p>
          <a:p>
            <a:pPr>
              <a:buFontTx/>
              <a:buChar char="•"/>
            </a:pPr>
            <a:r>
              <a:rPr lang="en-US" sz="1000">
                <a:latin typeface="Arial" charset="0"/>
              </a:rPr>
              <a:t>  Strategy and Ops Review</a:t>
            </a:r>
          </a:p>
          <a:p>
            <a:pPr>
              <a:buFontTx/>
              <a:buChar char="•"/>
            </a:pPr>
            <a:r>
              <a:rPr lang="en-US" sz="1000">
                <a:latin typeface="Arial" charset="0"/>
              </a:rPr>
              <a:t>  Short term adaptation</a:t>
            </a:r>
          </a:p>
          <a:p>
            <a:endParaRPr lang="en-US" sz="1000">
              <a:latin typeface="Arial" charset="0"/>
            </a:endParaRPr>
          </a:p>
          <a:p>
            <a:r>
              <a:rPr lang="en-US" sz="1000" b="1" u="sng">
                <a:latin typeface="Arial" charset="0"/>
              </a:rPr>
              <a:t>Information</a:t>
            </a:r>
          </a:p>
          <a:p>
            <a:pPr>
              <a:buFontTx/>
              <a:buChar char="•"/>
            </a:pPr>
            <a:r>
              <a:rPr lang="en-US" sz="1000">
                <a:latin typeface="Arial" charset="0"/>
              </a:rPr>
              <a:t>  GIT Progress Reports</a:t>
            </a:r>
          </a:p>
          <a:p>
            <a:pPr>
              <a:buFontTx/>
              <a:buChar char="•"/>
            </a:pPr>
            <a:r>
              <a:rPr lang="en-US" sz="1000">
                <a:latin typeface="Arial" charset="0"/>
              </a:rPr>
              <a:t>  External events</a:t>
            </a:r>
          </a:p>
          <a:p>
            <a:endParaRPr lang="en-US" sz="1000">
              <a:latin typeface="Arial" charset="0"/>
            </a:endParaRPr>
          </a:p>
          <a:p>
            <a:r>
              <a:rPr lang="en-US" sz="1800">
                <a:latin typeface="Arial" charset="0"/>
              </a:rPr>
              <a:t> </a:t>
            </a:r>
          </a:p>
        </p:txBody>
      </p:sp>
      <p:sp>
        <p:nvSpPr>
          <p:cNvPr id="170034" name="Line 51"/>
          <p:cNvSpPr>
            <a:spLocks noChangeShapeType="1"/>
          </p:cNvSpPr>
          <p:nvPr/>
        </p:nvSpPr>
        <p:spPr bwMode="auto">
          <a:xfrm flipH="1">
            <a:off x="304800" y="3413125"/>
            <a:ext cx="685800" cy="0"/>
          </a:xfrm>
          <a:prstGeom prst="line">
            <a:avLst/>
          </a:prstGeom>
          <a:noFill/>
          <a:ln w="9525">
            <a:solidFill>
              <a:schemeClr val="tx1"/>
            </a:solidFill>
            <a:round/>
            <a:headEnd/>
            <a:tailEnd/>
          </a:ln>
        </p:spPr>
        <p:txBody>
          <a:bodyPr/>
          <a:lstStyle/>
          <a:p>
            <a:endParaRPr lang="en-US"/>
          </a:p>
        </p:txBody>
      </p:sp>
      <p:sp>
        <p:nvSpPr>
          <p:cNvPr id="170035" name="Text Box 52"/>
          <p:cNvSpPr txBox="1">
            <a:spLocks noChangeArrowheads="1"/>
          </p:cNvSpPr>
          <p:nvPr/>
        </p:nvSpPr>
        <p:spPr bwMode="auto">
          <a:xfrm>
            <a:off x="457200" y="2362200"/>
            <a:ext cx="685800" cy="366713"/>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sp>
        <p:nvSpPr>
          <p:cNvPr id="170036" name="Text Box 53"/>
          <p:cNvSpPr txBox="1">
            <a:spLocks noChangeArrowheads="1"/>
          </p:cNvSpPr>
          <p:nvPr/>
        </p:nvSpPr>
        <p:spPr bwMode="auto">
          <a:xfrm>
            <a:off x="228600" y="2049463"/>
            <a:ext cx="914400" cy="831850"/>
          </a:xfrm>
          <a:prstGeom prst="rect">
            <a:avLst/>
          </a:prstGeom>
          <a:noFill/>
          <a:ln w="9525">
            <a:solidFill>
              <a:schemeClr val="tx1"/>
            </a:solidFill>
            <a:miter lim="800000"/>
            <a:headEnd/>
            <a:tailEnd/>
          </a:ln>
        </p:spPr>
        <p:txBody>
          <a:bodyPr>
            <a:spAutoFit/>
          </a:bodyPr>
          <a:lstStyle/>
          <a:p>
            <a:r>
              <a:rPr lang="en-US" sz="1200">
                <a:latin typeface="Arial" charset="0"/>
              </a:rPr>
              <a:t>Interim Final 203 Strategy Issued</a:t>
            </a:r>
          </a:p>
        </p:txBody>
      </p:sp>
      <p:sp>
        <p:nvSpPr>
          <p:cNvPr id="170037" name="Text Box 54"/>
          <p:cNvSpPr txBox="1">
            <a:spLocks noChangeArrowheads="1"/>
          </p:cNvSpPr>
          <p:nvPr/>
        </p:nvSpPr>
        <p:spPr bwMode="auto">
          <a:xfrm>
            <a:off x="1752600" y="2041525"/>
            <a:ext cx="914400" cy="831850"/>
          </a:xfrm>
          <a:prstGeom prst="rect">
            <a:avLst/>
          </a:prstGeom>
          <a:noFill/>
          <a:ln w="9525">
            <a:solidFill>
              <a:schemeClr val="tx1"/>
            </a:solidFill>
            <a:miter lim="800000"/>
            <a:headEnd/>
            <a:tailEnd/>
          </a:ln>
        </p:spPr>
        <p:txBody>
          <a:bodyPr>
            <a:spAutoFit/>
          </a:bodyPr>
          <a:lstStyle/>
          <a:p>
            <a:r>
              <a:rPr lang="en-US" sz="1200">
                <a:latin typeface="Arial" charset="0"/>
              </a:rPr>
              <a:t>Final 203 Strategy Issued/EC Meeting</a:t>
            </a:r>
          </a:p>
        </p:txBody>
      </p:sp>
      <p:sp>
        <p:nvSpPr>
          <p:cNvPr id="170038" name="Text Box 55"/>
          <p:cNvSpPr txBox="1">
            <a:spLocks noChangeArrowheads="1"/>
          </p:cNvSpPr>
          <p:nvPr/>
        </p:nvSpPr>
        <p:spPr bwMode="auto">
          <a:xfrm>
            <a:off x="2743200" y="2393950"/>
            <a:ext cx="1006475" cy="466725"/>
          </a:xfrm>
          <a:prstGeom prst="rect">
            <a:avLst/>
          </a:prstGeom>
          <a:noFill/>
          <a:ln w="9525">
            <a:solidFill>
              <a:schemeClr val="tx1"/>
            </a:solidFill>
            <a:miter lim="800000"/>
            <a:headEnd/>
            <a:tailEnd/>
          </a:ln>
        </p:spPr>
        <p:txBody>
          <a:bodyPr>
            <a:spAutoFit/>
          </a:bodyPr>
          <a:lstStyle/>
          <a:p>
            <a:r>
              <a:rPr lang="en-US" sz="1200">
                <a:latin typeface="Arial" charset="0"/>
              </a:rPr>
              <a:t>205 Annual Action Plan</a:t>
            </a:r>
          </a:p>
        </p:txBody>
      </p:sp>
      <p:sp>
        <p:nvSpPr>
          <p:cNvPr id="170039" name="Line 56"/>
          <p:cNvSpPr>
            <a:spLocks noChangeShapeType="1"/>
          </p:cNvSpPr>
          <p:nvPr/>
        </p:nvSpPr>
        <p:spPr bwMode="auto">
          <a:xfrm flipV="1">
            <a:off x="2286000" y="2879725"/>
            <a:ext cx="0" cy="533400"/>
          </a:xfrm>
          <a:prstGeom prst="line">
            <a:avLst/>
          </a:prstGeom>
          <a:noFill/>
          <a:ln w="9525">
            <a:solidFill>
              <a:schemeClr val="tx1"/>
            </a:solidFill>
            <a:round/>
            <a:headEnd/>
            <a:tailEnd/>
          </a:ln>
        </p:spPr>
        <p:txBody>
          <a:bodyPr/>
          <a:lstStyle/>
          <a:p>
            <a:endParaRPr lang="en-US"/>
          </a:p>
        </p:txBody>
      </p:sp>
      <p:sp>
        <p:nvSpPr>
          <p:cNvPr id="170040" name="Line 57"/>
          <p:cNvSpPr>
            <a:spLocks noChangeShapeType="1"/>
          </p:cNvSpPr>
          <p:nvPr/>
        </p:nvSpPr>
        <p:spPr bwMode="auto">
          <a:xfrm flipV="1">
            <a:off x="3048000" y="2879725"/>
            <a:ext cx="0" cy="533400"/>
          </a:xfrm>
          <a:prstGeom prst="line">
            <a:avLst/>
          </a:prstGeom>
          <a:noFill/>
          <a:ln w="9525">
            <a:solidFill>
              <a:schemeClr val="tx1"/>
            </a:solidFill>
            <a:round/>
            <a:headEnd/>
            <a:tailEnd/>
          </a:ln>
        </p:spPr>
        <p:txBody>
          <a:bodyPr/>
          <a:lstStyle/>
          <a:p>
            <a:endParaRPr lang="en-US"/>
          </a:p>
        </p:txBody>
      </p:sp>
      <p:sp>
        <p:nvSpPr>
          <p:cNvPr id="170041" name="Line 58"/>
          <p:cNvSpPr>
            <a:spLocks noChangeShapeType="1"/>
          </p:cNvSpPr>
          <p:nvPr/>
        </p:nvSpPr>
        <p:spPr bwMode="auto">
          <a:xfrm>
            <a:off x="609600" y="2887663"/>
            <a:ext cx="0" cy="533400"/>
          </a:xfrm>
          <a:prstGeom prst="line">
            <a:avLst/>
          </a:prstGeom>
          <a:noFill/>
          <a:ln w="9525">
            <a:solidFill>
              <a:schemeClr val="tx1"/>
            </a:solidFill>
            <a:round/>
            <a:headEnd/>
            <a:tailEnd/>
          </a:ln>
        </p:spPr>
        <p:txBody>
          <a:bodyPr/>
          <a:lstStyle/>
          <a:p>
            <a:endParaRPr lang="en-US"/>
          </a:p>
        </p:txBody>
      </p:sp>
      <p:sp>
        <p:nvSpPr>
          <p:cNvPr id="170042" name="Text Box 59"/>
          <p:cNvSpPr txBox="1">
            <a:spLocks noChangeArrowheads="1"/>
          </p:cNvSpPr>
          <p:nvPr/>
        </p:nvSpPr>
        <p:spPr bwMode="auto">
          <a:xfrm>
            <a:off x="7239000" y="2743200"/>
            <a:ext cx="520700" cy="274638"/>
          </a:xfrm>
          <a:prstGeom prst="rect">
            <a:avLst/>
          </a:prstGeom>
          <a:noFill/>
          <a:ln w="9525">
            <a:noFill/>
            <a:miter lim="800000"/>
            <a:headEnd/>
            <a:tailEnd/>
          </a:ln>
        </p:spPr>
        <p:txBody>
          <a:bodyPr wrap="none">
            <a:spAutoFit/>
          </a:bodyPr>
          <a:lstStyle/>
          <a:p>
            <a:r>
              <a:rPr lang="en-US" sz="1200">
                <a:latin typeface="Arial" charset="0"/>
              </a:rPr>
              <a:t>2011</a:t>
            </a:r>
          </a:p>
        </p:txBody>
      </p:sp>
      <p:sp>
        <p:nvSpPr>
          <p:cNvPr id="170043" name="Line 60"/>
          <p:cNvSpPr>
            <a:spLocks noChangeShapeType="1"/>
          </p:cNvSpPr>
          <p:nvPr/>
        </p:nvSpPr>
        <p:spPr bwMode="auto">
          <a:xfrm flipH="1">
            <a:off x="6858000" y="2895600"/>
            <a:ext cx="381000" cy="0"/>
          </a:xfrm>
          <a:prstGeom prst="line">
            <a:avLst/>
          </a:prstGeom>
          <a:noFill/>
          <a:ln w="9525">
            <a:solidFill>
              <a:schemeClr val="tx1"/>
            </a:solidFill>
            <a:round/>
            <a:headEnd/>
            <a:tailEnd/>
          </a:ln>
        </p:spPr>
        <p:txBody>
          <a:bodyPr/>
          <a:lstStyle/>
          <a:p>
            <a:endParaRPr lang="en-US"/>
          </a:p>
        </p:txBody>
      </p:sp>
      <p:sp>
        <p:nvSpPr>
          <p:cNvPr id="170044" name="Line 61"/>
          <p:cNvSpPr>
            <a:spLocks noChangeShapeType="1"/>
          </p:cNvSpPr>
          <p:nvPr/>
        </p:nvSpPr>
        <p:spPr bwMode="auto">
          <a:xfrm flipH="1">
            <a:off x="7696200" y="2895600"/>
            <a:ext cx="381000" cy="0"/>
          </a:xfrm>
          <a:prstGeom prst="line">
            <a:avLst/>
          </a:prstGeom>
          <a:noFill/>
          <a:ln w="9525">
            <a:solidFill>
              <a:schemeClr val="tx1"/>
            </a:solidFill>
            <a:round/>
            <a:headEnd/>
            <a:tailEnd/>
          </a:ln>
        </p:spPr>
        <p:txBody>
          <a:bodyPr/>
          <a:lstStyle/>
          <a:p>
            <a:endParaRPr lang="en-US"/>
          </a:p>
        </p:txBody>
      </p:sp>
      <p:sp>
        <p:nvSpPr>
          <p:cNvPr id="170045" name="Text Box 62"/>
          <p:cNvSpPr txBox="1">
            <a:spLocks noChangeArrowheads="1"/>
          </p:cNvSpPr>
          <p:nvPr/>
        </p:nvSpPr>
        <p:spPr bwMode="auto">
          <a:xfrm>
            <a:off x="228600" y="4648200"/>
            <a:ext cx="1676400" cy="2071688"/>
          </a:xfrm>
          <a:prstGeom prst="rect">
            <a:avLst/>
          </a:prstGeom>
          <a:noFill/>
          <a:ln w="9525">
            <a:noFill/>
            <a:miter lim="800000"/>
            <a:headEnd/>
            <a:tailEnd/>
          </a:ln>
        </p:spPr>
        <p:txBody>
          <a:bodyPr>
            <a:spAutoFit/>
          </a:bodyPr>
          <a:lstStyle/>
          <a:p>
            <a:pPr>
              <a:spcBef>
                <a:spcPct val="50000"/>
              </a:spcBef>
            </a:pPr>
            <a:r>
              <a:rPr lang="en-US" sz="1200" b="1" u="sng">
                <a:latin typeface="Arial" charset="0"/>
              </a:rPr>
              <a:t>Objectives</a:t>
            </a:r>
          </a:p>
          <a:p>
            <a:pPr>
              <a:buFontTx/>
              <a:buChar char="•"/>
            </a:pPr>
            <a:r>
              <a:rPr lang="en-US" sz="1200">
                <a:latin typeface="Arial" charset="0"/>
              </a:rPr>
              <a:t> H</a:t>
            </a:r>
            <a:r>
              <a:rPr lang="en-US" sz="1000">
                <a:latin typeface="Arial" charset="0"/>
              </a:rPr>
              <a:t>ealth and restoration progress</a:t>
            </a:r>
            <a:r>
              <a:rPr lang="en-US" sz="1200">
                <a:latin typeface="Arial" charset="0"/>
              </a:rPr>
              <a:t> </a:t>
            </a:r>
          </a:p>
          <a:p>
            <a:pPr>
              <a:buFontTx/>
              <a:buChar char="•"/>
            </a:pPr>
            <a:r>
              <a:rPr lang="en-US" sz="1200">
                <a:latin typeface="Arial" charset="0"/>
              </a:rPr>
              <a:t> M</a:t>
            </a:r>
            <a:r>
              <a:rPr lang="en-US" sz="1000">
                <a:latin typeface="Arial" charset="0"/>
              </a:rPr>
              <a:t>anagement system implementation plans</a:t>
            </a:r>
          </a:p>
          <a:p>
            <a:pPr>
              <a:buFontTx/>
              <a:buChar char="•"/>
            </a:pPr>
            <a:r>
              <a:rPr lang="en-US" sz="1000">
                <a:latin typeface="Arial" charset="0"/>
              </a:rPr>
              <a:t> Interim 203 strategy</a:t>
            </a:r>
          </a:p>
          <a:p>
            <a:pPr>
              <a:buFontTx/>
              <a:buChar char="•"/>
            </a:pPr>
            <a:r>
              <a:rPr lang="en-US" sz="1000">
                <a:latin typeface="Arial" charset="0"/>
              </a:rPr>
              <a:t> Action Plan development</a:t>
            </a:r>
            <a:br>
              <a:rPr lang="en-US" sz="1000">
                <a:latin typeface="Arial" charset="0"/>
              </a:rPr>
            </a:br>
            <a:endParaRPr lang="en-US" sz="1000">
              <a:latin typeface="Arial" charset="0"/>
            </a:endParaRPr>
          </a:p>
          <a:p>
            <a:r>
              <a:rPr lang="en-US" sz="1200" b="1" u="sng">
                <a:latin typeface="Arial" charset="0"/>
              </a:rPr>
              <a:t>Information</a:t>
            </a:r>
          </a:p>
          <a:p>
            <a:pPr>
              <a:buFontTx/>
              <a:buChar char="•"/>
            </a:pPr>
            <a:r>
              <a:rPr lang="en-US" sz="1000">
                <a:latin typeface="Arial" charset="0"/>
              </a:rPr>
              <a:t> Bay Barometer</a:t>
            </a:r>
          </a:p>
          <a:p>
            <a:pPr>
              <a:buFontTx/>
              <a:buChar char="•"/>
            </a:pPr>
            <a:r>
              <a:rPr lang="en-US" sz="1000">
                <a:latin typeface="Arial" charset="0"/>
              </a:rPr>
              <a:t> Organizational status</a:t>
            </a:r>
          </a:p>
          <a:p>
            <a:pPr>
              <a:buFontTx/>
              <a:buChar char="•"/>
            </a:pPr>
            <a:r>
              <a:rPr lang="en-US" sz="1000">
                <a:latin typeface="Arial" charset="0"/>
              </a:rPr>
              <a:t> Available measures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7239000" y="6477000"/>
            <a:ext cx="1905000" cy="381000"/>
          </a:xfrm>
          <a:prstGeom prst="rect">
            <a:avLst/>
          </a:prstGeom>
          <a:noFill/>
          <a:ln>
            <a:miter lim="800000"/>
            <a:headEnd/>
            <a:tailEnd/>
          </a:ln>
        </p:spPr>
        <p:txBody>
          <a:bodyPr/>
          <a:lstStyle/>
          <a:p>
            <a:pPr algn="r" eaLnBrk="0" hangingPunct="0">
              <a:spcBef>
                <a:spcPct val="50000"/>
              </a:spcBef>
              <a:defRPr/>
            </a:pPr>
            <a:fld id="{0EDD9BA7-BEF4-4EE7-A733-D5ACEF7D9F74}" type="slidenum">
              <a:rPr lang="en-US" sz="1000">
                <a:solidFill>
                  <a:schemeClr val="bg1"/>
                </a:solidFill>
                <a:latin typeface="+mn-lt"/>
                <a:cs typeface="+mn-cs"/>
              </a:rPr>
              <a:pPr algn="r" eaLnBrk="0" hangingPunct="0">
                <a:spcBef>
                  <a:spcPct val="50000"/>
                </a:spcBef>
                <a:defRPr/>
              </a:pPr>
              <a:t>34</a:t>
            </a:fld>
            <a:endParaRPr lang="en-US" sz="1000">
              <a:solidFill>
                <a:schemeClr val="bg1"/>
              </a:solidFill>
              <a:latin typeface="+mn-lt"/>
              <a:cs typeface="+mn-cs"/>
            </a:endParaRPr>
          </a:p>
        </p:txBody>
      </p:sp>
      <p:sp>
        <p:nvSpPr>
          <p:cNvPr id="182275" name="Rectangle 2"/>
          <p:cNvSpPr>
            <a:spLocks noGrp="1" noChangeArrowheads="1"/>
          </p:cNvSpPr>
          <p:nvPr>
            <p:ph type="title" idx="4294967295"/>
          </p:nvPr>
        </p:nvSpPr>
        <p:spPr>
          <a:xfrm>
            <a:off x="838200" y="228600"/>
            <a:ext cx="7848600" cy="609600"/>
          </a:xfrm>
        </p:spPr>
        <p:txBody>
          <a:bodyPr/>
          <a:lstStyle/>
          <a:p>
            <a:r>
              <a:rPr lang="en-US" sz="2400" smtClean="0"/>
              <a:t>Conclusions (My 2 cents)</a:t>
            </a:r>
          </a:p>
        </p:txBody>
      </p:sp>
      <p:sp>
        <p:nvSpPr>
          <p:cNvPr id="182276" name="Rectangle 3"/>
          <p:cNvSpPr>
            <a:spLocks noGrp="1" noChangeArrowheads="1"/>
          </p:cNvSpPr>
          <p:nvPr>
            <p:ph type="body" idx="4294967295"/>
          </p:nvPr>
        </p:nvSpPr>
        <p:spPr>
          <a:xfrm>
            <a:off x="1295400" y="1143000"/>
            <a:ext cx="7391400" cy="4343400"/>
          </a:xfrm>
        </p:spPr>
        <p:txBody>
          <a:bodyPr/>
          <a:lstStyle/>
          <a:p>
            <a:endParaRPr lang="en-US" smtClean="0"/>
          </a:p>
          <a:p>
            <a:endParaRPr lang="en-US" smtClean="0"/>
          </a:p>
          <a:p>
            <a:endParaRPr lang="en-US" smtClean="0"/>
          </a:p>
          <a:p>
            <a:endParaRPr lang="en-US" smtClean="0"/>
          </a:p>
          <a:p>
            <a:pPr algn="ctr">
              <a:buFontTx/>
              <a:buNone/>
            </a:pPr>
            <a:endParaRPr lang="en-US" sz="32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1"/>
          <p:cNvSpPr>
            <a:spLocks noGrp="1"/>
          </p:cNvSpPr>
          <p:nvPr>
            <p:ph type="sldNum" sz="quarter" idx="10"/>
          </p:nvPr>
        </p:nvSpPr>
        <p:spPr/>
        <p:txBody>
          <a:bodyPr/>
          <a:lstStyle/>
          <a:p>
            <a:pPr>
              <a:defRPr/>
            </a:pPr>
            <a:fld id="{EDCF109C-4874-49EC-A66E-850328175567}" type="slidenum">
              <a:rPr lang="en-US"/>
              <a:pPr>
                <a:defRPr/>
              </a:pPr>
              <a:t>4</a:t>
            </a:fld>
            <a:endParaRPr lang="en-US"/>
          </a:p>
        </p:txBody>
      </p:sp>
      <p:grpSp>
        <p:nvGrpSpPr>
          <p:cNvPr id="107554" name="Group 2"/>
          <p:cNvGrpSpPr>
            <a:grpSpLocks/>
          </p:cNvGrpSpPr>
          <p:nvPr/>
        </p:nvGrpSpPr>
        <p:grpSpPr bwMode="auto">
          <a:xfrm>
            <a:off x="0" y="0"/>
            <a:ext cx="9372600" cy="6858000"/>
            <a:chOff x="498" y="528"/>
            <a:chExt cx="4022" cy="3360"/>
          </a:xfrm>
        </p:grpSpPr>
        <p:sp>
          <p:nvSpPr>
            <p:cNvPr id="107558" name="Rectangle 3"/>
            <p:cNvSpPr>
              <a:spLocks noChangeArrowheads="1"/>
            </p:cNvSpPr>
            <p:nvPr/>
          </p:nvSpPr>
          <p:spPr bwMode="auto">
            <a:xfrm>
              <a:off x="508" y="528"/>
              <a:ext cx="3984" cy="3360"/>
            </a:xfrm>
            <a:prstGeom prst="rect">
              <a:avLst/>
            </a:prstGeom>
            <a:solidFill>
              <a:srgbClr val="F3F3F3"/>
            </a:solidFill>
            <a:ln w="9525">
              <a:solidFill>
                <a:schemeClr val="tx1"/>
              </a:solidFill>
              <a:miter lim="800000"/>
              <a:headEnd/>
              <a:tailEnd/>
            </a:ln>
          </p:spPr>
          <p:txBody>
            <a:bodyPr wrap="none" anchor="ctr"/>
            <a:lstStyle/>
            <a:p>
              <a:pPr eaLnBrk="0" hangingPunct="0"/>
              <a:endParaRPr lang="en-US"/>
            </a:p>
          </p:txBody>
        </p:sp>
        <p:graphicFrame>
          <p:nvGraphicFramePr>
            <p:cNvPr id="107524" name="Object 4"/>
            <p:cNvGraphicFramePr>
              <a:graphicFrameLocks noChangeAspect="1"/>
            </p:cNvGraphicFramePr>
            <p:nvPr/>
          </p:nvGraphicFramePr>
          <p:xfrm>
            <a:off x="1056" y="960"/>
            <a:ext cx="3370" cy="828"/>
          </p:xfrm>
          <a:graphic>
            <a:graphicData uri="http://schemas.openxmlformats.org/presentationml/2006/ole">
              <p:oleObj spid="_x0000_s107524" name="Chart" r:id="rId4" imgW="5737863" imgH="1409701" progId="MSGraph.Chart.8">
                <p:embed followColorScheme="full"/>
              </p:oleObj>
            </a:graphicData>
          </a:graphic>
        </p:graphicFrame>
        <p:pic>
          <p:nvPicPr>
            <p:cNvPr id="107559" name="Picture 5" descr="Percent header"/>
            <p:cNvPicPr>
              <a:picLocks noChangeAspect="1" noChangeArrowheads="1"/>
            </p:cNvPicPr>
            <p:nvPr/>
          </p:nvPicPr>
          <p:blipFill>
            <a:blip r:embed="rId5" cstate="print">
              <a:clrChange>
                <a:clrFrom>
                  <a:srgbClr val="D5DFD0"/>
                </a:clrFrom>
                <a:clrTo>
                  <a:srgbClr val="D5DFD0">
                    <a:alpha val="0"/>
                  </a:srgbClr>
                </a:clrTo>
              </a:clrChange>
            </a:blip>
            <a:srcRect/>
            <a:stretch>
              <a:fillRect/>
            </a:stretch>
          </p:blipFill>
          <p:spPr bwMode="auto">
            <a:xfrm>
              <a:off x="2132" y="762"/>
              <a:ext cx="2388" cy="312"/>
            </a:xfrm>
            <a:prstGeom prst="rect">
              <a:avLst/>
            </a:prstGeom>
            <a:noFill/>
            <a:ln w="9525">
              <a:noFill/>
              <a:miter lim="800000"/>
              <a:headEnd/>
              <a:tailEnd/>
            </a:ln>
          </p:spPr>
        </p:pic>
        <p:sp>
          <p:nvSpPr>
            <p:cNvPr id="107560" name="Text Box 6"/>
            <p:cNvSpPr txBox="1">
              <a:spLocks noChangeArrowheads="1"/>
            </p:cNvSpPr>
            <p:nvPr/>
          </p:nvSpPr>
          <p:spPr bwMode="auto">
            <a:xfrm>
              <a:off x="498" y="775"/>
              <a:ext cx="579" cy="150"/>
            </a:xfrm>
            <a:prstGeom prst="rect">
              <a:avLst/>
            </a:prstGeom>
            <a:noFill/>
            <a:ln w="9525">
              <a:noFill/>
              <a:miter lim="800000"/>
              <a:headEnd/>
              <a:tailEnd/>
            </a:ln>
          </p:spPr>
          <p:txBody>
            <a:bodyPr wrap="none">
              <a:spAutoFit/>
            </a:bodyPr>
            <a:lstStyle/>
            <a:p>
              <a:r>
                <a:rPr lang="en-US" sz="1400" b="1" u="sng">
                  <a:latin typeface="Arial" charset="0"/>
                </a:rPr>
                <a:t>Priority Areas</a:t>
              </a:r>
            </a:p>
          </p:txBody>
        </p:sp>
        <p:sp>
          <p:nvSpPr>
            <p:cNvPr id="107561" name="Text Box 7"/>
            <p:cNvSpPr txBox="1">
              <a:spLocks noChangeArrowheads="1"/>
            </p:cNvSpPr>
            <p:nvPr/>
          </p:nvSpPr>
          <p:spPr bwMode="auto">
            <a:xfrm>
              <a:off x="508" y="528"/>
              <a:ext cx="3984" cy="170"/>
            </a:xfrm>
            <a:prstGeom prst="rect">
              <a:avLst/>
            </a:prstGeom>
            <a:solidFill>
              <a:srgbClr val="EAEAEA"/>
            </a:solidFill>
            <a:ln w="9525">
              <a:solidFill>
                <a:schemeClr val="tx1"/>
              </a:solidFill>
              <a:miter lim="800000"/>
              <a:headEnd/>
              <a:tailEnd/>
            </a:ln>
          </p:spPr>
          <p:txBody>
            <a:bodyPr>
              <a:spAutoFit/>
            </a:bodyPr>
            <a:lstStyle/>
            <a:p>
              <a:pPr algn="ctr"/>
              <a:r>
                <a:rPr lang="en-US" sz="1600" b="1">
                  <a:latin typeface="Arial" charset="0"/>
                </a:rPr>
                <a:t>Summary: 2008 Bay Health Assessment</a:t>
              </a:r>
            </a:p>
          </p:txBody>
        </p:sp>
        <p:graphicFrame>
          <p:nvGraphicFramePr>
            <p:cNvPr id="107528" name="Object 8"/>
            <p:cNvGraphicFramePr>
              <a:graphicFrameLocks noChangeAspect="1"/>
            </p:cNvGraphicFramePr>
            <p:nvPr/>
          </p:nvGraphicFramePr>
          <p:xfrm>
            <a:off x="1024" y="1824"/>
            <a:ext cx="3388" cy="841"/>
          </p:xfrm>
          <a:graphic>
            <a:graphicData uri="http://schemas.openxmlformats.org/presentationml/2006/ole">
              <p:oleObj spid="_x0000_s107528" name="Chart" r:id="rId6" imgW="5737863" imgH="1409701" progId="MSGraph.Chart.8">
                <p:embed followColorScheme="full"/>
              </p:oleObj>
            </a:graphicData>
          </a:graphic>
        </p:graphicFrame>
        <p:sp>
          <p:nvSpPr>
            <p:cNvPr id="107562" name="Text Box 9"/>
            <p:cNvSpPr txBox="1">
              <a:spLocks noChangeArrowheads="1"/>
            </p:cNvSpPr>
            <p:nvPr/>
          </p:nvSpPr>
          <p:spPr bwMode="auto">
            <a:xfrm>
              <a:off x="2284" y="2448"/>
              <a:ext cx="1232" cy="120"/>
            </a:xfrm>
            <a:prstGeom prst="rect">
              <a:avLst/>
            </a:prstGeom>
            <a:solidFill>
              <a:schemeClr val="bg1">
                <a:alpha val="50195"/>
              </a:schemeClr>
            </a:solidFill>
            <a:ln w="9525">
              <a:noFill/>
              <a:miter lim="800000"/>
              <a:headEnd/>
              <a:tailEnd/>
            </a:ln>
          </p:spPr>
          <p:txBody>
            <a:bodyPr>
              <a:spAutoFit/>
            </a:bodyPr>
            <a:lstStyle/>
            <a:p>
              <a:r>
                <a:rPr lang="en-US" sz="1000"/>
                <a:t>Not quantified in relation to a goal</a:t>
              </a:r>
            </a:p>
          </p:txBody>
        </p:sp>
        <p:sp>
          <p:nvSpPr>
            <p:cNvPr id="107563" name="Rectangle 10"/>
            <p:cNvSpPr>
              <a:spLocks noChangeArrowheads="1"/>
            </p:cNvSpPr>
            <p:nvPr/>
          </p:nvSpPr>
          <p:spPr bwMode="auto">
            <a:xfrm>
              <a:off x="1650" y="3696"/>
              <a:ext cx="2713" cy="134"/>
            </a:xfrm>
            <a:prstGeom prst="rect">
              <a:avLst/>
            </a:prstGeom>
            <a:noFill/>
            <a:ln w="9525">
              <a:noFill/>
              <a:miter lim="800000"/>
              <a:headEnd/>
              <a:tailEnd/>
            </a:ln>
          </p:spPr>
          <p:txBody>
            <a:bodyPr>
              <a:spAutoFit/>
            </a:bodyPr>
            <a:lstStyle/>
            <a:p>
              <a:pPr algn="r"/>
              <a:r>
                <a:rPr lang="en-US" sz="1200"/>
                <a:t>Data and Methods: www.chesapeakebay.net/status_bayhealth.aspx </a:t>
              </a:r>
            </a:p>
          </p:txBody>
        </p:sp>
        <p:grpSp>
          <p:nvGrpSpPr>
            <p:cNvPr id="107564" name="Group 11"/>
            <p:cNvGrpSpPr>
              <a:grpSpLocks/>
            </p:cNvGrpSpPr>
            <p:nvPr/>
          </p:nvGrpSpPr>
          <p:grpSpPr bwMode="auto">
            <a:xfrm>
              <a:off x="498" y="2802"/>
              <a:ext cx="785" cy="816"/>
              <a:chOff x="480" y="2754"/>
              <a:chExt cx="785" cy="816"/>
            </a:xfrm>
          </p:grpSpPr>
          <p:sp>
            <p:nvSpPr>
              <p:cNvPr id="107578" name="Rectangle 12"/>
              <p:cNvSpPr>
                <a:spLocks noChangeArrowheads="1"/>
              </p:cNvSpPr>
              <p:nvPr/>
            </p:nvSpPr>
            <p:spPr bwMode="auto">
              <a:xfrm>
                <a:off x="538" y="2754"/>
                <a:ext cx="727" cy="816"/>
              </a:xfrm>
              <a:prstGeom prst="rect">
                <a:avLst/>
              </a:prstGeom>
              <a:solidFill>
                <a:srgbClr val="F8F8F8"/>
              </a:solidFill>
              <a:ln w="9525">
                <a:solidFill>
                  <a:schemeClr val="folHlink"/>
                </a:solidFill>
                <a:miter lim="800000"/>
                <a:headEnd/>
                <a:tailEnd/>
              </a:ln>
            </p:spPr>
            <p:txBody>
              <a:bodyPr wrap="none" anchor="ctr"/>
              <a:lstStyle/>
              <a:p>
                <a:pPr eaLnBrk="0" hangingPunct="0"/>
                <a:endParaRPr lang="en-US"/>
              </a:p>
            </p:txBody>
          </p:sp>
          <p:graphicFrame>
            <p:nvGraphicFramePr>
              <p:cNvPr id="107533" name="Object 13"/>
              <p:cNvGraphicFramePr>
                <a:graphicFrameLocks noChangeAspect="1"/>
              </p:cNvGraphicFramePr>
              <p:nvPr/>
            </p:nvGraphicFramePr>
            <p:xfrm>
              <a:off x="970" y="2949"/>
              <a:ext cx="201" cy="557"/>
            </p:xfrm>
            <a:graphic>
              <a:graphicData uri="http://schemas.openxmlformats.org/presentationml/2006/ole">
                <p:oleObj spid="_x0000_s107533" name="Chart" r:id="rId7" imgW="11811101" imgH="8915366" progId="MSGraph.Chart.8">
                  <p:embed followColorScheme="full"/>
                </p:oleObj>
              </a:graphicData>
            </a:graphic>
          </p:graphicFrame>
          <p:sp>
            <p:nvSpPr>
              <p:cNvPr id="107579" name="Line 14"/>
              <p:cNvSpPr>
                <a:spLocks noChangeShapeType="1"/>
              </p:cNvSpPr>
              <p:nvPr/>
            </p:nvSpPr>
            <p:spPr bwMode="auto">
              <a:xfrm flipV="1">
                <a:off x="970" y="2946"/>
                <a:ext cx="190" cy="0"/>
              </a:xfrm>
              <a:prstGeom prst="line">
                <a:avLst/>
              </a:prstGeom>
              <a:noFill/>
              <a:ln w="25400">
                <a:solidFill>
                  <a:srgbClr val="3366FF"/>
                </a:solidFill>
                <a:round/>
                <a:headEnd/>
                <a:tailEnd/>
              </a:ln>
            </p:spPr>
            <p:txBody>
              <a:bodyPr/>
              <a:lstStyle/>
              <a:p>
                <a:endParaRPr lang="en-US"/>
              </a:p>
            </p:txBody>
          </p:sp>
          <p:sp>
            <p:nvSpPr>
              <p:cNvPr id="107580" name="Line 15"/>
              <p:cNvSpPr>
                <a:spLocks noChangeShapeType="1"/>
              </p:cNvSpPr>
              <p:nvPr/>
            </p:nvSpPr>
            <p:spPr bwMode="auto">
              <a:xfrm flipV="1">
                <a:off x="934" y="3510"/>
                <a:ext cx="264" cy="0"/>
              </a:xfrm>
              <a:prstGeom prst="line">
                <a:avLst/>
              </a:prstGeom>
              <a:noFill/>
              <a:ln w="25400">
                <a:solidFill>
                  <a:srgbClr val="000000"/>
                </a:solidFill>
                <a:round/>
                <a:headEnd/>
                <a:tailEnd/>
              </a:ln>
            </p:spPr>
            <p:txBody>
              <a:bodyPr/>
              <a:lstStyle/>
              <a:p>
                <a:endParaRPr lang="en-US"/>
              </a:p>
            </p:txBody>
          </p:sp>
          <p:sp>
            <p:nvSpPr>
              <p:cNvPr id="107581" name="Text Box 16"/>
              <p:cNvSpPr txBox="1">
                <a:spLocks noChangeArrowheads="1"/>
              </p:cNvSpPr>
              <p:nvPr/>
            </p:nvSpPr>
            <p:spPr bwMode="auto">
              <a:xfrm>
                <a:off x="480" y="3044"/>
                <a:ext cx="528" cy="260"/>
              </a:xfrm>
              <a:prstGeom prst="rect">
                <a:avLst/>
              </a:prstGeom>
              <a:noFill/>
              <a:ln w="9525">
                <a:noFill/>
                <a:miter lim="800000"/>
                <a:headEnd/>
                <a:tailEnd/>
              </a:ln>
            </p:spPr>
            <p:txBody>
              <a:bodyPr>
                <a:spAutoFit/>
              </a:bodyPr>
              <a:lstStyle/>
              <a:p>
                <a:pPr algn="ctr" eaLnBrk="0" hangingPunct="0">
                  <a:lnSpc>
                    <a:spcPct val="80000"/>
                  </a:lnSpc>
                </a:pPr>
                <a:r>
                  <a:rPr lang="en-US" sz="1200">
                    <a:latin typeface="Arial Narrow" pitchFamily="34" charset="0"/>
                  </a:rPr>
                  <a:t>48%</a:t>
                </a:r>
              </a:p>
              <a:p>
                <a:pPr algn="ctr" eaLnBrk="0" hangingPunct="0">
                  <a:lnSpc>
                    <a:spcPct val="80000"/>
                  </a:lnSpc>
                </a:pPr>
                <a:r>
                  <a:rPr lang="en-US" sz="1200">
                    <a:latin typeface="Arial Narrow" pitchFamily="34" charset="0"/>
                  </a:rPr>
                  <a:t>of</a:t>
                </a:r>
              </a:p>
              <a:p>
                <a:pPr algn="ctr" eaLnBrk="0" hangingPunct="0">
                  <a:lnSpc>
                    <a:spcPct val="80000"/>
                  </a:lnSpc>
                </a:pPr>
                <a:r>
                  <a:rPr lang="en-US" sz="1200">
                    <a:latin typeface="Arial Narrow" pitchFamily="34" charset="0"/>
                  </a:rPr>
                  <a:t>Goals Achieved</a:t>
                </a:r>
                <a:r>
                  <a:rPr lang="en-US" sz="1200" b="1">
                    <a:latin typeface="Arial Narrow" pitchFamily="34" charset="0"/>
                  </a:rPr>
                  <a:t> </a:t>
                </a:r>
              </a:p>
            </p:txBody>
          </p:sp>
          <p:sp>
            <p:nvSpPr>
              <p:cNvPr id="107582" name="Text Box 17"/>
              <p:cNvSpPr txBox="1">
                <a:spLocks noChangeArrowheads="1"/>
              </p:cNvSpPr>
              <p:nvPr/>
            </p:nvSpPr>
            <p:spPr bwMode="auto">
              <a:xfrm>
                <a:off x="538" y="2757"/>
                <a:ext cx="727" cy="111"/>
              </a:xfrm>
              <a:prstGeom prst="rect">
                <a:avLst/>
              </a:prstGeom>
              <a:solidFill>
                <a:schemeClr val="tx1"/>
              </a:solidFill>
              <a:ln w="9525">
                <a:noFill/>
                <a:miter lim="800000"/>
                <a:headEnd/>
                <a:tailEnd/>
              </a:ln>
            </p:spPr>
            <p:txBody>
              <a:bodyPr>
                <a:spAutoFit/>
              </a:bodyPr>
              <a:lstStyle/>
              <a:p>
                <a:pPr algn="ctr" eaLnBrk="0" hangingPunct="0">
                  <a:lnSpc>
                    <a:spcPct val="80000"/>
                  </a:lnSpc>
                </a:pPr>
                <a:r>
                  <a:rPr lang="en-US" sz="1000" b="1">
                    <a:solidFill>
                      <a:srgbClr val="FFFFFF"/>
                    </a:solidFill>
                    <a:latin typeface="Arial Narrow" pitchFamily="34" charset="0"/>
                  </a:rPr>
                  <a:t>Fish &amp;</a:t>
                </a:r>
                <a:r>
                  <a:rPr lang="en-US" sz="1100" b="1">
                    <a:solidFill>
                      <a:srgbClr val="FFFFFF"/>
                    </a:solidFill>
                    <a:latin typeface="Arial Narrow" pitchFamily="34" charset="0"/>
                  </a:rPr>
                  <a:t> </a:t>
                </a:r>
                <a:r>
                  <a:rPr lang="en-US" sz="1000" b="1">
                    <a:solidFill>
                      <a:srgbClr val="FFFFFF"/>
                    </a:solidFill>
                    <a:latin typeface="Arial Narrow" pitchFamily="34" charset="0"/>
                  </a:rPr>
                  <a:t>Shellfish</a:t>
                </a:r>
              </a:p>
            </p:txBody>
          </p:sp>
        </p:grpSp>
        <p:grpSp>
          <p:nvGrpSpPr>
            <p:cNvPr id="107565" name="Group 18"/>
            <p:cNvGrpSpPr>
              <a:grpSpLocks/>
            </p:cNvGrpSpPr>
            <p:nvPr/>
          </p:nvGrpSpPr>
          <p:grpSpPr bwMode="auto">
            <a:xfrm>
              <a:off x="498" y="1872"/>
              <a:ext cx="785" cy="912"/>
              <a:chOff x="480" y="1824"/>
              <a:chExt cx="785" cy="912"/>
            </a:xfrm>
          </p:grpSpPr>
          <p:sp>
            <p:nvSpPr>
              <p:cNvPr id="107573" name="Rectangle 19"/>
              <p:cNvSpPr>
                <a:spLocks noChangeArrowheads="1"/>
              </p:cNvSpPr>
              <p:nvPr/>
            </p:nvSpPr>
            <p:spPr bwMode="auto">
              <a:xfrm>
                <a:off x="538" y="1824"/>
                <a:ext cx="727" cy="912"/>
              </a:xfrm>
              <a:prstGeom prst="rect">
                <a:avLst/>
              </a:prstGeom>
              <a:solidFill>
                <a:srgbClr val="F8F8F8"/>
              </a:solidFill>
              <a:ln w="9525">
                <a:solidFill>
                  <a:schemeClr val="folHlink"/>
                </a:solidFill>
                <a:miter lim="800000"/>
                <a:headEnd/>
                <a:tailEnd/>
              </a:ln>
            </p:spPr>
            <p:txBody>
              <a:bodyPr wrap="none" anchor="ctr"/>
              <a:lstStyle/>
              <a:p>
                <a:pPr eaLnBrk="0" hangingPunct="0"/>
                <a:endParaRPr lang="en-US"/>
              </a:p>
            </p:txBody>
          </p:sp>
          <p:sp>
            <p:nvSpPr>
              <p:cNvPr id="107574" name="Text Box 20"/>
              <p:cNvSpPr txBox="1">
                <a:spLocks noChangeArrowheads="1"/>
              </p:cNvSpPr>
              <p:nvPr/>
            </p:nvSpPr>
            <p:spPr bwMode="auto">
              <a:xfrm>
                <a:off x="538" y="1827"/>
                <a:ext cx="727" cy="99"/>
              </a:xfrm>
              <a:prstGeom prst="rect">
                <a:avLst/>
              </a:prstGeom>
              <a:solidFill>
                <a:schemeClr val="tx1"/>
              </a:solidFill>
              <a:ln w="9525">
                <a:noFill/>
                <a:miter lim="800000"/>
                <a:headEnd/>
                <a:tailEnd/>
              </a:ln>
            </p:spPr>
            <p:txBody>
              <a:bodyPr>
                <a:spAutoFit/>
              </a:bodyPr>
              <a:lstStyle/>
              <a:p>
                <a:pPr algn="ctr" eaLnBrk="0" hangingPunct="0">
                  <a:lnSpc>
                    <a:spcPct val="80000"/>
                  </a:lnSpc>
                </a:pPr>
                <a:r>
                  <a:rPr lang="en-US" sz="900" b="1">
                    <a:solidFill>
                      <a:srgbClr val="FFFFFF"/>
                    </a:solidFill>
                    <a:latin typeface="Arial Narrow" pitchFamily="34" charset="0"/>
                  </a:rPr>
                  <a:t>Habitats &amp; Lower Food Web</a:t>
                </a:r>
              </a:p>
            </p:txBody>
          </p:sp>
          <p:graphicFrame>
            <p:nvGraphicFramePr>
              <p:cNvPr id="107541" name="Object 21"/>
              <p:cNvGraphicFramePr>
                <a:graphicFrameLocks noChangeAspect="1"/>
              </p:cNvGraphicFramePr>
              <p:nvPr/>
            </p:nvGraphicFramePr>
            <p:xfrm>
              <a:off x="970" y="2154"/>
              <a:ext cx="201" cy="576"/>
            </p:xfrm>
            <a:graphic>
              <a:graphicData uri="http://schemas.openxmlformats.org/presentationml/2006/ole">
                <p:oleObj spid="_x0000_s107541" name="Chart" r:id="rId8" imgW="11811101" imgH="9067825" progId="MSGraph.Chart.8">
                  <p:embed followColorScheme="full"/>
                </p:oleObj>
              </a:graphicData>
            </a:graphic>
          </p:graphicFrame>
          <p:sp>
            <p:nvSpPr>
              <p:cNvPr id="107575" name="Line 22"/>
              <p:cNvSpPr>
                <a:spLocks noChangeShapeType="1"/>
              </p:cNvSpPr>
              <p:nvPr/>
            </p:nvSpPr>
            <p:spPr bwMode="auto">
              <a:xfrm flipV="1">
                <a:off x="970" y="2154"/>
                <a:ext cx="190" cy="0"/>
              </a:xfrm>
              <a:prstGeom prst="line">
                <a:avLst/>
              </a:prstGeom>
              <a:noFill/>
              <a:ln w="25400">
                <a:solidFill>
                  <a:srgbClr val="3366FF"/>
                </a:solidFill>
                <a:round/>
                <a:headEnd/>
                <a:tailEnd/>
              </a:ln>
            </p:spPr>
            <p:txBody>
              <a:bodyPr/>
              <a:lstStyle/>
              <a:p>
                <a:endParaRPr lang="en-US"/>
              </a:p>
            </p:txBody>
          </p:sp>
          <p:sp>
            <p:nvSpPr>
              <p:cNvPr id="107576" name="Line 23"/>
              <p:cNvSpPr>
                <a:spLocks noChangeShapeType="1"/>
              </p:cNvSpPr>
              <p:nvPr/>
            </p:nvSpPr>
            <p:spPr bwMode="auto">
              <a:xfrm flipV="1">
                <a:off x="934" y="2736"/>
                <a:ext cx="264" cy="0"/>
              </a:xfrm>
              <a:prstGeom prst="line">
                <a:avLst/>
              </a:prstGeom>
              <a:noFill/>
              <a:ln w="25400">
                <a:solidFill>
                  <a:srgbClr val="000000"/>
                </a:solidFill>
                <a:round/>
                <a:headEnd/>
                <a:tailEnd/>
              </a:ln>
            </p:spPr>
            <p:txBody>
              <a:bodyPr/>
              <a:lstStyle/>
              <a:p>
                <a:endParaRPr lang="en-US"/>
              </a:p>
            </p:txBody>
          </p:sp>
          <p:sp>
            <p:nvSpPr>
              <p:cNvPr id="107577" name="Text Box 24"/>
              <p:cNvSpPr txBox="1">
                <a:spLocks noChangeArrowheads="1"/>
              </p:cNvSpPr>
              <p:nvPr/>
            </p:nvSpPr>
            <p:spPr bwMode="auto">
              <a:xfrm>
                <a:off x="480" y="2270"/>
                <a:ext cx="528" cy="260"/>
              </a:xfrm>
              <a:prstGeom prst="rect">
                <a:avLst/>
              </a:prstGeom>
              <a:noFill/>
              <a:ln w="9525">
                <a:noFill/>
                <a:miter lim="800000"/>
                <a:headEnd/>
                <a:tailEnd/>
              </a:ln>
            </p:spPr>
            <p:txBody>
              <a:bodyPr>
                <a:spAutoFit/>
              </a:bodyPr>
              <a:lstStyle/>
              <a:p>
                <a:pPr algn="ctr" eaLnBrk="0" hangingPunct="0">
                  <a:lnSpc>
                    <a:spcPct val="80000"/>
                  </a:lnSpc>
                </a:pPr>
                <a:r>
                  <a:rPr lang="en-US" sz="1200">
                    <a:latin typeface="Arial Narrow" pitchFamily="34" charset="0"/>
                  </a:rPr>
                  <a:t>45%</a:t>
                </a:r>
              </a:p>
              <a:p>
                <a:pPr algn="ctr" eaLnBrk="0" hangingPunct="0">
                  <a:lnSpc>
                    <a:spcPct val="80000"/>
                  </a:lnSpc>
                </a:pPr>
                <a:r>
                  <a:rPr lang="en-US" sz="1200">
                    <a:latin typeface="Arial Narrow" pitchFamily="34" charset="0"/>
                  </a:rPr>
                  <a:t>of</a:t>
                </a:r>
              </a:p>
              <a:p>
                <a:pPr algn="ctr" eaLnBrk="0" hangingPunct="0">
                  <a:lnSpc>
                    <a:spcPct val="80000"/>
                  </a:lnSpc>
                </a:pPr>
                <a:r>
                  <a:rPr lang="en-US" sz="1200">
                    <a:latin typeface="Arial Narrow" pitchFamily="34" charset="0"/>
                  </a:rPr>
                  <a:t>Goals Achieved</a:t>
                </a:r>
                <a:r>
                  <a:rPr lang="en-US" sz="1200" b="1">
                    <a:latin typeface="Arial Narrow" pitchFamily="34" charset="0"/>
                  </a:rPr>
                  <a:t> </a:t>
                </a:r>
              </a:p>
            </p:txBody>
          </p:sp>
        </p:grpSp>
        <p:grpSp>
          <p:nvGrpSpPr>
            <p:cNvPr id="107566" name="Group 25"/>
            <p:cNvGrpSpPr>
              <a:grpSpLocks/>
            </p:cNvGrpSpPr>
            <p:nvPr/>
          </p:nvGrpSpPr>
          <p:grpSpPr bwMode="auto">
            <a:xfrm>
              <a:off x="498" y="1038"/>
              <a:ext cx="785" cy="816"/>
              <a:chOff x="480" y="990"/>
              <a:chExt cx="785" cy="816"/>
            </a:xfrm>
          </p:grpSpPr>
          <p:sp>
            <p:nvSpPr>
              <p:cNvPr id="107568" name="Rectangle 26"/>
              <p:cNvSpPr>
                <a:spLocks noChangeArrowheads="1"/>
              </p:cNvSpPr>
              <p:nvPr/>
            </p:nvSpPr>
            <p:spPr bwMode="auto">
              <a:xfrm>
                <a:off x="538" y="990"/>
                <a:ext cx="727" cy="816"/>
              </a:xfrm>
              <a:prstGeom prst="rect">
                <a:avLst/>
              </a:prstGeom>
              <a:solidFill>
                <a:srgbClr val="F8F8F8"/>
              </a:solidFill>
              <a:ln w="9525">
                <a:solidFill>
                  <a:schemeClr val="folHlink"/>
                </a:solidFill>
                <a:miter lim="800000"/>
                <a:headEnd/>
                <a:tailEnd/>
              </a:ln>
            </p:spPr>
            <p:txBody>
              <a:bodyPr wrap="none" anchor="ctr"/>
              <a:lstStyle/>
              <a:p>
                <a:pPr eaLnBrk="0" hangingPunct="0"/>
                <a:endParaRPr lang="en-US"/>
              </a:p>
            </p:txBody>
          </p:sp>
          <p:sp>
            <p:nvSpPr>
              <p:cNvPr id="107569" name="Text Box 27"/>
              <p:cNvSpPr txBox="1">
                <a:spLocks noChangeArrowheads="1"/>
              </p:cNvSpPr>
              <p:nvPr/>
            </p:nvSpPr>
            <p:spPr bwMode="auto">
              <a:xfrm>
                <a:off x="538" y="993"/>
                <a:ext cx="727" cy="105"/>
              </a:xfrm>
              <a:prstGeom prst="rect">
                <a:avLst/>
              </a:prstGeom>
              <a:solidFill>
                <a:schemeClr val="tx1"/>
              </a:solidFill>
              <a:ln w="9525">
                <a:noFill/>
                <a:miter lim="800000"/>
                <a:headEnd/>
                <a:tailEnd/>
              </a:ln>
            </p:spPr>
            <p:txBody>
              <a:bodyPr>
                <a:spAutoFit/>
              </a:bodyPr>
              <a:lstStyle/>
              <a:p>
                <a:pPr algn="ctr" eaLnBrk="0" hangingPunct="0">
                  <a:lnSpc>
                    <a:spcPct val="80000"/>
                  </a:lnSpc>
                </a:pPr>
                <a:r>
                  <a:rPr lang="en-US" sz="1000" b="1">
                    <a:solidFill>
                      <a:srgbClr val="FFFFFF"/>
                    </a:solidFill>
                    <a:latin typeface="Arial Narrow" pitchFamily="34" charset="0"/>
                  </a:rPr>
                  <a:t>Water Quality</a:t>
                </a:r>
              </a:p>
            </p:txBody>
          </p:sp>
          <p:graphicFrame>
            <p:nvGraphicFramePr>
              <p:cNvPr id="107548" name="Object 28"/>
              <p:cNvGraphicFramePr>
                <a:graphicFrameLocks noChangeAspect="1"/>
              </p:cNvGraphicFramePr>
              <p:nvPr/>
            </p:nvGraphicFramePr>
            <p:xfrm>
              <a:off x="954" y="1182"/>
              <a:ext cx="208" cy="575"/>
            </p:xfrm>
            <a:graphic>
              <a:graphicData uri="http://schemas.openxmlformats.org/presentationml/2006/ole">
                <p:oleObj spid="_x0000_s107548" name="Chart" r:id="rId9" imgW="11811101" imgH="8915366" progId="MSGraph.Chart.8">
                  <p:embed followColorScheme="full"/>
                </p:oleObj>
              </a:graphicData>
            </a:graphic>
          </p:graphicFrame>
          <p:sp>
            <p:nvSpPr>
              <p:cNvPr id="107570" name="Line 29"/>
              <p:cNvSpPr>
                <a:spLocks noChangeShapeType="1"/>
              </p:cNvSpPr>
              <p:nvPr/>
            </p:nvSpPr>
            <p:spPr bwMode="auto">
              <a:xfrm flipV="1">
                <a:off x="970" y="1182"/>
                <a:ext cx="190" cy="0"/>
              </a:xfrm>
              <a:prstGeom prst="line">
                <a:avLst/>
              </a:prstGeom>
              <a:noFill/>
              <a:ln w="25400">
                <a:solidFill>
                  <a:srgbClr val="3366FF"/>
                </a:solidFill>
                <a:round/>
                <a:headEnd/>
                <a:tailEnd/>
              </a:ln>
            </p:spPr>
            <p:txBody>
              <a:bodyPr/>
              <a:lstStyle/>
              <a:p>
                <a:endParaRPr lang="en-US"/>
              </a:p>
            </p:txBody>
          </p:sp>
          <p:sp>
            <p:nvSpPr>
              <p:cNvPr id="107571" name="Line 30"/>
              <p:cNvSpPr>
                <a:spLocks noChangeShapeType="1"/>
              </p:cNvSpPr>
              <p:nvPr/>
            </p:nvSpPr>
            <p:spPr bwMode="auto">
              <a:xfrm flipV="1">
                <a:off x="934" y="1758"/>
                <a:ext cx="264" cy="0"/>
              </a:xfrm>
              <a:prstGeom prst="line">
                <a:avLst/>
              </a:prstGeom>
              <a:noFill/>
              <a:ln w="25400">
                <a:solidFill>
                  <a:srgbClr val="000000"/>
                </a:solidFill>
                <a:round/>
                <a:headEnd/>
                <a:tailEnd/>
              </a:ln>
            </p:spPr>
            <p:txBody>
              <a:bodyPr/>
              <a:lstStyle/>
              <a:p>
                <a:endParaRPr lang="en-US"/>
              </a:p>
            </p:txBody>
          </p:sp>
          <p:sp>
            <p:nvSpPr>
              <p:cNvPr id="107572" name="Text Box 31"/>
              <p:cNvSpPr txBox="1">
                <a:spLocks noChangeArrowheads="1"/>
              </p:cNvSpPr>
              <p:nvPr/>
            </p:nvSpPr>
            <p:spPr bwMode="auto">
              <a:xfrm>
                <a:off x="480" y="1268"/>
                <a:ext cx="528" cy="260"/>
              </a:xfrm>
              <a:prstGeom prst="rect">
                <a:avLst/>
              </a:prstGeom>
              <a:noFill/>
              <a:ln w="9525">
                <a:noFill/>
                <a:miter lim="800000"/>
                <a:headEnd/>
                <a:tailEnd/>
              </a:ln>
            </p:spPr>
            <p:txBody>
              <a:bodyPr>
                <a:spAutoFit/>
              </a:bodyPr>
              <a:lstStyle/>
              <a:p>
                <a:pPr algn="ctr" eaLnBrk="0" hangingPunct="0">
                  <a:lnSpc>
                    <a:spcPct val="80000"/>
                  </a:lnSpc>
                </a:pPr>
                <a:r>
                  <a:rPr lang="en-US" sz="1200">
                    <a:latin typeface="Arial Narrow" pitchFamily="34" charset="0"/>
                  </a:rPr>
                  <a:t>21%</a:t>
                </a:r>
              </a:p>
              <a:p>
                <a:pPr algn="ctr" eaLnBrk="0" hangingPunct="0">
                  <a:lnSpc>
                    <a:spcPct val="80000"/>
                  </a:lnSpc>
                </a:pPr>
                <a:r>
                  <a:rPr lang="en-US" sz="1200">
                    <a:latin typeface="Arial Narrow" pitchFamily="34" charset="0"/>
                  </a:rPr>
                  <a:t>of</a:t>
                </a:r>
              </a:p>
              <a:p>
                <a:pPr algn="ctr" eaLnBrk="0" hangingPunct="0">
                  <a:lnSpc>
                    <a:spcPct val="80000"/>
                  </a:lnSpc>
                </a:pPr>
                <a:r>
                  <a:rPr lang="en-US" sz="1200">
                    <a:latin typeface="Arial Narrow" pitchFamily="34" charset="0"/>
                  </a:rPr>
                  <a:t>Goals Achieved</a:t>
                </a:r>
                <a:r>
                  <a:rPr lang="en-US" sz="1000" b="1">
                    <a:latin typeface="Arial Narrow" pitchFamily="34" charset="0"/>
                  </a:rPr>
                  <a:t> </a:t>
                </a:r>
              </a:p>
            </p:txBody>
          </p:sp>
        </p:grpSp>
        <p:graphicFrame>
          <p:nvGraphicFramePr>
            <p:cNvPr id="107552" name="Object 32"/>
            <p:cNvGraphicFramePr>
              <a:graphicFrameLocks noChangeAspect="1"/>
            </p:cNvGraphicFramePr>
            <p:nvPr/>
          </p:nvGraphicFramePr>
          <p:xfrm>
            <a:off x="1074" y="2688"/>
            <a:ext cx="3318" cy="966"/>
          </p:xfrm>
          <a:graphic>
            <a:graphicData uri="http://schemas.openxmlformats.org/presentationml/2006/ole">
              <p:oleObj spid="_x0000_s107552" name="Chart" r:id="rId10" imgW="5722531" imgH="1668837" progId="MSGraph.Chart.8">
                <p:embed followColorScheme="full"/>
              </p:oleObj>
            </a:graphicData>
          </a:graphic>
        </p:graphicFrame>
        <p:sp>
          <p:nvSpPr>
            <p:cNvPr id="107567" name="Text Box 33"/>
            <p:cNvSpPr txBox="1">
              <a:spLocks noChangeArrowheads="1"/>
            </p:cNvSpPr>
            <p:nvPr/>
          </p:nvSpPr>
          <p:spPr bwMode="auto">
            <a:xfrm>
              <a:off x="2272" y="3456"/>
              <a:ext cx="1232" cy="120"/>
            </a:xfrm>
            <a:prstGeom prst="rect">
              <a:avLst/>
            </a:prstGeom>
            <a:solidFill>
              <a:schemeClr val="bg1">
                <a:alpha val="50195"/>
              </a:schemeClr>
            </a:solidFill>
            <a:ln w="9525">
              <a:noFill/>
              <a:miter lim="800000"/>
              <a:headEnd/>
              <a:tailEnd/>
            </a:ln>
          </p:spPr>
          <p:txBody>
            <a:bodyPr>
              <a:spAutoFit/>
            </a:bodyPr>
            <a:lstStyle/>
            <a:p>
              <a:r>
                <a:rPr lang="en-US" sz="1000"/>
                <a:t>Not quantified in relation to a goal</a:t>
              </a:r>
            </a:p>
          </p:txBody>
        </p:sp>
      </p:grpSp>
      <p:sp>
        <p:nvSpPr>
          <p:cNvPr id="107555" name="Line 34"/>
          <p:cNvSpPr>
            <a:spLocks noChangeShapeType="1"/>
          </p:cNvSpPr>
          <p:nvPr/>
        </p:nvSpPr>
        <p:spPr bwMode="auto">
          <a:xfrm>
            <a:off x="8915400" y="381000"/>
            <a:ext cx="0" cy="381000"/>
          </a:xfrm>
          <a:prstGeom prst="line">
            <a:avLst/>
          </a:prstGeom>
          <a:noFill/>
          <a:ln w="34925">
            <a:solidFill>
              <a:srgbClr val="0000FF"/>
            </a:solidFill>
            <a:round/>
            <a:headEnd/>
            <a:tailEnd type="stealth" w="lg" len="med"/>
          </a:ln>
        </p:spPr>
        <p:txBody>
          <a:bodyPr/>
          <a:lstStyle/>
          <a:p>
            <a:endParaRPr lang="en-US"/>
          </a:p>
        </p:txBody>
      </p:sp>
      <p:sp>
        <p:nvSpPr>
          <p:cNvPr id="107556" name="Text Box 35"/>
          <p:cNvSpPr txBox="1">
            <a:spLocks noChangeArrowheads="1"/>
          </p:cNvSpPr>
          <p:nvPr/>
        </p:nvSpPr>
        <p:spPr bwMode="auto">
          <a:xfrm>
            <a:off x="7315200" y="0"/>
            <a:ext cx="19812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Arial" charset="0"/>
              </a:rPr>
              <a:t>Restored Bay</a:t>
            </a:r>
          </a:p>
        </p:txBody>
      </p:sp>
      <p:sp>
        <p:nvSpPr>
          <p:cNvPr id="107557" name="Rectangle 36"/>
          <p:cNvSpPr>
            <a:spLocks noChangeArrowheads="1"/>
          </p:cNvSpPr>
          <p:nvPr/>
        </p:nvSpPr>
        <p:spPr bwMode="auto">
          <a:xfrm>
            <a:off x="4267200" y="6477000"/>
            <a:ext cx="609600" cy="381000"/>
          </a:xfrm>
          <a:prstGeom prst="rect">
            <a:avLst/>
          </a:prstGeom>
          <a:noFill/>
          <a:ln w="9525">
            <a:noFill/>
            <a:miter lim="800000"/>
            <a:headEnd/>
            <a:tailEnd/>
          </a:ln>
        </p:spPr>
        <p:txBody>
          <a:bodyPr wrap="none" anchor="ctr"/>
          <a:lstStyle/>
          <a:p>
            <a:pPr algn="ctr"/>
            <a:fld id="{3DD9B27A-08FD-4C3F-8BFB-190CD77E0A0D}" type="slidenum">
              <a:rPr lang="en-US" sz="1800">
                <a:latin typeface="Arial" charset="0"/>
              </a:rPr>
              <a:pPr algn="ctr"/>
              <a:t>4</a:t>
            </a:fld>
            <a:endParaRPr lang="en-US" sz="180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CFB5344-ECF9-4131-9F6D-19F3FF5CF07E}" type="slidenum">
              <a:rPr lang="en-US"/>
              <a:pPr>
                <a:defRPr/>
              </a:pPr>
              <a:t>5</a:t>
            </a:fld>
            <a:endParaRPr lang="en-US"/>
          </a:p>
        </p:txBody>
      </p:sp>
      <p:sp>
        <p:nvSpPr>
          <p:cNvPr id="109570" name="Rectangle 2"/>
          <p:cNvSpPr>
            <a:spLocks noGrp="1" noChangeArrowheads="1"/>
          </p:cNvSpPr>
          <p:nvPr>
            <p:ph type="title"/>
          </p:nvPr>
        </p:nvSpPr>
        <p:spPr/>
        <p:txBody>
          <a:bodyPr/>
          <a:lstStyle/>
          <a:p>
            <a:r>
              <a:rPr lang="en-US" sz="2400" smtClean="0"/>
              <a:t>I.A. A Little History</a:t>
            </a:r>
          </a:p>
        </p:txBody>
      </p:sp>
      <p:sp>
        <p:nvSpPr>
          <p:cNvPr id="109571" name="Rectangle 3"/>
          <p:cNvSpPr>
            <a:spLocks noGrp="1" noChangeArrowheads="1"/>
          </p:cNvSpPr>
          <p:nvPr>
            <p:ph type="body" idx="1"/>
          </p:nvPr>
        </p:nvSpPr>
        <p:spPr>
          <a:xfrm>
            <a:off x="1066800" y="1066800"/>
            <a:ext cx="7620000" cy="5181600"/>
          </a:xfrm>
        </p:spPr>
        <p:txBody>
          <a:bodyPr/>
          <a:lstStyle/>
          <a:p>
            <a:r>
              <a:rPr lang="en-US" sz="1800" smtClean="0"/>
              <a:t>Bay has been a model of collaboration and partnership and coordination with a focus on consensus building</a:t>
            </a:r>
          </a:p>
          <a:p>
            <a:pPr marL="742950" lvl="1" indent="-285750"/>
            <a:r>
              <a:rPr lang="en-US" sz="1600" smtClean="0"/>
              <a:t>Chesapeake Bay Program established in 1983</a:t>
            </a:r>
          </a:p>
          <a:p>
            <a:endParaRPr lang="en-US" sz="1800" smtClean="0"/>
          </a:p>
          <a:p>
            <a:pPr marL="742950" lvl="1" indent="-285750"/>
            <a:r>
              <a:rPr lang="en-US" sz="1600" smtClean="0"/>
              <a:t>1987 Chesapeake Bay Agreement </a:t>
            </a:r>
          </a:p>
          <a:p>
            <a:endParaRPr lang="en-US" sz="1800" smtClean="0"/>
          </a:p>
          <a:p>
            <a:pPr marL="742950" lvl="1" indent="-285750"/>
            <a:r>
              <a:rPr lang="en-US" sz="1600" smtClean="0"/>
              <a:t>2000 Chesapeake Bay Agreement (C2K)</a:t>
            </a:r>
          </a:p>
          <a:p>
            <a:pPr marL="742950" lvl="1" indent="-285750"/>
            <a:endParaRPr lang="en-US" sz="1600" smtClean="0"/>
          </a:p>
          <a:p>
            <a:r>
              <a:rPr lang="en-US" sz="1800" smtClean="0"/>
              <a:t>Bay Program has always been data rich with strong science and research programs</a:t>
            </a:r>
          </a:p>
          <a:p>
            <a:endParaRPr lang="en-US" sz="1800" smtClean="0"/>
          </a:p>
          <a:p>
            <a:r>
              <a:rPr lang="en-US" sz="1800" smtClean="0"/>
              <a:t>But Bay was not getting cleaner and goals from previous agreements were not met</a:t>
            </a:r>
          </a:p>
          <a:p>
            <a:pPr marL="742950" lvl="1" indent="-285750"/>
            <a:r>
              <a:rPr lang="en-US" sz="1600" smtClean="0"/>
              <a:t>Multiple studies and audits in 2005-2007 timeframe (GAO, EPA IG, CBF)</a:t>
            </a:r>
          </a:p>
          <a:p>
            <a:endParaRPr lang="en-US" sz="1800" smtClean="0"/>
          </a:p>
          <a:p>
            <a:r>
              <a:rPr lang="en-US" sz="1800" smtClean="0"/>
              <a:t>CBPO Report to Congress issued July 2008 (CAP)</a:t>
            </a:r>
          </a:p>
          <a:p>
            <a:endParaRPr lang="en-US" sz="1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7239000" y="6477000"/>
            <a:ext cx="1905000" cy="381000"/>
          </a:xfrm>
          <a:prstGeom prst="rect">
            <a:avLst/>
          </a:prstGeom>
          <a:noFill/>
          <a:ln>
            <a:miter lim="800000"/>
            <a:headEnd/>
            <a:tailEnd/>
          </a:ln>
        </p:spPr>
        <p:txBody>
          <a:bodyPr/>
          <a:lstStyle/>
          <a:p>
            <a:pPr algn="r" eaLnBrk="0" hangingPunct="0">
              <a:spcBef>
                <a:spcPct val="50000"/>
              </a:spcBef>
              <a:defRPr/>
            </a:pPr>
            <a:fld id="{35D6253D-6AB8-494E-A135-B47AF63E127A}" type="slidenum">
              <a:rPr lang="en-US" sz="1000">
                <a:solidFill>
                  <a:schemeClr val="bg1"/>
                </a:solidFill>
                <a:latin typeface="+mn-lt"/>
                <a:cs typeface="+mn-cs"/>
              </a:rPr>
              <a:pPr algn="r" eaLnBrk="0" hangingPunct="0">
                <a:spcBef>
                  <a:spcPct val="50000"/>
                </a:spcBef>
                <a:defRPr/>
              </a:pPr>
              <a:t>6</a:t>
            </a:fld>
            <a:endParaRPr lang="en-US" sz="1000">
              <a:solidFill>
                <a:schemeClr val="bg1"/>
              </a:solidFill>
              <a:latin typeface="+mn-lt"/>
              <a:cs typeface="+mn-cs"/>
            </a:endParaRPr>
          </a:p>
        </p:txBody>
      </p:sp>
      <p:sp>
        <p:nvSpPr>
          <p:cNvPr id="174083" name="Rectangle 2"/>
          <p:cNvSpPr>
            <a:spLocks noGrp="1" noChangeArrowheads="1"/>
          </p:cNvSpPr>
          <p:nvPr>
            <p:ph type="title" idx="4294967295"/>
          </p:nvPr>
        </p:nvSpPr>
        <p:spPr/>
        <p:txBody>
          <a:bodyPr/>
          <a:lstStyle/>
          <a:p>
            <a:r>
              <a:rPr lang="en-US" sz="2400" smtClean="0"/>
              <a:t>I.A. A Little History</a:t>
            </a:r>
          </a:p>
        </p:txBody>
      </p:sp>
      <p:sp>
        <p:nvSpPr>
          <p:cNvPr id="174084" name="Rectangle 3"/>
          <p:cNvSpPr>
            <a:spLocks noGrp="1" noChangeArrowheads="1"/>
          </p:cNvSpPr>
          <p:nvPr>
            <p:ph type="body" idx="4294967295"/>
          </p:nvPr>
        </p:nvSpPr>
        <p:spPr>
          <a:xfrm>
            <a:off x="1066800" y="1066800"/>
            <a:ext cx="7620000" cy="4419600"/>
          </a:xfrm>
        </p:spPr>
        <p:txBody>
          <a:bodyPr/>
          <a:lstStyle/>
          <a:p>
            <a:r>
              <a:rPr lang="en-US" smtClean="0"/>
              <a:t>EPA sued by CBF to develop a Total Maximum Daily Load (“pollution diet”) to hold states accountable for water quality goals for nutrient and sediments.  </a:t>
            </a:r>
          </a:p>
          <a:p>
            <a:pPr marL="742950" lvl="1" indent="-285750"/>
            <a:r>
              <a:rPr lang="en-US" smtClean="0"/>
              <a:t>EPA issues Bay Total Maximum Daily Load (TMDL) in December 2010</a:t>
            </a:r>
          </a:p>
          <a:p>
            <a:pPr marL="742950" lvl="1" indent="-285750"/>
            <a:r>
              <a:rPr lang="en-US" smtClean="0"/>
              <a:t>Load allocation established with goal of 60% of WQ criteria met in Basin by 2025</a:t>
            </a:r>
          </a:p>
          <a:p>
            <a:pPr marL="742950" lvl="1" indent="-285750"/>
            <a:endParaRPr lang="en-US" smtClean="0"/>
          </a:p>
          <a:p>
            <a:r>
              <a:rPr lang="en-US" smtClean="0"/>
              <a:t>President issues Executive Order on the Bay in May 2009</a:t>
            </a:r>
          </a:p>
          <a:p>
            <a:pPr marL="742950" lvl="1" indent="-285750"/>
            <a:r>
              <a:rPr lang="en-US" smtClean="0"/>
              <a:t>E.O. resulted in new federal mandates and enhanced role of federal partners on top of traditionally state partnership/voluntary effort</a:t>
            </a:r>
          </a:p>
          <a:p>
            <a:pPr marL="742950" lvl="1" indent="-285750"/>
            <a:endParaRPr lang="en-US" smtClean="0"/>
          </a:p>
          <a:p>
            <a:pPr marL="742950" lvl="1" indent="-285750"/>
            <a:endParaRPr lang="en-US" smtClean="0"/>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E97919A0-4DBE-4E79-9A69-2D99D23E99C2}" type="slidenum">
              <a:rPr lang="en-US"/>
              <a:pPr>
                <a:defRPr/>
              </a:pPr>
              <a:t>7</a:t>
            </a:fld>
            <a:endParaRPr lang="en-US"/>
          </a:p>
        </p:txBody>
      </p:sp>
      <p:sp>
        <p:nvSpPr>
          <p:cNvPr id="117762" name="Rectangle 2"/>
          <p:cNvSpPr>
            <a:spLocks noGrp="1" noChangeArrowheads="1"/>
          </p:cNvSpPr>
          <p:nvPr>
            <p:ph type="title"/>
          </p:nvPr>
        </p:nvSpPr>
        <p:spPr>
          <a:xfrm>
            <a:off x="0" y="152400"/>
            <a:ext cx="8610600" cy="685800"/>
          </a:xfrm>
        </p:spPr>
        <p:txBody>
          <a:bodyPr/>
          <a:lstStyle/>
          <a:p>
            <a:r>
              <a:rPr lang="en-US" b="1" smtClean="0"/>
              <a:t>II.B. Chesapeake Bay TMDL</a:t>
            </a:r>
          </a:p>
        </p:txBody>
      </p:sp>
      <p:sp>
        <p:nvSpPr>
          <p:cNvPr id="117763" name="Rectangle 3"/>
          <p:cNvSpPr>
            <a:spLocks noGrp="1" noChangeArrowheads="1"/>
          </p:cNvSpPr>
          <p:nvPr>
            <p:ph type="body" idx="1"/>
          </p:nvPr>
        </p:nvSpPr>
        <p:spPr>
          <a:xfrm>
            <a:off x="914400" y="1371600"/>
            <a:ext cx="4572000" cy="4114800"/>
          </a:xfrm>
        </p:spPr>
        <p:txBody>
          <a:bodyPr/>
          <a:lstStyle/>
          <a:p>
            <a:r>
              <a:rPr lang="en-US" smtClean="0"/>
              <a:t>TMDL will establish a ‘pollution budget’ for nitrogen, phosphorus, &amp; sediment</a:t>
            </a:r>
          </a:p>
          <a:p>
            <a:endParaRPr lang="en-US" smtClean="0"/>
          </a:p>
          <a:p>
            <a:r>
              <a:rPr lang="en-US" smtClean="0"/>
              <a:t>EPA/states set the major river basin loading caps</a:t>
            </a:r>
          </a:p>
          <a:p>
            <a:endParaRPr lang="en-US" smtClean="0"/>
          </a:p>
          <a:p>
            <a:r>
              <a:rPr lang="en-US" smtClean="0"/>
              <a:t>States set geographic- and source-specific loading caps in their Watershed Implementation Plans</a:t>
            </a:r>
          </a:p>
          <a:p>
            <a:endParaRPr lang="en-US" smtClean="0"/>
          </a:p>
          <a:p>
            <a:r>
              <a:rPr lang="en-US" smtClean="0"/>
              <a:t>EPA establishes the TMDL</a:t>
            </a:r>
          </a:p>
        </p:txBody>
      </p:sp>
      <p:pic>
        <p:nvPicPr>
          <p:cNvPr id="117764" name="Picture 4" descr="allmajwsmstbasins"/>
          <p:cNvPicPr>
            <a:picLocks noChangeAspect="1" noChangeArrowheads="1"/>
          </p:cNvPicPr>
          <p:nvPr/>
        </p:nvPicPr>
        <p:blipFill>
          <a:blip r:embed="rId3" cstate="print"/>
          <a:srcRect/>
          <a:stretch>
            <a:fillRect/>
          </a:stretch>
        </p:blipFill>
        <p:spPr bwMode="auto">
          <a:xfrm>
            <a:off x="4419600" y="1143000"/>
            <a:ext cx="5181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lide Number Placeholder 5"/>
          <p:cNvSpPr>
            <a:spLocks noGrp="1"/>
          </p:cNvSpPr>
          <p:nvPr>
            <p:ph type="sldNum" sz="quarter" idx="10"/>
          </p:nvPr>
        </p:nvSpPr>
        <p:spPr/>
        <p:txBody>
          <a:bodyPr/>
          <a:lstStyle/>
          <a:p>
            <a:pPr>
              <a:defRPr/>
            </a:pPr>
            <a:fld id="{70D06107-04AB-4095-96B6-B7B3B5889D6F}" type="slidenum">
              <a:rPr lang="en-US"/>
              <a:pPr>
                <a:defRPr/>
              </a:pPr>
              <a:t>8</a:t>
            </a:fld>
            <a:endParaRPr lang="en-US"/>
          </a:p>
        </p:txBody>
      </p:sp>
      <p:sp>
        <p:nvSpPr>
          <p:cNvPr id="121858" name="Rectangle 2"/>
          <p:cNvSpPr>
            <a:spLocks noGrp="1" noChangeArrowheads="1"/>
          </p:cNvSpPr>
          <p:nvPr>
            <p:ph type="title"/>
          </p:nvPr>
        </p:nvSpPr>
        <p:spPr>
          <a:xfrm>
            <a:off x="685800" y="152400"/>
            <a:ext cx="7772400" cy="1066800"/>
          </a:xfrm>
        </p:spPr>
        <p:txBody>
          <a:bodyPr/>
          <a:lstStyle/>
          <a:p>
            <a:r>
              <a:rPr lang="en-US" sz="2000" b="1" smtClean="0">
                <a:solidFill>
                  <a:srgbClr val="333399"/>
                </a:solidFill>
              </a:rPr>
              <a:t>I.B. Overview of TMDL Accountability Process</a:t>
            </a:r>
          </a:p>
        </p:txBody>
      </p:sp>
      <p:sp>
        <p:nvSpPr>
          <p:cNvPr id="121859" name="Line 3"/>
          <p:cNvSpPr>
            <a:spLocks noChangeShapeType="1"/>
          </p:cNvSpPr>
          <p:nvPr/>
        </p:nvSpPr>
        <p:spPr bwMode="auto">
          <a:xfrm>
            <a:off x="762000" y="914400"/>
            <a:ext cx="8382000" cy="0"/>
          </a:xfrm>
          <a:prstGeom prst="line">
            <a:avLst/>
          </a:prstGeom>
          <a:noFill/>
          <a:ln w="28575">
            <a:solidFill>
              <a:schemeClr val="bg2"/>
            </a:solidFill>
            <a:round/>
            <a:headEnd/>
            <a:tailEnd/>
          </a:ln>
        </p:spPr>
        <p:txBody>
          <a:bodyPr/>
          <a:lstStyle/>
          <a:p>
            <a:endParaRPr lang="en-US"/>
          </a:p>
        </p:txBody>
      </p:sp>
      <p:sp>
        <p:nvSpPr>
          <p:cNvPr id="121860" name="Line 4"/>
          <p:cNvSpPr>
            <a:spLocks noChangeShapeType="1"/>
          </p:cNvSpPr>
          <p:nvPr/>
        </p:nvSpPr>
        <p:spPr bwMode="auto">
          <a:xfrm flipH="1">
            <a:off x="1655763" y="3324225"/>
            <a:ext cx="0" cy="365125"/>
          </a:xfrm>
          <a:prstGeom prst="line">
            <a:avLst/>
          </a:prstGeom>
          <a:noFill/>
          <a:ln w="28575">
            <a:solidFill>
              <a:schemeClr val="tx1"/>
            </a:solidFill>
            <a:prstDash val="dash"/>
            <a:round/>
            <a:headEnd/>
            <a:tailEnd type="triangle" w="med" len="med"/>
          </a:ln>
        </p:spPr>
        <p:txBody>
          <a:bodyPr/>
          <a:lstStyle/>
          <a:p>
            <a:endParaRPr lang="en-US"/>
          </a:p>
        </p:txBody>
      </p:sp>
      <p:sp>
        <p:nvSpPr>
          <p:cNvPr id="121861" name="Rectangle 5"/>
          <p:cNvSpPr>
            <a:spLocks noChangeArrowheads="1"/>
          </p:cNvSpPr>
          <p:nvPr/>
        </p:nvSpPr>
        <p:spPr bwMode="auto">
          <a:xfrm>
            <a:off x="6551613" y="1682750"/>
            <a:ext cx="2211387" cy="1143000"/>
          </a:xfrm>
          <a:prstGeom prst="rect">
            <a:avLst/>
          </a:prstGeom>
          <a:solidFill>
            <a:srgbClr val="BBE0E3"/>
          </a:solidFill>
          <a:ln w="9525">
            <a:noFill/>
            <a:miter lim="800000"/>
            <a:headEnd/>
            <a:tailEnd/>
          </a:ln>
        </p:spPr>
        <p:txBody>
          <a:bodyPr/>
          <a:lstStyle/>
          <a:p>
            <a:pPr eaLnBrk="0" hangingPunct="0"/>
            <a:endParaRPr lang="en-US"/>
          </a:p>
        </p:txBody>
      </p:sp>
      <p:sp>
        <p:nvSpPr>
          <p:cNvPr id="121862" name="Rectangle 6"/>
          <p:cNvSpPr>
            <a:spLocks noChangeArrowheads="1"/>
          </p:cNvSpPr>
          <p:nvPr/>
        </p:nvSpPr>
        <p:spPr bwMode="auto">
          <a:xfrm>
            <a:off x="6551613" y="1682750"/>
            <a:ext cx="2211387" cy="1143000"/>
          </a:xfrm>
          <a:prstGeom prst="rect">
            <a:avLst/>
          </a:prstGeom>
          <a:solidFill>
            <a:srgbClr val="B996CE"/>
          </a:solidFill>
          <a:ln w="6350">
            <a:solidFill>
              <a:srgbClr val="000000"/>
            </a:solidFill>
            <a:miter lim="800000"/>
            <a:headEnd/>
            <a:tailEnd/>
          </a:ln>
        </p:spPr>
        <p:txBody>
          <a:bodyPr/>
          <a:lstStyle/>
          <a:p>
            <a:pPr eaLnBrk="0" hangingPunct="0"/>
            <a:endParaRPr lang="en-US"/>
          </a:p>
        </p:txBody>
      </p:sp>
      <p:sp>
        <p:nvSpPr>
          <p:cNvPr id="121863" name="Rectangle 7"/>
          <p:cNvSpPr>
            <a:spLocks noChangeArrowheads="1"/>
          </p:cNvSpPr>
          <p:nvPr/>
        </p:nvSpPr>
        <p:spPr bwMode="auto">
          <a:xfrm>
            <a:off x="6637338" y="1939925"/>
            <a:ext cx="2008187" cy="244475"/>
          </a:xfrm>
          <a:prstGeom prst="rect">
            <a:avLst/>
          </a:prstGeom>
          <a:noFill/>
          <a:ln w="9525">
            <a:noFill/>
            <a:miter lim="800000"/>
            <a:headEnd/>
            <a:tailEnd/>
          </a:ln>
        </p:spPr>
        <p:txBody>
          <a:bodyPr lIns="0" tIns="0" rIns="0" bIns="0">
            <a:spAutoFit/>
          </a:bodyPr>
          <a:lstStyle/>
          <a:p>
            <a:r>
              <a:rPr lang="en-US" sz="1600">
                <a:solidFill>
                  <a:srgbClr val="000000"/>
                </a:solidFill>
                <a:latin typeface="Arial" charset="0"/>
              </a:rPr>
              <a:t>Model and Monitor</a:t>
            </a:r>
            <a:endParaRPr lang="en-US" sz="1800">
              <a:latin typeface="Arial" charset="0"/>
            </a:endParaRPr>
          </a:p>
        </p:txBody>
      </p:sp>
      <p:sp>
        <p:nvSpPr>
          <p:cNvPr id="121864" name="Rectangle 8"/>
          <p:cNvSpPr>
            <a:spLocks noChangeArrowheads="1"/>
          </p:cNvSpPr>
          <p:nvPr/>
        </p:nvSpPr>
        <p:spPr bwMode="auto">
          <a:xfrm>
            <a:off x="6637338" y="2222500"/>
            <a:ext cx="1389062" cy="198438"/>
          </a:xfrm>
          <a:prstGeom prst="rect">
            <a:avLst/>
          </a:prstGeom>
          <a:noFill/>
          <a:ln w="9525">
            <a:noFill/>
            <a:miter lim="800000"/>
            <a:headEnd/>
            <a:tailEnd/>
          </a:ln>
        </p:spPr>
        <p:txBody>
          <a:bodyPr wrap="none" lIns="0" tIns="0" rIns="0" bIns="0">
            <a:spAutoFit/>
          </a:bodyPr>
          <a:lstStyle/>
          <a:p>
            <a:r>
              <a:rPr lang="en-US" sz="1300">
                <a:latin typeface="Arial" charset="0"/>
              </a:rPr>
              <a:t>to assess progress</a:t>
            </a:r>
            <a:endParaRPr lang="en-US" sz="1800">
              <a:latin typeface="Arial" charset="0"/>
            </a:endParaRPr>
          </a:p>
        </p:txBody>
      </p:sp>
      <p:grpSp>
        <p:nvGrpSpPr>
          <p:cNvPr id="121865" name="Group 9"/>
          <p:cNvGrpSpPr>
            <a:grpSpLocks/>
          </p:cNvGrpSpPr>
          <p:nvPr/>
        </p:nvGrpSpPr>
        <p:grpSpPr bwMode="auto">
          <a:xfrm>
            <a:off x="8062913" y="1703388"/>
            <a:ext cx="693737" cy="792162"/>
            <a:chOff x="1370" y="1476"/>
            <a:chExt cx="445" cy="522"/>
          </a:xfrm>
        </p:grpSpPr>
        <p:sp>
          <p:nvSpPr>
            <p:cNvPr id="121933" name="Freeform 10"/>
            <p:cNvSpPr>
              <a:spLocks/>
            </p:cNvSpPr>
            <p:nvPr/>
          </p:nvSpPr>
          <p:spPr bwMode="auto">
            <a:xfrm>
              <a:off x="1408" y="1960"/>
              <a:ext cx="17" cy="21"/>
            </a:xfrm>
            <a:custGeom>
              <a:avLst/>
              <a:gdLst>
                <a:gd name="T0" fmla="*/ 0 w 17"/>
                <a:gd name="T1" fmla="*/ 4 h 21"/>
                <a:gd name="T2" fmla="*/ 0 w 17"/>
                <a:gd name="T3" fmla="*/ 0 h 21"/>
                <a:gd name="T4" fmla="*/ 5 w 17"/>
                <a:gd name="T5" fmla="*/ 0 h 21"/>
                <a:gd name="T6" fmla="*/ 9 w 17"/>
                <a:gd name="T7" fmla="*/ 0 h 21"/>
                <a:gd name="T8" fmla="*/ 9 w 17"/>
                <a:gd name="T9" fmla="*/ 0 h 21"/>
                <a:gd name="T10" fmla="*/ 9 w 17"/>
                <a:gd name="T11" fmla="*/ 4 h 21"/>
                <a:gd name="T12" fmla="*/ 13 w 17"/>
                <a:gd name="T13" fmla="*/ 4 h 21"/>
                <a:gd name="T14" fmla="*/ 17 w 17"/>
                <a:gd name="T15" fmla="*/ 8 h 21"/>
                <a:gd name="T16" fmla="*/ 17 w 17"/>
                <a:gd name="T17" fmla="*/ 8 h 21"/>
                <a:gd name="T18" fmla="*/ 17 w 17"/>
                <a:gd name="T19" fmla="*/ 12 h 21"/>
                <a:gd name="T20" fmla="*/ 17 w 17"/>
                <a:gd name="T21" fmla="*/ 12 h 21"/>
                <a:gd name="T22" fmla="*/ 17 w 17"/>
                <a:gd name="T23" fmla="*/ 16 h 21"/>
                <a:gd name="T24" fmla="*/ 13 w 17"/>
                <a:gd name="T25" fmla="*/ 16 h 21"/>
                <a:gd name="T26" fmla="*/ 9 w 17"/>
                <a:gd name="T27" fmla="*/ 21 h 21"/>
                <a:gd name="T28" fmla="*/ 9 w 17"/>
                <a:gd name="T29" fmla="*/ 16 h 21"/>
                <a:gd name="T30" fmla="*/ 5 w 17"/>
                <a:gd name="T31" fmla="*/ 16 h 21"/>
                <a:gd name="T32" fmla="*/ 0 w 17"/>
                <a:gd name="T33" fmla="*/ 16 h 21"/>
                <a:gd name="T34" fmla="*/ 0 w 17"/>
                <a:gd name="T35" fmla="*/ 12 h 21"/>
                <a:gd name="T36" fmla="*/ 0 w 17"/>
                <a:gd name="T37" fmla="*/ 12 h 21"/>
                <a:gd name="T38" fmla="*/ 0 w 17"/>
                <a:gd name="T39" fmla="*/ 12 h 21"/>
                <a:gd name="T40" fmla="*/ 0 w 17"/>
                <a:gd name="T41" fmla="*/ 12 h 21"/>
                <a:gd name="T42" fmla="*/ 5 w 17"/>
                <a:gd name="T43" fmla="*/ 12 h 21"/>
                <a:gd name="T44" fmla="*/ 5 w 17"/>
                <a:gd name="T45" fmla="*/ 16 h 21"/>
                <a:gd name="T46" fmla="*/ 9 w 17"/>
                <a:gd name="T47" fmla="*/ 16 h 21"/>
                <a:gd name="T48" fmla="*/ 9 w 17"/>
                <a:gd name="T49" fmla="*/ 16 h 21"/>
                <a:gd name="T50" fmla="*/ 9 w 17"/>
                <a:gd name="T51" fmla="*/ 16 h 21"/>
                <a:gd name="T52" fmla="*/ 9 w 17"/>
                <a:gd name="T53" fmla="*/ 12 h 21"/>
                <a:gd name="T54" fmla="*/ 9 w 17"/>
                <a:gd name="T55" fmla="*/ 12 h 21"/>
                <a:gd name="T56" fmla="*/ 9 w 17"/>
                <a:gd name="T57" fmla="*/ 8 h 21"/>
                <a:gd name="T58" fmla="*/ 5 w 17"/>
                <a:gd name="T59" fmla="*/ 8 h 21"/>
                <a:gd name="T60" fmla="*/ 5 w 17"/>
                <a:gd name="T61" fmla="*/ 8 h 21"/>
                <a:gd name="T62" fmla="*/ 0 w 17"/>
                <a:gd name="T63" fmla="*/ 4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21"/>
                <a:gd name="T98" fmla="*/ 17 w 17"/>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21">
                  <a:moveTo>
                    <a:pt x="0" y="4"/>
                  </a:moveTo>
                  <a:lnTo>
                    <a:pt x="0" y="4"/>
                  </a:lnTo>
                  <a:lnTo>
                    <a:pt x="0" y="0"/>
                  </a:lnTo>
                  <a:lnTo>
                    <a:pt x="5" y="0"/>
                  </a:lnTo>
                  <a:lnTo>
                    <a:pt x="9" y="0"/>
                  </a:lnTo>
                  <a:lnTo>
                    <a:pt x="9" y="4"/>
                  </a:lnTo>
                  <a:lnTo>
                    <a:pt x="13" y="4"/>
                  </a:lnTo>
                  <a:lnTo>
                    <a:pt x="17" y="8"/>
                  </a:lnTo>
                  <a:lnTo>
                    <a:pt x="17" y="12"/>
                  </a:lnTo>
                  <a:lnTo>
                    <a:pt x="17" y="16"/>
                  </a:lnTo>
                  <a:lnTo>
                    <a:pt x="13" y="16"/>
                  </a:lnTo>
                  <a:lnTo>
                    <a:pt x="9" y="16"/>
                  </a:lnTo>
                  <a:lnTo>
                    <a:pt x="9" y="21"/>
                  </a:lnTo>
                  <a:lnTo>
                    <a:pt x="9" y="16"/>
                  </a:lnTo>
                  <a:lnTo>
                    <a:pt x="5" y="16"/>
                  </a:lnTo>
                  <a:lnTo>
                    <a:pt x="0" y="16"/>
                  </a:lnTo>
                  <a:lnTo>
                    <a:pt x="0" y="12"/>
                  </a:lnTo>
                  <a:lnTo>
                    <a:pt x="5" y="12"/>
                  </a:lnTo>
                  <a:lnTo>
                    <a:pt x="5" y="16"/>
                  </a:lnTo>
                  <a:lnTo>
                    <a:pt x="9" y="16"/>
                  </a:lnTo>
                  <a:lnTo>
                    <a:pt x="9" y="12"/>
                  </a:lnTo>
                  <a:lnTo>
                    <a:pt x="9" y="8"/>
                  </a:lnTo>
                  <a:lnTo>
                    <a:pt x="5" y="8"/>
                  </a:lnTo>
                  <a:lnTo>
                    <a:pt x="0" y="4"/>
                  </a:lnTo>
                  <a:close/>
                </a:path>
              </a:pathLst>
            </a:custGeom>
            <a:solidFill>
              <a:srgbClr val="000000"/>
            </a:solidFill>
            <a:ln w="9525">
              <a:noFill/>
              <a:round/>
              <a:headEnd/>
              <a:tailEnd/>
            </a:ln>
          </p:spPr>
          <p:txBody>
            <a:bodyPr/>
            <a:lstStyle/>
            <a:p>
              <a:endParaRPr lang="en-US"/>
            </a:p>
          </p:txBody>
        </p:sp>
        <p:sp>
          <p:nvSpPr>
            <p:cNvPr id="121934" name="Freeform 11"/>
            <p:cNvSpPr>
              <a:spLocks/>
            </p:cNvSpPr>
            <p:nvPr/>
          </p:nvSpPr>
          <p:spPr bwMode="auto">
            <a:xfrm>
              <a:off x="1455" y="1921"/>
              <a:ext cx="131" cy="26"/>
            </a:xfrm>
            <a:custGeom>
              <a:avLst/>
              <a:gdLst>
                <a:gd name="T0" fmla="*/ 4 w 131"/>
                <a:gd name="T1" fmla="*/ 26 h 26"/>
                <a:gd name="T2" fmla="*/ 8 w 131"/>
                <a:gd name="T3" fmla="*/ 22 h 26"/>
                <a:gd name="T4" fmla="*/ 13 w 131"/>
                <a:gd name="T5" fmla="*/ 22 h 26"/>
                <a:gd name="T6" fmla="*/ 17 w 131"/>
                <a:gd name="T7" fmla="*/ 22 h 26"/>
                <a:gd name="T8" fmla="*/ 25 w 131"/>
                <a:gd name="T9" fmla="*/ 22 h 26"/>
                <a:gd name="T10" fmla="*/ 30 w 131"/>
                <a:gd name="T11" fmla="*/ 22 h 26"/>
                <a:gd name="T12" fmla="*/ 34 w 131"/>
                <a:gd name="T13" fmla="*/ 22 h 26"/>
                <a:gd name="T14" fmla="*/ 38 w 131"/>
                <a:gd name="T15" fmla="*/ 22 h 26"/>
                <a:gd name="T16" fmla="*/ 42 w 131"/>
                <a:gd name="T17" fmla="*/ 22 h 26"/>
                <a:gd name="T18" fmla="*/ 46 w 131"/>
                <a:gd name="T19" fmla="*/ 22 h 26"/>
                <a:gd name="T20" fmla="*/ 51 w 131"/>
                <a:gd name="T21" fmla="*/ 22 h 26"/>
                <a:gd name="T22" fmla="*/ 55 w 131"/>
                <a:gd name="T23" fmla="*/ 22 h 26"/>
                <a:gd name="T24" fmla="*/ 59 w 131"/>
                <a:gd name="T25" fmla="*/ 22 h 26"/>
                <a:gd name="T26" fmla="*/ 63 w 131"/>
                <a:gd name="T27" fmla="*/ 22 h 26"/>
                <a:gd name="T28" fmla="*/ 68 w 131"/>
                <a:gd name="T29" fmla="*/ 22 h 26"/>
                <a:gd name="T30" fmla="*/ 72 w 131"/>
                <a:gd name="T31" fmla="*/ 22 h 26"/>
                <a:gd name="T32" fmla="*/ 76 w 131"/>
                <a:gd name="T33" fmla="*/ 22 h 26"/>
                <a:gd name="T34" fmla="*/ 80 w 131"/>
                <a:gd name="T35" fmla="*/ 22 h 26"/>
                <a:gd name="T36" fmla="*/ 85 w 131"/>
                <a:gd name="T37" fmla="*/ 17 h 26"/>
                <a:gd name="T38" fmla="*/ 89 w 131"/>
                <a:gd name="T39" fmla="*/ 17 h 26"/>
                <a:gd name="T40" fmla="*/ 93 w 131"/>
                <a:gd name="T41" fmla="*/ 17 h 26"/>
                <a:gd name="T42" fmla="*/ 97 w 131"/>
                <a:gd name="T43" fmla="*/ 17 h 26"/>
                <a:gd name="T44" fmla="*/ 102 w 131"/>
                <a:gd name="T45" fmla="*/ 17 h 26"/>
                <a:gd name="T46" fmla="*/ 106 w 131"/>
                <a:gd name="T47" fmla="*/ 13 h 26"/>
                <a:gd name="T48" fmla="*/ 110 w 131"/>
                <a:gd name="T49" fmla="*/ 13 h 26"/>
                <a:gd name="T50" fmla="*/ 114 w 131"/>
                <a:gd name="T51" fmla="*/ 13 h 26"/>
                <a:gd name="T52" fmla="*/ 119 w 131"/>
                <a:gd name="T53" fmla="*/ 9 h 26"/>
                <a:gd name="T54" fmla="*/ 123 w 131"/>
                <a:gd name="T55" fmla="*/ 5 h 26"/>
                <a:gd name="T56" fmla="*/ 123 w 131"/>
                <a:gd name="T57" fmla="*/ 0 h 26"/>
                <a:gd name="T58" fmla="*/ 127 w 131"/>
                <a:gd name="T59" fmla="*/ 0 h 26"/>
                <a:gd name="T60" fmla="*/ 131 w 131"/>
                <a:gd name="T61" fmla="*/ 0 h 26"/>
                <a:gd name="T62" fmla="*/ 131 w 131"/>
                <a:gd name="T63" fmla="*/ 5 h 26"/>
                <a:gd name="T64" fmla="*/ 123 w 131"/>
                <a:gd name="T65" fmla="*/ 9 h 26"/>
                <a:gd name="T66" fmla="*/ 123 w 131"/>
                <a:gd name="T67" fmla="*/ 13 h 26"/>
                <a:gd name="T68" fmla="*/ 119 w 131"/>
                <a:gd name="T69" fmla="*/ 17 h 26"/>
                <a:gd name="T70" fmla="*/ 114 w 131"/>
                <a:gd name="T71" fmla="*/ 17 h 26"/>
                <a:gd name="T72" fmla="*/ 106 w 131"/>
                <a:gd name="T73" fmla="*/ 22 h 26"/>
                <a:gd name="T74" fmla="*/ 102 w 131"/>
                <a:gd name="T75" fmla="*/ 22 h 26"/>
                <a:gd name="T76" fmla="*/ 102 w 131"/>
                <a:gd name="T77" fmla="*/ 22 h 26"/>
                <a:gd name="T78" fmla="*/ 97 w 131"/>
                <a:gd name="T79" fmla="*/ 22 h 26"/>
                <a:gd name="T80" fmla="*/ 93 w 131"/>
                <a:gd name="T81" fmla="*/ 22 h 26"/>
                <a:gd name="T82" fmla="*/ 85 w 131"/>
                <a:gd name="T83" fmla="*/ 22 h 26"/>
                <a:gd name="T84" fmla="*/ 80 w 131"/>
                <a:gd name="T85" fmla="*/ 26 h 26"/>
                <a:gd name="T86" fmla="*/ 76 w 131"/>
                <a:gd name="T87" fmla="*/ 26 h 26"/>
                <a:gd name="T88" fmla="*/ 72 w 131"/>
                <a:gd name="T89" fmla="*/ 26 h 26"/>
                <a:gd name="T90" fmla="*/ 68 w 131"/>
                <a:gd name="T91" fmla="*/ 26 h 26"/>
                <a:gd name="T92" fmla="*/ 59 w 131"/>
                <a:gd name="T93" fmla="*/ 26 h 26"/>
                <a:gd name="T94" fmla="*/ 59 w 131"/>
                <a:gd name="T95" fmla="*/ 26 h 26"/>
                <a:gd name="T96" fmla="*/ 51 w 131"/>
                <a:gd name="T97" fmla="*/ 26 h 26"/>
                <a:gd name="T98" fmla="*/ 46 w 131"/>
                <a:gd name="T99" fmla="*/ 26 h 26"/>
                <a:gd name="T100" fmla="*/ 42 w 131"/>
                <a:gd name="T101" fmla="*/ 26 h 26"/>
                <a:gd name="T102" fmla="*/ 38 w 131"/>
                <a:gd name="T103" fmla="*/ 26 h 26"/>
                <a:gd name="T104" fmla="*/ 34 w 131"/>
                <a:gd name="T105" fmla="*/ 26 h 26"/>
                <a:gd name="T106" fmla="*/ 30 w 131"/>
                <a:gd name="T107" fmla="*/ 26 h 26"/>
                <a:gd name="T108" fmla="*/ 25 w 131"/>
                <a:gd name="T109" fmla="*/ 26 h 26"/>
                <a:gd name="T110" fmla="*/ 21 w 131"/>
                <a:gd name="T111" fmla="*/ 26 h 26"/>
                <a:gd name="T112" fmla="*/ 17 w 131"/>
                <a:gd name="T113" fmla="*/ 26 h 26"/>
                <a:gd name="T114" fmla="*/ 13 w 131"/>
                <a:gd name="T115" fmla="*/ 26 h 26"/>
                <a:gd name="T116" fmla="*/ 8 w 131"/>
                <a:gd name="T117" fmla="*/ 26 h 26"/>
                <a:gd name="T118" fmla="*/ 4 w 131"/>
                <a:gd name="T119" fmla="*/ 26 h 26"/>
                <a:gd name="T120" fmla="*/ 0 w 131"/>
                <a:gd name="T121" fmla="*/ 26 h 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26"/>
                <a:gd name="T185" fmla="*/ 131 w 131"/>
                <a:gd name="T186" fmla="*/ 26 h 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26">
                  <a:moveTo>
                    <a:pt x="0" y="26"/>
                  </a:moveTo>
                  <a:lnTo>
                    <a:pt x="0" y="26"/>
                  </a:lnTo>
                  <a:lnTo>
                    <a:pt x="4" y="26"/>
                  </a:lnTo>
                  <a:lnTo>
                    <a:pt x="4" y="22"/>
                  </a:lnTo>
                  <a:lnTo>
                    <a:pt x="8" y="22"/>
                  </a:lnTo>
                  <a:lnTo>
                    <a:pt x="13" y="22"/>
                  </a:lnTo>
                  <a:lnTo>
                    <a:pt x="17" y="22"/>
                  </a:lnTo>
                  <a:lnTo>
                    <a:pt x="21" y="22"/>
                  </a:lnTo>
                  <a:lnTo>
                    <a:pt x="25" y="22"/>
                  </a:lnTo>
                  <a:lnTo>
                    <a:pt x="30" y="22"/>
                  </a:lnTo>
                  <a:lnTo>
                    <a:pt x="34" y="22"/>
                  </a:lnTo>
                  <a:lnTo>
                    <a:pt x="38" y="22"/>
                  </a:lnTo>
                  <a:lnTo>
                    <a:pt x="42" y="22"/>
                  </a:lnTo>
                  <a:lnTo>
                    <a:pt x="46" y="22"/>
                  </a:lnTo>
                  <a:lnTo>
                    <a:pt x="51" y="22"/>
                  </a:lnTo>
                  <a:lnTo>
                    <a:pt x="55" y="22"/>
                  </a:lnTo>
                  <a:lnTo>
                    <a:pt x="59" y="22"/>
                  </a:lnTo>
                  <a:lnTo>
                    <a:pt x="63" y="22"/>
                  </a:lnTo>
                  <a:lnTo>
                    <a:pt x="68" y="22"/>
                  </a:lnTo>
                  <a:lnTo>
                    <a:pt x="72" y="22"/>
                  </a:lnTo>
                  <a:lnTo>
                    <a:pt x="76" y="22"/>
                  </a:lnTo>
                  <a:lnTo>
                    <a:pt x="80" y="22"/>
                  </a:lnTo>
                  <a:lnTo>
                    <a:pt x="85" y="22"/>
                  </a:lnTo>
                  <a:lnTo>
                    <a:pt x="85" y="17"/>
                  </a:lnTo>
                  <a:lnTo>
                    <a:pt x="89" y="17"/>
                  </a:lnTo>
                  <a:lnTo>
                    <a:pt x="93" y="17"/>
                  </a:lnTo>
                  <a:lnTo>
                    <a:pt x="97" y="17"/>
                  </a:lnTo>
                  <a:lnTo>
                    <a:pt x="102" y="17"/>
                  </a:lnTo>
                  <a:lnTo>
                    <a:pt x="106" y="13"/>
                  </a:lnTo>
                  <a:lnTo>
                    <a:pt x="110" y="13"/>
                  </a:lnTo>
                  <a:lnTo>
                    <a:pt x="114" y="13"/>
                  </a:lnTo>
                  <a:lnTo>
                    <a:pt x="114" y="9"/>
                  </a:lnTo>
                  <a:lnTo>
                    <a:pt x="119" y="9"/>
                  </a:lnTo>
                  <a:lnTo>
                    <a:pt x="123" y="9"/>
                  </a:lnTo>
                  <a:lnTo>
                    <a:pt x="123" y="5"/>
                  </a:lnTo>
                  <a:lnTo>
                    <a:pt x="123" y="0"/>
                  </a:lnTo>
                  <a:lnTo>
                    <a:pt x="127" y="0"/>
                  </a:lnTo>
                  <a:lnTo>
                    <a:pt x="131" y="0"/>
                  </a:lnTo>
                  <a:lnTo>
                    <a:pt x="131" y="5"/>
                  </a:lnTo>
                  <a:lnTo>
                    <a:pt x="127" y="5"/>
                  </a:lnTo>
                  <a:lnTo>
                    <a:pt x="127" y="9"/>
                  </a:lnTo>
                  <a:lnTo>
                    <a:pt x="123" y="9"/>
                  </a:lnTo>
                  <a:lnTo>
                    <a:pt x="123" y="13"/>
                  </a:lnTo>
                  <a:lnTo>
                    <a:pt x="119" y="13"/>
                  </a:lnTo>
                  <a:lnTo>
                    <a:pt x="119" y="17"/>
                  </a:lnTo>
                  <a:lnTo>
                    <a:pt x="114" y="17"/>
                  </a:lnTo>
                  <a:lnTo>
                    <a:pt x="110" y="17"/>
                  </a:lnTo>
                  <a:lnTo>
                    <a:pt x="106" y="17"/>
                  </a:lnTo>
                  <a:lnTo>
                    <a:pt x="106" y="22"/>
                  </a:lnTo>
                  <a:lnTo>
                    <a:pt x="102" y="22"/>
                  </a:lnTo>
                  <a:lnTo>
                    <a:pt x="97" y="22"/>
                  </a:lnTo>
                  <a:lnTo>
                    <a:pt x="93" y="22"/>
                  </a:lnTo>
                  <a:lnTo>
                    <a:pt x="89" y="22"/>
                  </a:lnTo>
                  <a:lnTo>
                    <a:pt x="85" y="22"/>
                  </a:lnTo>
                  <a:lnTo>
                    <a:pt x="85" y="26"/>
                  </a:lnTo>
                  <a:lnTo>
                    <a:pt x="80" y="26"/>
                  </a:lnTo>
                  <a:lnTo>
                    <a:pt x="76" y="26"/>
                  </a:lnTo>
                  <a:lnTo>
                    <a:pt x="72" y="26"/>
                  </a:lnTo>
                  <a:lnTo>
                    <a:pt x="68" y="26"/>
                  </a:lnTo>
                  <a:lnTo>
                    <a:pt x="63" y="26"/>
                  </a:lnTo>
                  <a:lnTo>
                    <a:pt x="59" y="26"/>
                  </a:lnTo>
                  <a:lnTo>
                    <a:pt x="55" y="26"/>
                  </a:lnTo>
                  <a:lnTo>
                    <a:pt x="51" y="26"/>
                  </a:lnTo>
                  <a:lnTo>
                    <a:pt x="46" y="26"/>
                  </a:lnTo>
                  <a:lnTo>
                    <a:pt x="42" y="26"/>
                  </a:lnTo>
                  <a:lnTo>
                    <a:pt x="38" y="26"/>
                  </a:lnTo>
                  <a:lnTo>
                    <a:pt x="34" y="26"/>
                  </a:lnTo>
                  <a:lnTo>
                    <a:pt x="30" y="26"/>
                  </a:lnTo>
                  <a:lnTo>
                    <a:pt x="25" y="26"/>
                  </a:lnTo>
                  <a:lnTo>
                    <a:pt x="21" y="26"/>
                  </a:lnTo>
                  <a:lnTo>
                    <a:pt x="17" y="26"/>
                  </a:lnTo>
                  <a:lnTo>
                    <a:pt x="13" y="26"/>
                  </a:lnTo>
                  <a:lnTo>
                    <a:pt x="8" y="26"/>
                  </a:lnTo>
                  <a:lnTo>
                    <a:pt x="4" y="26"/>
                  </a:lnTo>
                  <a:lnTo>
                    <a:pt x="0" y="26"/>
                  </a:lnTo>
                  <a:close/>
                </a:path>
              </a:pathLst>
            </a:custGeom>
            <a:solidFill>
              <a:srgbClr val="000000"/>
            </a:solidFill>
            <a:ln w="9525">
              <a:noFill/>
              <a:round/>
              <a:headEnd/>
              <a:tailEnd/>
            </a:ln>
          </p:spPr>
          <p:txBody>
            <a:bodyPr/>
            <a:lstStyle/>
            <a:p>
              <a:endParaRPr lang="en-US"/>
            </a:p>
          </p:txBody>
        </p:sp>
        <p:sp>
          <p:nvSpPr>
            <p:cNvPr id="121935" name="Freeform 12"/>
            <p:cNvSpPr>
              <a:spLocks/>
            </p:cNvSpPr>
            <p:nvPr/>
          </p:nvSpPr>
          <p:spPr bwMode="auto">
            <a:xfrm>
              <a:off x="1569" y="1879"/>
              <a:ext cx="60" cy="42"/>
            </a:xfrm>
            <a:custGeom>
              <a:avLst/>
              <a:gdLst>
                <a:gd name="T0" fmla="*/ 5 w 60"/>
                <a:gd name="T1" fmla="*/ 34 h 42"/>
                <a:gd name="T2" fmla="*/ 5 w 60"/>
                <a:gd name="T3" fmla="*/ 34 h 42"/>
                <a:gd name="T4" fmla="*/ 9 w 60"/>
                <a:gd name="T5" fmla="*/ 34 h 42"/>
                <a:gd name="T6" fmla="*/ 9 w 60"/>
                <a:gd name="T7" fmla="*/ 34 h 42"/>
                <a:gd name="T8" fmla="*/ 13 w 60"/>
                <a:gd name="T9" fmla="*/ 34 h 42"/>
                <a:gd name="T10" fmla="*/ 13 w 60"/>
                <a:gd name="T11" fmla="*/ 30 h 42"/>
                <a:gd name="T12" fmla="*/ 17 w 60"/>
                <a:gd name="T13" fmla="*/ 30 h 42"/>
                <a:gd name="T14" fmla="*/ 21 w 60"/>
                <a:gd name="T15" fmla="*/ 30 h 42"/>
                <a:gd name="T16" fmla="*/ 21 w 60"/>
                <a:gd name="T17" fmla="*/ 30 h 42"/>
                <a:gd name="T18" fmla="*/ 26 w 60"/>
                <a:gd name="T19" fmla="*/ 25 h 42"/>
                <a:gd name="T20" fmla="*/ 26 w 60"/>
                <a:gd name="T21" fmla="*/ 25 h 42"/>
                <a:gd name="T22" fmla="*/ 30 w 60"/>
                <a:gd name="T23" fmla="*/ 25 h 42"/>
                <a:gd name="T24" fmla="*/ 34 w 60"/>
                <a:gd name="T25" fmla="*/ 21 h 42"/>
                <a:gd name="T26" fmla="*/ 34 w 60"/>
                <a:gd name="T27" fmla="*/ 21 h 42"/>
                <a:gd name="T28" fmla="*/ 38 w 60"/>
                <a:gd name="T29" fmla="*/ 17 h 42"/>
                <a:gd name="T30" fmla="*/ 38 w 60"/>
                <a:gd name="T31" fmla="*/ 17 h 42"/>
                <a:gd name="T32" fmla="*/ 43 w 60"/>
                <a:gd name="T33" fmla="*/ 17 h 42"/>
                <a:gd name="T34" fmla="*/ 43 w 60"/>
                <a:gd name="T35" fmla="*/ 13 h 42"/>
                <a:gd name="T36" fmla="*/ 47 w 60"/>
                <a:gd name="T37" fmla="*/ 13 h 42"/>
                <a:gd name="T38" fmla="*/ 47 w 60"/>
                <a:gd name="T39" fmla="*/ 8 h 42"/>
                <a:gd name="T40" fmla="*/ 51 w 60"/>
                <a:gd name="T41" fmla="*/ 8 h 42"/>
                <a:gd name="T42" fmla="*/ 51 w 60"/>
                <a:gd name="T43" fmla="*/ 8 h 42"/>
                <a:gd name="T44" fmla="*/ 55 w 60"/>
                <a:gd name="T45" fmla="*/ 4 h 42"/>
                <a:gd name="T46" fmla="*/ 55 w 60"/>
                <a:gd name="T47" fmla="*/ 4 h 42"/>
                <a:gd name="T48" fmla="*/ 60 w 60"/>
                <a:gd name="T49" fmla="*/ 0 h 42"/>
                <a:gd name="T50" fmla="*/ 60 w 60"/>
                <a:gd name="T51" fmla="*/ 0 h 42"/>
                <a:gd name="T52" fmla="*/ 60 w 60"/>
                <a:gd name="T53" fmla="*/ 0 h 42"/>
                <a:gd name="T54" fmla="*/ 60 w 60"/>
                <a:gd name="T55" fmla="*/ 4 h 42"/>
                <a:gd name="T56" fmla="*/ 55 w 60"/>
                <a:gd name="T57" fmla="*/ 4 h 42"/>
                <a:gd name="T58" fmla="*/ 55 w 60"/>
                <a:gd name="T59" fmla="*/ 4 h 42"/>
                <a:gd name="T60" fmla="*/ 55 w 60"/>
                <a:gd name="T61" fmla="*/ 8 h 42"/>
                <a:gd name="T62" fmla="*/ 51 w 60"/>
                <a:gd name="T63" fmla="*/ 8 h 42"/>
                <a:gd name="T64" fmla="*/ 51 w 60"/>
                <a:gd name="T65" fmla="*/ 13 h 42"/>
                <a:gd name="T66" fmla="*/ 47 w 60"/>
                <a:gd name="T67" fmla="*/ 13 h 42"/>
                <a:gd name="T68" fmla="*/ 43 w 60"/>
                <a:gd name="T69" fmla="*/ 17 h 42"/>
                <a:gd name="T70" fmla="*/ 43 w 60"/>
                <a:gd name="T71" fmla="*/ 21 h 42"/>
                <a:gd name="T72" fmla="*/ 38 w 60"/>
                <a:gd name="T73" fmla="*/ 21 h 42"/>
                <a:gd name="T74" fmla="*/ 34 w 60"/>
                <a:gd name="T75" fmla="*/ 25 h 42"/>
                <a:gd name="T76" fmla="*/ 30 w 60"/>
                <a:gd name="T77" fmla="*/ 25 h 42"/>
                <a:gd name="T78" fmla="*/ 30 w 60"/>
                <a:gd name="T79" fmla="*/ 30 h 42"/>
                <a:gd name="T80" fmla="*/ 26 w 60"/>
                <a:gd name="T81" fmla="*/ 30 h 42"/>
                <a:gd name="T82" fmla="*/ 21 w 60"/>
                <a:gd name="T83" fmla="*/ 34 h 42"/>
                <a:gd name="T84" fmla="*/ 21 w 60"/>
                <a:gd name="T85" fmla="*/ 34 h 42"/>
                <a:gd name="T86" fmla="*/ 17 w 60"/>
                <a:gd name="T87" fmla="*/ 38 h 42"/>
                <a:gd name="T88" fmla="*/ 13 w 60"/>
                <a:gd name="T89" fmla="*/ 38 h 42"/>
                <a:gd name="T90" fmla="*/ 13 w 60"/>
                <a:gd name="T91" fmla="*/ 38 h 42"/>
                <a:gd name="T92" fmla="*/ 9 w 60"/>
                <a:gd name="T93" fmla="*/ 38 h 42"/>
                <a:gd name="T94" fmla="*/ 9 w 60"/>
                <a:gd name="T95" fmla="*/ 42 h 42"/>
                <a:gd name="T96" fmla="*/ 9 w 60"/>
                <a:gd name="T97" fmla="*/ 42 h 42"/>
                <a:gd name="T98" fmla="*/ 5 w 60"/>
                <a:gd name="T99" fmla="*/ 42 h 42"/>
                <a:gd name="T100" fmla="*/ 5 w 60"/>
                <a:gd name="T101" fmla="*/ 42 h 42"/>
                <a:gd name="T102" fmla="*/ 0 w 60"/>
                <a:gd name="T103" fmla="*/ 42 h 42"/>
                <a:gd name="T104" fmla="*/ 0 w 60"/>
                <a:gd name="T105" fmla="*/ 34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42"/>
                <a:gd name="T161" fmla="*/ 60 w 60"/>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42">
                  <a:moveTo>
                    <a:pt x="0" y="34"/>
                  </a:moveTo>
                  <a:lnTo>
                    <a:pt x="5" y="34"/>
                  </a:lnTo>
                  <a:lnTo>
                    <a:pt x="9" y="34"/>
                  </a:lnTo>
                  <a:lnTo>
                    <a:pt x="13" y="34"/>
                  </a:lnTo>
                  <a:lnTo>
                    <a:pt x="13" y="30"/>
                  </a:lnTo>
                  <a:lnTo>
                    <a:pt x="17" y="30"/>
                  </a:lnTo>
                  <a:lnTo>
                    <a:pt x="21" y="30"/>
                  </a:lnTo>
                  <a:lnTo>
                    <a:pt x="26" y="30"/>
                  </a:lnTo>
                  <a:lnTo>
                    <a:pt x="26" y="25"/>
                  </a:lnTo>
                  <a:lnTo>
                    <a:pt x="30" y="25"/>
                  </a:lnTo>
                  <a:lnTo>
                    <a:pt x="30" y="21"/>
                  </a:lnTo>
                  <a:lnTo>
                    <a:pt x="34" y="21"/>
                  </a:lnTo>
                  <a:lnTo>
                    <a:pt x="38" y="17"/>
                  </a:lnTo>
                  <a:lnTo>
                    <a:pt x="43" y="17"/>
                  </a:lnTo>
                  <a:lnTo>
                    <a:pt x="43" y="13"/>
                  </a:lnTo>
                  <a:lnTo>
                    <a:pt x="47" y="13"/>
                  </a:lnTo>
                  <a:lnTo>
                    <a:pt x="47" y="8"/>
                  </a:lnTo>
                  <a:lnTo>
                    <a:pt x="51" y="8"/>
                  </a:lnTo>
                  <a:lnTo>
                    <a:pt x="55" y="4"/>
                  </a:lnTo>
                  <a:lnTo>
                    <a:pt x="60" y="4"/>
                  </a:lnTo>
                  <a:lnTo>
                    <a:pt x="60" y="0"/>
                  </a:lnTo>
                  <a:lnTo>
                    <a:pt x="60" y="4"/>
                  </a:lnTo>
                  <a:lnTo>
                    <a:pt x="55" y="4"/>
                  </a:lnTo>
                  <a:lnTo>
                    <a:pt x="55" y="8"/>
                  </a:lnTo>
                  <a:lnTo>
                    <a:pt x="51" y="8"/>
                  </a:lnTo>
                  <a:lnTo>
                    <a:pt x="51" y="13"/>
                  </a:lnTo>
                  <a:lnTo>
                    <a:pt x="47" y="13"/>
                  </a:lnTo>
                  <a:lnTo>
                    <a:pt x="47" y="17"/>
                  </a:lnTo>
                  <a:lnTo>
                    <a:pt x="43" y="17"/>
                  </a:lnTo>
                  <a:lnTo>
                    <a:pt x="43" y="21"/>
                  </a:lnTo>
                  <a:lnTo>
                    <a:pt x="38" y="21"/>
                  </a:lnTo>
                  <a:lnTo>
                    <a:pt x="34" y="21"/>
                  </a:lnTo>
                  <a:lnTo>
                    <a:pt x="34" y="25"/>
                  </a:lnTo>
                  <a:lnTo>
                    <a:pt x="30" y="25"/>
                  </a:lnTo>
                  <a:lnTo>
                    <a:pt x="30" y="30"/>
                  </a:lnTo>
                  <a:lnTo>
                    <a:pt x="26" y="30"/>
                  </a:lnTo>
                  <a:lnTo>
                    <a:pt x="26" y="34"/>
                  </a:lnTo>
                  <a:lnTo>
                    <a:pt x="21" y="34"/>
                  </a:lnTo>
                  <a:lnTo>
                    <a:pt x="17" y="34"/>
                  </a:lnTo>
                  <a:lnTo>
                    <a:pt x="17" y="38"/>
                  </a:lnTo>
                  <a:lnTo>
                    <a:pt x="13" y="38"/>
                  </a:lnTo>
                  <a:lnTo>
                    <a:pt x="9" y="38"/>
                  </a:lnTo>
                  <a:lnTo>
                    <a:pt x="9" y="42"/>
                  </a:lnTo>
                  <a:lnTo>
                    <a:pt x="5" y="42"/>
                  </a:lnTo>
                  <a:lnTo>
                    <a:pt x="0" y="42"/>
                  </a:lnTo>
                  <a:lnTo>
                    <a:pt x="0" y="34"/>
                  </a:lnTo>
                  <a:close/>
                </a:path>
              </a:pathLst>
            </a:custGeom>
            <a:solidFill>
              <a:srgbClr val="000000"/>
            </a:solidFill>
            <a:ln w="9525">
              <a:noFill/>
              <a:round/>
              <a:headEnd/>
              <a:tailEnd/>
            </a:ln>
          </p:spPr>
          <p:txBody>
            <a:bodyPr/>
            <a:lstStyle/>
            <a:p>
              <a:endParaRPr lang="en-US"/>
            </a:p>
          </p:txBody>
        </p:sp>
        <p:sp>
          <p:nvSpPr>
            <p:cNvPr id="121936" name="Freeform 13"/>
            <p:cNvSpPr>
              <a:spLocks/>
            </p:cNvSpPr>
            <p:nvPr/>
          </p:nvSpPr>
          <p:spPr bwMode="auto">
            <a:xfrm>
              <a:off x="1569" y="1866"/>
              <a:ext cx="68" cy="26"/>
            </a:xfrm>
            <a:custGeom>
              <a:avLst/>
              <a:gdLst>
                <a:gd name="T0" fmla="*/ 0 w 68"/>
                <a:gd name="T1" fmla="*/ 26 h 26"/>
                <a:gd name="T2" fmla="*/ 5 w 68"/>
                <a:gd name="T3" fmla="*/ 21 h 26"/>
                <a:gd name="T4" fmla="*/ 5 w 68"/>
                <a:gd name="T5" fmla="*/ 21 h 26"/>
                <a:gd name="T6" fmla="*/ 9 w 68"/>
                <a:gd name="T7" fmla="*/ 21 h 26"/>
                <a:gd name="T8" fmla="*/ 9 w 68"/>
                <a:gd name="T9" fmla="*/ 21 h 26"/>
                <a:gd name="T10" fmla="*/ 13 w 68"/>
                <a:gd name="T11" fmla="*/ 21 h 26"/>
                <a:gd name="T12" fmla="*/ 17 w 68"/>
                <a:gd name="T13" fmla="*/ 21 h 26"/>
                <a:gd name="T14" fmla="*/ 17 w 68"/>
                <a:gd name="T15" fmla="*/ 21 h 26"/>
                <a:gd name="T16" fmla="*/ 21 w 68"/>
                <a:gd name="T17" fmla="*/ 21 h 26"/>
                <a:gd name="T18" fmla="*/ 21 w 68"/>
                <a:gd name="T19" fmla="*/ 17 h 26"/>
                <a:gd name="T20" fmla="*/ 26 w 68"/>
                <a:gd name="T21" fmla="*/ 17 h 26"/>
                <a:gd name="T22" fmla="*/ 30 w 68"/>
                <a:gd name="T23" fmla="*/ 17 h 26"/>
                <a:gd name="T24" fmla="*/ 30 w 68"/>
                <a:gd name="T25" fmla="*/ 17 h 26"/>
                <a:gd name="T26" fmla="*/ 34 w 68"/>
                <a:gd name="T27" fmla="*/ 17 h 26"/>
                <a:gd name="T28" fmla="*/ 34 w 68"/>
                <a:gd name="T29" fmla="*/ 13 h 26"/>
                <a:gd name="T30" fmla="*/ 38 w 68"/>
                <a:gd name="T31" fmla="*/ 13 h 26"/>
                <a:gd name="T32" fmla="*/ 43 w 68"/>
                <a:gd name="T33" fmla="*/ 13 h 26"/>
                <a:gd name="T34" fmla="*/ 43 w 68"/>
                <a:gd name="T35" fmla="*/ 13 h 26"/>
                <a:gd name="T36" fmla="*/ 47 w 68"/>
                <a:gd name="T37" fmla="*/ 9 h 26"/>
                <a:gd name="T38" fmla="*/ 47 w 68"/>
                <a:gd name="T39" fmla="*/ 9 h 26"/>
                <a:gd name="T40" fmla="*/ 51 w 68"/>
                <a:gd name="T41" fmla="*/ 9 h 26"/>
                <a:gd name="T42" fmla="*/ 51 w 68"/>
                <a:gd name="T43" fmla="*/ 9 h 26"/>
                <a:gd name="T44" fmla="*/ 55 w 68"/>
                <a:gd name="T45" fmla="*/ 9 h 26"/>
                <a:gd name="T46" fmla="*/ 55 w 68"/>
                <a:gd name="T47" fmla="*/ 4 h 26"/>
                <a:gd name="T48" fmla="*/ 60 w 68"/>
                <a:gd name="T49" fmla="*/ 4 h 26"/>
                <a:gd name="T50" fmla="*/ 60 w 68"/>
                <a:gd name="T51" fmla="*/ 4 h 26"/>
                <a:gd name="T52" fmla="*/ 64 w 68"/>
                <a:gd name="T53" fmla="*/ 4 h 26"/>
                <a:gd name="T54" fmla="*/ 64 w 68"/>
                <a:gd name="T55" fmla="*/ 0 h 26"/>
                <a:gd name="T56" fmla="*/ 64 w 68"/>
                <a:gd name="T57" fmla="*/ 0 h 26"/>
                <a:gd name="T58" fmla="*/ 64 w 68"/>
                <a:gd name="T59" fmla="*/ 0 h 26"/>
                <a:gd name="T60" fmla="*/ 68 w 68"/>
                <a:gd name="T61" fmla="*/ 4 h 26"/>
                <a:gd name="T62" fmla="*/ 68 w 68"/>
                <a:gd name="T63" fmla="*/ 9 h 26"/>
                <a:gd name="T64" fmla="*/ 68 w 68"/>
                <a:gd name="T65" fmla="*/ 9 h 26"/>
                <a:gd name="T66" fmla="*/ 64 w 68"/>
                <a:gd name="T67" fmla="*/ 9 h 26"/>
                <a:gd name="T68" fmla="*/ 64 w 68"/>
                <a:gd name="T69" fmla="*/ 9 h 26"/>
                <a:gd name="T70" fmla="*/ 64 w 68"/>
                <a:gd name="T71" fmla="*/ 9 h 26"/>
                <a:gd name="T72" fmla="*/ 60 w 68"/>
                <a:gd name="T73" fmla="*/ 9 h 26"/>
                <a:gd name="T74" fmla="*/ 55 w 68"/>
                <a:gd name="T75" fmla="*/ 13 h 26"/>
                <a:gd name="T76" fmla="*/ 55 w 68"/>
                <a:gd name="T77" fmla="*/ 13 h 26"/>
                <a:gd name="T78" fmla="*/ 51 w 68"/>
                <a:gd name="T79" fmla="*/ 13 h 26"/>
                <a:gd name="T80" fmla="*/ 47 w 68"/>
                <a:gd name="T81" fmla="*/ 13 h 26"/>
                <a:gd name="T82" fmla="*/ 47 w 68"/>
                <a:gd name="T83" fmla="*/ 17 h 26"/>
                <a:gd name="T84" fmla="*/ 43 w 68"/>
                <a:gd name="T85" fmla="*/ 17 h 26"/>
                <a:gd name="T86" fmla="*/ 38 w 68"/>
                <a:gd name="T87" fmla="*/ 17 h 26"/>
                <a:gd name="T88" fmla="*/ 38 w 68"/>
                <a:gd name="T89" fmla="*/ 17 h 26"/>
                <a:gd name="T90" fmla="*/ 34 w 68"/>
                <a:gd name="T91" fmla="*/ 17 h 26"/>
                <a:gd name="T92" fmla="*/ 30 w 68"/>
                <a:gd name="T93" fmla="*/ 21 h 26"/>
                <a:gd name="T94" fmla="*/ 30 w 68"/>
                <a:gd name="T95" fmla="*/ 21 h 26"/>
                <a:gd name="T96" fmla="*/ 26 w 68"/>
                <a:gd name="T97" fmla="*/ 21 h 26"/>
                <a:gd name="T98" fmla="*/ 26 w 68"/>
                <a:gd name="T99" fmla="*/ 21 h 26"/>
                <a:gd name="T100" fmla="*/ 21 w 68"/>
                <a:gd name="T101" fmla="*/ 21 h 26"/>
                <a:gd name="T102" fmla="*/ 21 w 68"/>
                <a:gd name="T103" fmla="*/ 21 h 26"/>
                <a:gd name="T104" fmla="*/ 17 w 68"/>
                <a:gd name="T105" fmla="*/ 21 h 26"/>
                <a:gd name="T106" fmla="*/ 17 w 68"/>
                <a:gd name="T107" fmla="*/ 21 h 26"/>
                <a:gd name="T108" fmla="*/ 13 w 68"/>
                <a:gd name="T109" fmla="*/ 21 h 26"/>
                <a:gd name="T110" fmla="*/ 9 w 68"/>
                <a:gd name="T111" fmla="*/ 26 h 26"/>
                <a:gd name="T112" fmla="*/ 9 w 68"/>
                <a:gd name="T113" fmla="*/ 26 h 26"/>
                <a:gd name="T114" fmla="*/ 9 w 68"/>
                <a:gd name="T115" fmla="*/ 26 h 26"/>
                <a:gd name="T116" fmla="*/ 5 w 68"/>
                <a:gd name="T117" fmla="*/ 26 h 26"/>
                <a:gd name="T118" fmla="*/ 5 w 68"/>
                <a:gd name="T119" fmla="*/ 26 h 26"/>
                <a:gd name="T120" fmla="*/ 0 w 68"/>
                <a:gd name="T121" fmla="*/ 26 h 26"/>
                <a:gd name="T122" fmla="*/ 0 w 68"/>
                <a:gd name="T123" fmla="*/ 26 h 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
                <a:gd name="T187" fmla="*/ 0 h 26"/>
                <a:gd name="T188" fmla="*/ 68 w 68"/>
                <a:gd name="T189" fmla="*/ 26 h 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 h="26">
                  <a:moveTo>
                    <a:pt x="0" y="26"/>
                  </a:moveTo>
                  <a:lnTo>
                    <a:pt x="0" y="26"/>
                  </a:lnTo>
                  <a:lnTo>
                    <a:pt x="5" y="21"/>
                  </a:lnTo>
                  <a:lnTo>
                    <a:pt x="9" y="21"/>
                  </a:lnTo>
                  <a:lnTo>
                    <a:pt x="13" y="21"/>
                  </a:lnTo>
                  <a:lnTo>
                    <a:pt x="17" y="21"/>
                  </a:lnTo>
                  <a:lnTo>
                    <a:pt x="21" y="21"/>
                  </a:lnTo>
                  <a:lnTo>
                    <a:pt x="21" y="17"/>
                  </a:lnTo>
                  <a:lnTo>
                    <a:pt x="26" y="17"/>
                  </a:lnTo>
                  <a:lnTo>
                    <a:pt x="30" y="17"/>
                  </a:lnTo>
                  <a:lnTo>
                    <a:pt x="34" y="17"/>
                  </a:lnTo>
                  <a:lnTo>
                    <a:pt x="34" y="13"/>
                  </a:lnTo>
                  <a:lnTo>
                    <a:pt x="38" y="13"/>
                  </a:lnTo>
                  <a:lnTo>
                    <a:pt x="43" y="13"/>
                  </a:lnTo>
                  <a:lnTo>
                    <a:pt x="47" y="9"/>
                  </a:lnTo>
                  <a:lnTo>
                    <a:pt x="51" y="9"/>
                  </a:lnTo>
                  <a:lnTo>
                    <a:pt x="55" y="9"/>
                  </a:lnTo>
                  <a:lnTo>
                    <a:pt x="55" y="4"/>
                  </a:lnTo>
                  <a:lnTo>
                    <a:pt x="60" y="4"/>
                  </a:lnTo>
                  <a:lnTo>
                    <a:pt x="64" y="4"/>
                  </a:lnTo>
                  <a:lnTo>
                    <a:pt x="64" y="0"/>
                  </a:lnTo>
                  <a:lnTo>
                    <a:pt x="64" y="4"/>
                  </a:lnTo>
                  <a:lnTo>
                    <a:pt x="68" y="4"/>
                  </a:lnTo>
                  <a:lnTo>
                    <a:pt x="68" y="9"/>
                  </a:lnTo>
                  <a:lnTo>
                    <a:pt x="64" y="9"/>
                  </a:lnTo>
                  <a:lnTo>
                    <a:pt x="60" y="9"/>
                  </a:lnTo>
                  <a:lnTo>
                    <a:pt x="55" y="13"/>
                  </a:lnTo>
                  <a:lnTo>
                    <a:pt x="51" y="13"/>
                  </a:lnTo>
                  <a:lnTo>
                    <a:pt x="47" y="13"/>
                  </a:lnTo>
                  <a:lnTo>
                    <a:pt x="47" y="17"/>
                  </a:lnTo>
                  <a:lnTo>
                    <a:pt x="43" y="17"/>
                  </a:lnTo>
                  <a:lnTo>
                    <a:pt x="38" y="17"/>
                  </a:lnTo>
                  <a:lnTo>
                    <a:pt x="34" y="17"/>
                  </a:lnTo>
                  <a:lnTo>
                    <a:pt x="34" y="21"/>
                  </a:lnTo>
                  <a:lnTo>
                    <a:pt x="30" y="21"/>
                  </a:lnTo>
                  <a:lnTo>
                    <a:pt x="26" y="21"/>
                  </a:lnTo>
                  <a:lnTo>
                    <a:pt x="21" y="21"/>
                  </a:lnTo>
                  <a:lnTo>
                    <a:pt x="17" y="21"/>
                  </a:lnTo>
                  <a:lnTo>
                    <a:pt x="13" y="21"/>
                  </a:lnTo>
                  <a:lnTo>
                    <a:pt x="13" y="26"/>
                  </a:lnTo>
                  <a:lnTo>
                    <a:pt x="9" y="26"/>
                  </a:lnTo>
                  <a:lnTo>
                    <a:pt x="5" y="26"/>
                  </a:lnTo>
                  <a:lnTo>
                    <a:pt x="0" y="26"/>
                  </a:lnTo>
                  <a:close/>
                </a:path>
              </a:pathLst>
            </a:custGeom>
            <a:solidFill>
              <a:srgbClr val="000000"/>
            </a:solidFill>
            <a:ln w="9525">
              <a:noFill/>
              <a:round/>
              <a:headEnd/>
              <a:tailEnd/>
            </a:ln>
          </p:spPr>
          <p:txBody>
            <a:bodyPr/>
            <a:lstStyle/>
            <a:p>
              <a:endParaRPr lang="en-US"/>
            </a:p>
          </p:txBody>
        </p:sp>
        <p:sp>
          <p:nvSpPr>
            <p:cNvPr id="121937" name="Freeform 14"/>
            <p:cNvSpPr>
              <a:spLocks/>
            </p:cNvSpPr>
            <p:nvPr/>
          </p:nvSpPr>
          <p:spPr bwMode="auto">
            <a:xfrm>
              <a:off x="1561" y="1841"/>
              <a:ext cx="80" cy="25"/>
            </a:xfrm>
            <a:custGeom>
              <a:avLst/>
              <a:gdLst>
                <a:gd name="T0" fmla="*/ 8 w 80"/>
                <a:gd name="T1" fmla="*/ 25 h 25"/>
                <a:gd name="T2" fmla="*/ 13 w 80"/>
                <a:gd name="T3" fmla="*/ 25 h 25"/>
                <a:gd name="T4" fmla="*/ 21 w 80"/>
                <a:gd name="T5" fmla="*/ 25 h 25"/>
                <a:gd name="T6" fmla="*/ 25 w 80"/>
                <a:gd name="T7" fmla="*/ 25 h 25"/>
                <a:gd name="T8" fmla="*/ 34 w 80"/>
                <a:gd name="T9" fmla="*/ 25 h 25"/>
                <a:gd name="T10" fmla="*/ 38 w 80"/>
                <a:gd name="T11" fmla="*/ 25 h 25"/>
                <a:gd name="T12" fmla="*/ 46 w 80"/>
                <a:gd name="T13" fmla="*/ 25 h 25"/>
                <a:gd name="T14" fmla="*/ 51 w 80"/>
                <a:gd name="T15" fmla="*/ 21 h 25"/>
                <a:gd name="T16" fmla="*/ 59 w 80"/>
                <a:gd name="T17" fmla="*/ 21 h 25"/>
                <a:gd name="T18" fmla="*/ 63 w 80"/>
                <a:gd name="T19" fmla="*/ 17 h 25"/>
                <a:gd name="T20" fmla="*/ 68 w 80"/>
                <a:gd name="T21" fmla="*/ 17 h 25"/>
                <a:gd name="T22" fmla="*/ 72 w 80"/>
                <a:gd name="T23" fmla="*/ 17 h 25"/>
                <a:gd name="T24" fmla="*/ 76 w 80"/>
                <a:gd name="T25" fmla="*/ 13 h 25"/>
                <a:gd name="T26" fmla="*/ 80 w 80"/>
                <a:gd name="T27" fmla="*/ 13 h 25"/>
                <a:gd name="T28" fmla="*/ 80 w 80"/>
                <a:gd name="T29" fmla="*/ 13 h 25"/>
                <a:gd name="T30" fmla="*/ 76 w 80"/>
                <a:gd name="T31" fmla="*/ 13 h 25"/>
                <a:gd name="T32" fmla="*/ 72 w 80"/>
                <a:gd name="T33" fmla="*/ 13 h 25"/>
                <a:gd name="T34" fmla="*/ 68 w 80"/>
                <a:gd name="T35" fmla="*/ 13 h 25"/>
                <a:gd name="T36" fmla="*/ 63 w 80"/>
                <a:gd name="T37" fmla="*/ 13 h 25"/>
                <a:gd name="T38" fmla="*/ 59 w 80"/>
                <a:gd name="T39" fmla="*/ 13 h 25"/>
                <a:gd name="T40" fmla="*/ 55 w 80"/>
                <a:gd name="T41" fmla="*/ 13 h 25"/>
                <a:gd name="T42" fmla="*/ 46 w 80"/>
                <a:gd name="T43" fmla="*/ 8 h 25"/>
                <a:gd name="T44" fmla="*/ 42 w 80"/>
                <a:gd name="T45" fmla="*/ 8 h 25"/>
                <a:gd name="T46" fmla="*/ 34 w 80"/>
                <a:gd name="T47" fmla="*/ 8 h 25"/>
                <a:gd name="T48" fmla="*/ 29 w 80"/>
                <a:gd name="T49" fmla="*/ 8 h 25"/>
                <a:gd name="T50" fmla="*/ 25 w 80"/>
                <a:gd name="T51" fmla="*/ 8 h 25"/>
                <a:gd name="T52" fmla="*/ 17 w 80"/>
                <a:gd name="T53" fmla="*/ 4 h 25"/>
                <a:gd name="T54" fmla="*/ 13 w 80"/>
                <a:gd name="T55" fmla="*/ 4 h 25"/>
                <a:gd name="T56" fmla="*/ 8 w 80"/>
                <a:gd name="T57" fmla="*/ 4 h 25"/>
                <a:gd name="T58" fmla="*/ 4 w 80"/>
                <a:gd name="T59" fmla="*/ 0 h 25"/>
                <a:gd name="T60" fmla="*/ 0 w 80"/>
                <a:gd name="T61" fmla="*/ 4 h 25"/>
                <a:gd name="T62" fmla="*/ 4 w 80"/>
                <a:gd name="T63" fmla="*/ 8 h 25"/>
                <a:gd name="T64" fmla="*/ 4 w 80"/>
                <a:gd name="T65" fmla="*/ 8 h 25"/>
                <a:gd name="T66" fmla="*/ 8 w 80"/>
                <a:gd name="T67" fmla="*/ 8 h 25"/>
                <a:gd name="T68" fmla="*/ 13 w 80"/>
                <a:gd name="T69" fmla="*/ 8 h 25"/>
                <a:gd name="T70" fmla="*/ 17 w 80"/>
                <a:gd name="T71" fmla="*/ 8 h 25"/>
                <a:gd name="T72" fmla="*/ 21 w 80"/>
                <a:gd name="T73" fmla="*/ 13 h 25"/>
                <a:gd name="T74" fmla="*/ 25 w 80"/>
                <a:gd name="T75" fmla="*/ 13 h 25"/>
                <a:gd name="T76" fmla="*/ 34 w 80"/>
                <a:gd name="T77" fmla="*/ 13 h 25"/>
                <a:gd name="T78" fmla="*/ 38 w 80"/>
                <a:gd name="T79" fmla="*/ 13 h 25"/>
                <a:gd name="T80" fmla="*/ 42 w 80"/>
                <a:gd name="T81" fmla="*/ 13 h 25"/>
                <a:gd name="T82" fmla="*/ 46 w 80"/>
                <a:gd name="T83" fmla="*/ 13 h 25"/>
                <a:gd name="T84" fmla="*/ 51 w 80"/>
                <a:gd name="T85" fmla="*/ 13 h 25"/>
                <a:gd name="T86" fmla="*/ 55 w 80"/>
                <a:gd name="T87" fmla="*/ 13 h 25"/>
                <a:gd name="T88" fmla="*/ 59 w 80"/>
                <a:gd name="T89" fmla="*/ 13 h 25"/>
                <a:gd name="T90" fmla="*/ 63 w 80"/>
                <a:gd name="T91" fmla="*/ 13 h 25"/>
                <a:gd name="T92" fmla="*/ 68 w 80"/>
                <a:gd name="T93" fmla="*/ 13 h 25"/>
                <a:gd name="T94" fmla="*/ 72 w 80"/>
                <a:gd name="T95" fmla="*/ 13 h 25"/>
                <a:gd name="T96" fmla="*/ 72 w 80"/>
                <a:gd name="T97" fmla="*/ 13 h 25"/>
                <a:gd name="T98" fmla="*/ 68 w 80"/>
                <a:gd name="T99" fmla="*/ 17 h 25"/>
                <a:gd name="T100" fmla="*/ 63 w 80"/>
                <a:gd name="T101" fmla="*/ 17 h 25"/>
                <a:gd name="T102" fmla="*/ 59 w 80"/>
                <a:gd name="T103" fmla="*/ 17 h 25"/>
                <a:gd name="T104" fmla="*/ 55 w 80"/>
                <a:gd name="T105" fmla="*/ 17 h 25"/>
                <a:gd name="T106" fmla="*/ 51 w 80"/>
                <a:gd name="T107" fmla="*/ 21 h 25"/>
                <a:gd name="T108" fmla="*/ 46 w 80"/>
                <a:gd name="T109" fmla="*/ 21 h 25"/>
                <a:gd name="T110" fmla="*/ 42 w 80"/>
                <a:gd name="T111" fmla="*/ 21 h 25"/>
                <a:gd name="T112" fmla="*/ 34 w 80"/>
                <a:gd name="T113" fmla="*/ 21 h 25"/>
                <a:gd name="T114" fmla="*/ 29 w 80"/>
                <a:gd name="T115" fmla="*/ 21 h 25"/>
                <a:gd name="T116" fmla="*/ 25 w 80"/>
                <a:gd name="T117" fmla="*/ 21 h 25"/>
                <a:gd name="T118" fmla="*/ 17 w 80"/>
                <a:gd name="T119" fmla="*/ 21 h 25"/>
                <a:gd name="T120" fmla="*/ 13 w 80"/>
                <a:gd name="T121" fmla="*/ 21 h 25"/>
                <a:gd name="T122" fmla="*/ 8 w 80"/>
                <a:gd name="T123" fmla="*/ 17 h 25"/>
                <a:gd name="T124" fmla="*/ 8 w 80"/>
                <a:gd name="T125" fmla="*/ 17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
                <a:gd name="T190" fmla="*/ 0 h 25"/>
                <a:gd name="T191" fmla="*/ 80 w 80"/>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 h="25">
                  <a:moveTo>
                    <a:pt x="4" y="25"/>
                  </a:moveTo>
                  <a:lnTo>
                    <a:pt x="4" y="25"/>
                  </a:lnTo>
                  <a:lnTo>
                    <a:pt x="8" y="25"/>
                  </a:lnTo>
                  <a:lnTo>
                    <a:pt x="13" y="25"/>
                  </a:lnTo>
                  <a:lnTo>
                    <a:pt x="17" y="25"/>
                  </a:lnTo>
                  <a:lnTo>
                    <a:pt x="21" y="25"/>
                  </a:lnTo>
                  <a:lnTo>
                    <a:pt x="25" y="25"/>
                  </a:lnTo>
                  <a:lnTo>
                    <a:pt x="29" y="25"/>
                  </a:lnTo>
                  <a:lnTo>
                    <a:pt x="34" y="25"/>
                  </a:lnTo>
                  <a:lnTo>
                    <a:pt x="38" y="25"/>
                  </a:lnTo>
                  <a:lnTo>
                    <a:pt x="42" y="25"/>
                  </a:lnTo>
                  <a:lnTo>
                    <a:pt x="46" y="25"/>
                  </a:lnTo>
                  <a:lnTo>
                    <a:pt x="46" y="21"/>
                  </a:lnTo>
                  <a:lnTo>
                    <a:pt x="51" y="21"/>
                  </a:lnTo>
                  <a:lnTo>
                    <a:pt x="55" y="21"/>
                  </a:lnTo>
                  <a:lnTo>
                    <a:pt x="59" y="21"/>
                  </a:lnTo>
                  <a:lnTo>
                    <a:pt x="63" y="21"/>
                  </a:lnTo>
                  <a:lnTo>
                    <a:pt x="63" y="17"/>
                  </a:lnTo>
                  <a:lnTo>
                    <a:pt x="68" y="17"/>
                  </a:lnTo>
                  <a:lnTo>
                    <a:pt x="72" y="17"/>
                  </a:lnTo>
                  <a:lnTo>
                    <a:pt x="76" y="13"/>
                  </a:lnTo>
                  <a:lnTo>
                    <a:pt x="80" y="13"/>
                  </a:lnTo>
                  <a:lnTo>
                    <a:pt x="76" y="13"/>
                  </a:lnTo>
                  <a:lnTo>
                    <a:pt x="72" y="13"/>
                  </a:lnTo>
                  <a:lnTo>
                    <a:pt x="68" y="13"/>
                  </a:lnTo>
                  <a:lnTo>
                    <a:pt x="63" y="13"/>
                  </a:lnTo>
                  <a:lnTo>
                    <a:pt x="59" y="13"/>
                  </a:lnTo>
                  <a:lnTo>
                    <a:pt x="55" y="13"/>
                  </a:lnTo>
                  <a:lnTo>
                    <a:pt x="51" y="13"/>
                  </a:lnTo>
                  <a:lnTo>
                    <a:pt x="46" y="8"/>
                  </a:lnTo>
                  <a:lnTo>
                    <a:pt x="42" y="8"/>
                  </a:lnTo>
                  <a:lnTo>
                    <a:pt x="38" y="8"/>
                  </a:lnTo>
                  <a:lnTo>
                    <a:pt x="34" y="8"/>
                  </a:lnTo>
                  <a:lnTo>
                    <a:pt x="29" y="8"/>
                  </a:lnTo>
                  <a:lnTo>
                    <a:pt x="25" y="8"/>
                  </a:lnTo>
                  <a:lnTo>
                    <a:pt x="21" y="8"/>
                  </a:lnTo>
                  <a:lnTo>
                    <a:pt x="21" y="4"/>
                  </a:lnTo>
                  <a:lnTo>
                    <a:pt x="17" y="4"/>
                  </a:lnTo>
                  <a:lnTo>
                    <a:pt x="13" y="4"/>
                  </a:lnTo>
                  <a:lnTo>
                    <a:pt x="8" y="4"/>
                  </a:lnTo>
                  <a:lnTo>
                    <a:pt x="8" y="0"/>
                  </a:lnTo>
                  <a:lnTo>
                    <a:pt x="4" y="0"/>
                  </a:lnTo>
                  <a:lnTo>
                    <a:pt x="4" y="4"/>
                  </a:lnTo>
                  <a:lnTo>
                    <a:pt x="0" y="4"/>
                  </a:lnTo>
                  <a:lnTo>
                    <a:pt x="0" y="8"/>
                  </a:lnTo>
                  <a:lnTo>
                    <a:pt x="4" y="8"/>
                  </a:lnTo>
                  <a:lnTo>
                    <a:pt x="8" y="8"/>
                  </a:lnTo>
                  <a:lnTo>
                    <a:pt x="13" y="8"/>
                  </a:lnTo>
                  <a:lnTo>
                    <a:pt x="17" y="8"/>
                  </a:lnTo>
                  <a:lnTo>
                    <a:pt x="21" y="13"/>
                  </a:lnTo>
                  <a:lnTo>
                    <a:pt x="25" y="13"/>
                  </a:lnTo>
                  <a:lnTo>
                    <a:pt x="29" y="13"/>
                  </a:lnTo>
                  <a:lnTo>
                    <a:pt x="34" y="13"/>
                  </a:lnTo>
                  <a:lnTo>
                    <a:pt x="38" y="13"/>
                  </a:lnTo>
                  <a:lnTo>
                    <a:pt x="42" y="13"/>
                  </a:lnTo>
                  <a:lnTo>
                    <a:pt x="46" y="13"/>
                  </a:lnTo>
                  <a:lnTo>
                    <a:pt x="51" y="13"/>
                  </a:lnTo>
                  <a:lnTo>
                    <a:pt x="55" y="13"/>
                  </a:lnTo>
                  <a:lnTo>
                    <a:pt x="59" y="13"/>
                  </a:lnTo>
                  <a:lnTo>
                    <a:pt x="63" y="13"/>
                  </a:lnTo>
                  <a:lnTo>
                    <a:pt x="68" y="13"/>
                  </a:lnTo>
                  <a:lnTo>
                    <a:pt x="72" y="13"/>
                  </a:lnTo>
                  <a:lnTo>
                    <a:pt x="68" y="17"/>
                  </a:lnTo>
                  <a:lnTo>
                    <a:pt x="63" y="17"/>
                  </a:lnTo>
                  <a:lnTo>
                    <a:pt x="59" y="17"/>
                  </a:lnTo>
                  <a:lnTo>
                    <a:pt x="55" y="17"/>
                  </a:lnTo>
                  <a:lnTo>
                    <a:pt x="55" y="21"/>
                  </a:lnTo>
                  <a:lnTo>
                    <a:pt x="51" y="21"/>
                  </a:lnTo>
                  <a:lnTo>
                    <a:pt x="46" y="21"/>
                  </a:lnTo>
                  <a:lnTo>
                    <a:pt x="42" y="21"/>
                  </a:lnTo>
                  <a:lnTo>
                    <a:pt x="38" y="21"/>
                  </a:lnTo>
                  <a:lnTo>
                    <a:pt x="34" y="21"/>
                  </a:lnTo>
                  <a:lnTo>
                    <a:pt x="29" y="21"/>
                  </a:lnTo>
                  <a:lnTo>
                    <a:pt x="25" y="21"/>
                  </a:lnTo>
                  <a:lnTo>
                    <a:pt x="21" y="21"/>
                  </a:lnTo>
                  <a:lnTo>
                    <a:pt x="17" y="21"/>
                  </a:lnTo>
                  <a:lnTo>
                    <a:pt x="13" y="21"/>
                  </a:lnTo>
                  <a:lnTo>
                    <a:pt x="13" y="17"/>
                  </a:lnTo>
                  <a:lnTo>
                    <a:pt x="8" y="17"/>
                  </a:lnTo>
                  <a:lnTo>
                    <a:pt x="4" y="25"/>
                  </a:lnTo>
                  <a:close/>
                </a:path>
              </a:pathLst>
            </a:custGeom>
            <a:solidFill>
              <a:srgbClr val="000000"/>
            </a:solidFill>
            <a:ln w="9525">
              <a:noFill/>
              <a:round/>
              <a:headEnd/>
              <a:tailEnd/>
            </a:ln>
          </p:spPr>
          <p:txBody>
            <a:bodyPr/>
            <a:lstStyle/>
            <a:p>
              <a:endParaRPr lang="en-US"/>
            </a:p>
          </p:txBody>
        </p:sp>
        <p:sp>
          <p:nvSpPr>
            <p:cNvPr id="121938" name="Freeform 15"/>
            <p:cNvSpPr>
              <a:spLocks/>
            </p:cNvSpPr>
            <p:nvPr/>
          </p:nvSpPr>
          <p:spPr bwMode="auto">
            <a:xfrm>
              <a:off x="1493" y="1777"/>
              <a:ext cx="72" cy="77"/>
            </a:xfrm>
            <a:custGeom>
              <a:avLst/>
              <a:gdLst>
                <a:gd name="T0" fmla="*/ 4 w 72"/>
                <a:gd name="T1" fmla="*/ 47 h 77"/>
                <a:gd name="T2" fmla="*/ 8 w 72"/>
                <a:gd name="T3" fmla="*/ 38 h 77"/>
                <a:gd name="T4" fmla="*/ 13 w 72"/>
                <a:gd name="T5" fmla="*/ 34 h 77"/>
                <a:gd name="T6" fmla="*/ 21 w 72"/>
                <a:gd name="T7" fmla="*/ 34 h 77"/>
                <a:gd name="T8" fmla="*/ 30 w 72"/>
                <a:gd name="T9" fmla="*/ 30 h 77"/>
                <a:gd name="T10" fmla="*/ 34 w 72"/>
                <a:gd name="T11" fmla="*/ 30 h 77"/>
                <a:gd name="T12" fmla="*/ 38 w 72"/>
                <a:gd name="T13" fmla="*/ 26 h 77"/>
                <a:gd name="T14" fmla="*/ 42 w 72"/>
                <a:gd name="T15" fmla="*/ 26 h 77"/>
                <a:gd name="T16" fmla="*/ 47 w 72"/>
                <a:gd name="T17" fmla="*/ 21 h 77"/>
                <a:gd name="T18" fmla="*/ 55 w 72"/>
                <a:gd name="T19" fmla="*/ 17 h 77"/>
                <a:gd name="T20" fmla="*/ 59 w 72"/>
                <a:gd name="T21" fmla="*/ 13 h 77"/>
                <a:gd name="T22" fmla="*/ 64 w 72"/>
                <a:gd name="T23" fmla="*/ 9 h 77"/>
                <a:gd name="T24" fmla="*/ 64 w 72"/>
                <a:gd name="T25" fmla="*/ 0 h 77"/>
                <a:gd name="T26" fmla="*/ 68 w 72"/>
                <a:gd name="T27" fmla="*/ 4 h 77"/>
                <a:gd name="T28" fmla="*/ 68 w 72"/>
                <a:gd name="T29" fmla="*/ 9 h 77"/>
                <a:gd name="T30" fmla="*/ 72 w 72"/>
                <a:gd name="T31" fmla="*/ 13 h 77"/>
                <a:gd name="T32" fmla="*/ 72 w 72"/>
                <a:gd name="T33" fmla="*/ 21 h 77"/>
                <a:gd name="T34" fmla="*/ 72 w 72"/>
                <a:gd name="T35" fmla="*/ 26 h 77"/>
                <a:gd name="T36" fmla="*/ 68 w 72"/>
                <a:gd name="T37" fmla="*/ 34 h 77"/>
                <a:gd name="T38" fmla="*/ 64 w 72"/>
                <a:gd name="T39" fmla="*/ 38 h 77"/>
                <a:gd name="T40" fmla="*/ 59 w 72"/>
                <a:gd name="T41" fmla="*/ 43 h 77"/>
                <a:gd name="T42" fmla="*/ 55 w 72"/>
                <a:gd name="T43" fmla="*/ 51 h 77"/>
                <a:gd name="T44" fmla="*/ 51 w 72"/>
                <a:gd name="T45" fmla="*/ 55 h 77"/>
                <a:gd name="T46" fmla="*/ 47 w 72"/>
                <a:gd name="T47" fmla="*/ 60 h 77"/>
                <a:gd name="T48" fmla="*/ 38 w 72"/>
                <a:gd name="T49" fmla="*/ 64 h 77"/>
                <a:gd name="T50" fmla="*/ 38 w 72"/>
                <a:gd name="T51" fmla="*/ 68 h 77"/>
                <a:gd name="T52" fmla="*/ 30 w 72"/>
                <a:gd name="T53" fmla="*/ 72 h 77"/>
                <a:gd name="T54" fmla="*/ 25 w 72"/>
                <a:gd name="T55" fmla="*/ 77 h 77"/>
                <a:gd name="T56" fmla="*/ 30 w 72"/>
                <a:gd name="T57" fmla="*/ 77 h 77"/>
                <a:gd name="T58" fmla="*/ 30 w 72"/>
                <a:gd name="T59" fmla="*/ 72 h 77"/>
                <a:gd name="T60" fmla="*/ 38 w 72"/>
                <a:gd name="T61" fmla="*/ 64 h 77"/>
                <a:gd name="T62" fmla="*/ 42 w 72"/>
                <a:gd name="T63" fmla="*/ 60 h 77"/>
                <a:gd name="T64" fmla="*/ 47 w 72"/>
                <a:gd name="T65" fmla="*/ 55 h 77"/>
                <a:gd name="T66" fmla="*/ 51 w 72"/>
                <a:gd name="T67" fmla="*/ 51 h 77"/>
                <a:gd name="T68" fmla="*/ 55 w 72"/>
                <a:gd name="T69" fmla="*/ 47 h 77"/>
                <a:gd name="T70" fmla="*/ 59 w 72"/>
                <a:gd name="T71" fmla="*/ 43 h 77"/>
                <a:gd name="T72" fmla="*/ 64 w 72"/>
                <a:gd name="T73" fmla="*/ 34 h 77"/>
                <a:gd name="T74" fmla="*/ 64 w 72"/>
                <a:gd name="T75" fmla="*/ 30 h 77"/>
                <a:gd name="T76" fmla="*/ 68 w 72"/>
                <a:gd name="T77" fmla="*/ 26 h 77"/>
                <a:gd name="T78" fmla="*/ 68 w 72"/>
                <a:gd name="T79" fmla="*/ 17 h 77"/>
                <a:gd name="T80" fmla="*/ 68 w 72"/>
                <a:gd name="T81" fmla="*/ 13 h 77"/>
                <a:gd name="T82" fmla="*/ 64 w 72"/>
                <a:gd name="T83" fmla="*/ 9 h 77"/>
                <a:gd name="T84" fmla="*/ 64 w 72"/>
                <a:gd name="T85" fmla="*/ 9 h 77"/>
                <a:gd name="T86" fmla="*/ 64 w 72"/>
                <a:gd name="T87" fmla="*/ 13 h 77"/>
                <a:gd name="T88" fmla="*/ 59 w 72"/>
                <a:gd name="T89" fmla="*/ 21 h 77"/>
                <a:gd name="T90" fmla="*/ 55 w 72"/>
                <a:gd name="T91" fmla="*/ 21 h 77"/>
                <a:gd name="T92" fmla="*/ 47 w 72"/>
                <a:gd name="T93" fmla="*/ 26 h 77"/>
                <a:gd name="T94" fmla="*/ 42 w 72"/>
                <a:gd name="T95" fmla="*/ 30 h 77"/>
                <a:gd name="T96" fmla="*/ 34 w 72"/>
                <a:gd name="T97" fmla="*/ 34 h 77"/>
                <a:gd name="T98" fmla="*/ 30 w 72"/>
                <a:gd name="T99" fmla="*/ 34 h 77"/>
                <a:gd name="T100" fmla="*/ 25 w 72"/>
                <a:gd name="T101" fmla="*/ 34 h 77"/>
                <a:gd name="T102" fmla="*/ 17 w 72"/>
                <a:gd name="T103" fmla="*/ 38 h 77"/>
                <a:gd name="T104" fmla="*/ 13 w 72"/>
                <a:gd name="T105" fmla="*/ 43 h 77"/>
                <a:gd name="T106" fmla="*/ 8 w 72"/>
                <a:gd name="T107" fmla="*/ 51 h 77"/>
                <a:gd name="T108" fmla="*/ 4 w 72"/>
                <a:gd name="T109" fmla="*/ 55 h 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
                <a:gd name="T166" fmla="*/ 0 h 77"/>
                <a:gd name="T167" fmla="*/ 72 w 72"/>
                <a:gd name="T168" fmla="*/ 77 h 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 h="77">
                  <a:moveTo>
                    <a:pt x="0" y="51"/>
                  </a:moveTo>
                  <a:lnTo>
                    <a:pt x="0" y="47"/>
                  </a:lnTo>
                  <a:lnTo>
                    <a:pt x="4" y="47"/>
                  </a:lnTo>
                  <a:lnTo>
                    <a:pt x="4" y="43"/>
                  </a:lnTo>
                  <a:lnTo>
                    <a:pt x="8" y="43"/>
                  </a:lnTo>
                  <a:lnTo>
                    <a:pt x="8" y="38"/>
                  </a:lnTo>
                  <a:lnTo>
                    <a:pt x="13" y="38"/>
                  </a:lnTo>
                  <a:lnTo>
                    <a:pt x="13" y="34"/>
                  </a:lnTo>
                  <a:lnTo>
                    <a:pt x="17" y="34"/>
                  </a:lnTo>
                  <a:lnTo>
                    <a:pt x="21" y="34"/>
                  </a:lnTo>
                  <a:lnTo>
                    <a:pt x="21" y="30"/>
                  </a:lnTo>
                  <a:lnTo>
                    <a:pt x="25" y="30"/>
                  </a:lnTo>
                  <a:lnTo>
                    <a:pt x="30" y="30"/>
                  </a:lnTo>
                  <a:lnTo>
                    <a:pt x="34" y="30"/>
                  </a:lnTo>
                  <a:lnTo>
                    <a:pt x="34" y="26"/>
                  </a:lnTo>
                  <a:lnTo>
                    <a:pt x="38" y="26"/>
                  </a:lnTo>
                  <a:lnTo>
                    <a:pt x="42" y="26"/>
                  </a:lnTo>
                  <a:lnTo>
                    <a:pt x="47" y="21"/>
                  </a:lnTo>
                  <a:lnTo>
                    <a:pt x="51" y="21"/>
                  </a:lnTo>
                  <a:lnTo>
                    <a:pt x="51" y="17"/>
                  </a:lnTo>
                  <a:lnTo>
                    <a:pt x="55" y="17"/>
                  </a:lnTo>
                  <a:lnTo>
                    <a:pt x="55" y="13"/>
                  </a:lnTo>
                  <a:lnTo>
                    <a:pt x="59" y="13"/>
                  </a:lnTo>
                  <a:lnTo>
                    <a:pt x="59" y="9"/>
                  </a:lnTo>
                  <a:lnTo>
                    <a:pt x="64" y="9"/>
                  </a:lnTo>
                  <a:lnTo>
                    <a:pt x="64" y="4"/>
                  </a:lnTo>
                  <a:lnTo>
                    <a:pt x="64" y="0"/>
                  </a:lnTo>
                  <a:lnTo>
                    <a:pt x="68" y="0"/>
                  </a:lnTo>
                  <a:lnTo>
                    <a:pt x="68" y="4"/>
                  </a:lnTo>
                  <a:lnTo>
                    <a:pt x="68" y="9"/>
                  </a:lnTo>
                  <a:lnTo>
                    <a:pt x="72" y="9"/>
                  </a:lnTo>
                  <a:lnTo>
                    <a:pt x="72" y="13"/>
                  </a:lnTo>
                  <a:lnTo>
                    <a:pt x="72" y="17"/>
                  </a:lnTo>
                  <a:lnTo>
                    <a:pt x="72" y="21"/>
                  </a:lnTo>
                  <a:lnTo>
                    <a:pt x="72" y="26"/>
                  </a:lnTo>
                  <a:lnTo>
                    <a:pt x="68" y="26"/>
                  </a:lnTo>
                  <a:lnTo>
                    <a:pt x="68" y="30"/>
                  </a:lnTo>
                  <a:lnTo>
                    <a:pt x="68" y="34"/>
                  </a:lnTo>
                  <a:lnTo>
                    <a:pt x="64" y="38"/>
                  </a:lnTo>
                  <a:lnTo>
                    <a:pt x="64" y="43"/>
                  </a:lnTo>
                  <a:lnTo>
                    <a:pt x="59" y="43"/>
                  </a:lnTo>
                  <a:lnTo>
                    <a:pt x="59" y="47"/>
                  </a:lnTo>
                  <a:lnTo>
                    <a:pt x="55" y="47"/>
                  </a:lnTo>
                  <a:lnTo>
                    <a:pt x="55" y="51"/>
                  </a:lnTo>
                  <a:lnTo>
                    <a:pt x="51" y="51"/>
                  </a:lnTo>
                  <a:lnTo>
                    <a:pt x="51" y="55"/>
                  </a:lnTo>
                  <a:lnTo>
                    <a:pt x="47" y="55"/>
                  </a:lnTo>
                  <a:lnTo>
                    <a:pt x="47" y="60"/>
                  </a:lnTo>
                  <a:lnTo>
                    <a:pt x="42" y="60"/>
                  </a:lnTo>
                  <a:lnTo>
                    <a:pt x="42" y="64"/>
                  </a:lnTo>
                  <a:lnTo>
                    <a:pt x="38" y="64"/>
                  </a:lnTo>
                  <a:lnTo>
                    <a:pt x="38" y="68"/>
                  </a:lnTo>
                  <a:lnTo>
                    <a:pt x="34" y="68"/>
                  </a:lnTo>
                  <a:lnTo>
                    <a:pt x="34" y="72"/>
                  </a:lnTo>
                  <a:lnTo>
                    <a:pt x="30" y="72"/>
                  </a:lnTo>
                  <a:lnTo>
                    <a:pt x="30" y="77"/>
                  </a:lnTo>
                  <a:lnTo>
                    <a:pt x="25" y="77"/>
                  </a:lnTo>
                  <a:lnTo>
                    <a:pt x="30" y="77"/>
                  </a:lnTo>
                  <a:lnTo>
                    <a:pt x="30" y="72"/>
                  </a:lnTo>
                  <a:lnTo>
                    <a:pt x="34" y="68"/>
                  </a:lnTo>
                  <a:lnTo>
                    <a:pt x="38" y="64"/>
                  </a:lnTo>
                  <a:lnTo>
                    <a:pt x="38" y="60"/>
                  </a:lnTo>
                  <a:lnTo>
                    <a:pt x="42" y="60"/>
                  </a:lnTo>
                  <a:lnTo>
                    <a:pt x="42" y="55"/>
                  </a:lnTo>
                  <a:lnTo>
                    <a:pt x="47" y="55"/>
                  </a:lnTo>
                  <a:lnTo>
                    <a:pt x="47" y="51"/>
                  </a:lnTo>
                  <a:lnTo>
                    <a:pt x="51" y="51"/>
                  </a:lnTo>
                  <a:lnTo>
                    <a:pt x="51" y="47"/>
                  </a:lnTo>
                  <a:lnTo>
                    <a:pt x="55" y="47"/>
                  </a:lnTo>
                  <a:lnTo>
                    <a:pt x="55" y="43"/>
                  </a:lnTo>
                  <a:lnTo>
                    <a:pt x="59" y="43"/>
                  </a:lnTo>
                  <a:lnTo>
                    <a:pt x="59" y="38"/>
                  </a:lnTo>
                  <a:lnTo>
                    <a:pt x="64" y="34"/>
                  </a:lnTo>
                  <a:lnTo>
                    <a:pt x="64" y="30"/>
                  </a:lnTo>
                  <a:lnTo>
                    <a:pt x="68" y="26"/>
                  </a:lnTo>
                  <a:lnTo>
                    <a:pt x="68" y="21"/>
                  </a:lnTo>
                  <a:lnTo>
                    <a:pt x="68" y="17"/>
                  </a:lnTo>
                  <a:lnTo>
                    <a:pt x="68" y="13"/>
                  </a:lnTo>
                  <a:lnTo>
                    <a:pt x="64" y="9"/>
                  </a:lnTo>
                  <a:lnTo>
                    <a:pt x="64" y="13"/>
                  </a:lnTo>
                  <a:lnTo>
                    <a:pt x="59" y="17"/>
                  </a:lnTo>
                  <a:lnTo>
                    <a:pt x="59" y="21"/>
                  </a:lnTo>
                  <a:lnTo>
                    <a:pt x="55" y="21"/>
                  </a:lnTo>
                  <a:lnTo>
                    <a:pt x="55" y="26"/>
                  </a:lnTo>
                  <a:lnTo>
                    <a:pt x="51" y="26"/>
                  </a:lnTo>
                  <a:lnTo>
                    <a:pt x="47" y="26"/>
                  </a:lnTo>
                  <a:lnTo>
                    <a:pt x="47" y="30"/>
                  </a:lnTo>
                  <a:lnTo>
                    <a:pt x="42" y="30"/>
                  </a:lnTo>
                  <a:lnTo>
                    <a:pt x="38" y="30"/>
                  </a:lnTo>
                  <a:lnTo>
                    <a:pt x="38" y="34"/>
                  </a:lnTo>
                  <a:lnTo>
                    <a:pt x="34" y="34"/>
                  </a:lnTo>
                  <a:lnTo>
                    <a:pt x="30" y="34"/>
                  </a:lnTo>
                  <a:lnTo>
                    <a:pt x="25" y="34"/>
                  </a:lnTo>
                  <a:lnTo>
                    <a:pt x="21" y="38"/>
                  </a:lnTo>
                  <a:lnTo>
                    <a:pt x="17" y="38"/>
                  </a:lnTo>
                  <a:lnTo>
                    <a:pt x="13" y="43"/>
                  </a:lnTo>
                  <a:lnTo>
                    <a:pt x="8" y="47"/>
                  </a:lnTo>
                  <a:lnTo>
                    <a:pt x="8" y="51"/>
                  </a:lnTo>
                  <a:lnTo>
                    <a:pt x="8" y="55"/>
                  </a:lnTo>
                  <a:lnTo>
                    <a:pt x="4" y="55"/>
                  </a:lnTo>
                  <a:lnTo>
                    <a:pt x="0" y="51"/>
                  </a:lnTo>
                  <a:close/>
                </a:path>
              </a:pathLst>
            </a:custGeom>
            <a:solidFill>
              <a:srgbClr val="000000"/>
            </a:solidFill>
            <a:ln w="9525">
              <a:noFill/>
              <a:round/>
              <a:headEnd/>
              <a:tailEnd/>
            </a:ln>
          </p:spPr>
          <p:txBody>
            <a:bodyPr/>
            <a:lstStyle/>
            <a:p>
              <a:endParaRPr lang="en-US"/>
            </a:p>
          </p:txBody>
        </p:sp>
        <p:sp>
          <p:nvSpPr>
            <p:cNvPr id="121939" name="Freeform 16"/>
            <p:cNvSpPr>
              <a:spLocks/>
            </p:cNvSpPr>
            <p:nvPr/>
          </p:nvSpPr>
          <p:spPr bwMode="auto">
            <a:xfrm>
              <a:off x="1590" y="1769"/>
              <a:ext cx="85" cy="174"/>
            </a:xfrm>
            <a:custGeom>
              <a:avLst/>
              <a:gdLst>
                <a:gd name="T0" fmla="*/ 85 w 85"/>
                <a:gd name="T1" fmla="*/ 12 h 174"/>
                <a:gd name="T2" fmla="*/ 81 w 85"/>
                <a:gd name="T3" fmla="*/ 25 h 174"/>
                <a:gd name="T4" fmla="*/ 81 w 85"/>
                <a:gd name="T5" fmla="*/ 42 h 174"/>
                <a:gd name="T6" fmla="*/ 81 w 85"/>
                <a:gd name="T7" fmla="*/ 55 h 174"/>
                <a:gd name="T8" fmla="*/ 81 w 85"/>
                <a:gd name="T9" fmla="*/ 68 h 174"/>
                <a:gd name="T10" fmla="*/ 81 w 85"/>
                <a:gd name="T11" fmla="*/ 80 h 174"/>
                <a:gd name="T12" fmla="*/ 81 w 85"/>
                <a:gd name="T13" fmla="*/ 93 h 174"/>
                <a:gd name="T14" fmla="*/ 85 w 85"/>
                <a:gd name="T15" fmla="*/ 106 h 174"/>
                <a:gd name="T16" fmla="*/ 85 w 85"/>
                <a:gd name="T17" fmla="*/ 114 h 174"/>
                <a:gd name="T18" fmla="*/ 85 w 85"/>
                <a:gd name="T19" fmla="*/ 123 h 174"/>
                <a:gd name="T20" fmla="*/ 85 w 85"/>
                <a:gd name="T21" fmla="*/ 131 h 174"/>
                <a:gd name="T22" fmla="*/ 85 w 85"/>
                <a:gd name="T23" fmla="*/ 140 h 174"/>
                <a:gd name="T24" fmla="*/ 85 w 85"/>
                <a:gd name="T25" fmla="*/ 148 h 174"/>
                <a:gd name="T26" fmla="*/ 81 w 85"/>
                <a:gd name="T27" fmla="*/ 152 h 174"/>
                <a:gd name="T28" fmla="*/ 81 w 85"/>
                <a:gd name="T29" fmla="*/ 157 h 174"/>
                <a:gd name="T30" fmla="*/ 72 w 85"/>
                <a:gd name="T31" fmla="*/ 161 h 174"/>
                <a:gd name="T32" fmla="*/ 68 w 85"/>
                <a:gd name="T33" fmla="*/ 165 h 174"/>
                <a:gd name="T34" fmla="*/ 60 w 85"/>
                <a:gd name="T35" fmla="*/ 169 h 174"/>
                <a:gd name="T36" fmla="*/ 56 w 85"/>
                <a:gd name="T37" fmla="*/ 169 h 174"/>
                <a:gd name="T38" fmla="*/ 47 w 85"/>
                <a:gd name="T39" fmla="*/ 174 h 174"/>
                <a:gd name="T40" fmla="*/ 39 w 85"/>
                <a:gd name="T41" fmla="*/ 174 h 174"/>
                <a:gd name="T42" fmla="*/ 30 w 85"/>
                <a:gd name="T43" fmla="*/ 174 h 174"/>
                <a:gd name="T44" fmla="*/ 22 w 85"/>
                <a:gd name="T45" fmla="*/ 174 h 174"/>
                <a:gd name="T46" fmla="*/ 13 w 85"/>
                <a:gd name="T47" fmla="*/ 174 h 174"/>
                <a:gd name="T48" fmla="*/ 5 w 85"/>
                <a:gd name="T49" fmla="*/ 169 h 174"/>
                <a:gd name="T50" fmla="*/ 0 w 85"/>
                <a:gd name="T51" fmla="*/ 169 h 174"/>
                <a:gd name="T52" fmla="*/ 5 w 85"/>
                <a:gd name="T53" fmla="*/ 165 h 174"/>
                <a:gd name="T54" fmla="*/ 9 w 85"/>
                <a:gd name="T55" fmla="*/ 165 h 174"/>
                <a:gd name="T56" fmla="*/ 13 w 85"/>
                <a:gd name="T57" fmla="*/ 169 h 174"/>
                <a:gd name="T58" fmla="*/ 17 w 85"/>
                <a:gd name="T59" fmla="*/ 169 h 174"/>
                <a:gd name="T60" fmla="*/ 26 w 85"/>
                <a:gd name="T61" fmla="*/ 169 h 174"/>
                <a:gd name="T62" fmla="*/ 30 w 85"/>
                <a:gd name="T63" fmla="*/ 169 h 174"/>
                <a:gd name="T64" fmla="*/ 39 w 85"/>
                <a:gd name="T65" fmla="*/ 169 h 174"/>
                <a:gd name="T66" fmla="*/ 47 w 85"/>
                <a:gd name="T67" fmla="*/ 169 h 174"/>
                <a:gd name="T68" fmla="*/ 51 w 85"/>
                <a:gd name="T69" fmla="*/ 165 h 174"/>
                <a:gd name="T70" fmla="*/ 60 w 85"/>
                <a:gd name="T71" fmla="*/ 165 h 174"/>
                <a:gd name="T72" fmla="*/ 64 w 85"/>
                <a:gd name="T73" fmla="*/ 161 h 174"/>
                <a:gd name="T74" fmla="*/ 68 w 85"/>
                <a:gd name="T75" fmla="*/ 161 h 174"/>
                <a:gd name="T76" fmla="*/ 77 w 85"/>
                <a:gd name="T77" fmla="*/ 157 h 174"/>
                <a:gd name="T78" fmla="*/ 81 w 85"/>
                <a:gd name="T79" fmla="*/ 148 h 174"/>
                <a:gd name="T80" fmla="*/ 81 w 85"/>
                <a:gd name="T81" fmla="*/ 144 h 174"/>
                <a:gd name="T82" fmla="*/ 85 w 85"/>
                <a:gd name="T83" fmla="*/ 140 h 174"/>
                <a:gd name="T84" fmla="*/ 85 w 85"/>
                <a:gd name="T85" fmla="*/ 131 h 174"/>
                <a:gd name="T86" fmla="*/ 85 w 85"/>
                <a:gd name="T87" fmla="*/ 127 h 174"/>
                <a:gd name="T88" fmla="*/ 85 w 85"/>
                <a:gd name="T89" fmla="*/ 118 h 174"/>
                <a:gd name="T90" fmla="*/ 85 w 85"/>
                <a:gd name="T91" fmla="*/ 110 h 174"/>
                <a:gd name="T92" fmla="*/ 81 w 85"/>
                <a:gd name="T93" fmla="*/ 106 h 174"/>
                <a:gd name="T94" fmla="*/ 81 w 85"/>
                <a:gd name="T95" fmla="*/ 97 h 174"/>
                <a:gd name="T96" fmla="*/ 81 w 85"/>
                <a:gd name="T97" fmla="*/ 89 h 174"/>
                <a:gd name="T98" fmla="*/ 81 w 85"/>
                <a:gd name="T99" fmla="*/ 80 h 174"/>
                <a:gd name="T100" fmla="*/ 77 w 85"/>
                <a:gd name="T101" fmla="*/ 72 h 174"/>
                <a:gd name="T102" fmla="*/ 77 w 85"/>
                <a:gd name="T103" fmla="*/ 63 h 174"/>
                <a:gd name="T104" fmla="*/ 77 w 85"/>
                <a:gd name="T105" fmla="*/ 55 h 174"/>
                <a:gd name="T106" fmla="*/ 77 w 85"/>
                <a:gd name="T107" fmla="*/ 46 h 174"/>
                <a:gd name="T108" fmla="*/ 77 w 85"/>
                <a:gd name="T109" fmla="*/ 38 h 174"/>
                <a:gd name="T110" fmla="*/ 77 w 85"/>
                <a:gd name="T111" fmla="*/ 34 h 174"/>
                <a:gd name="T112" fmla="*/ 77 w 85"/>
                <a:gd name="T113" fmla="*/ 25 h 174"/>
                <a:gd name="T114" fmla="*/ 81 w 85"/>
                <a:gd name="T115" fmla="*/ 21 h 174"/>
                <a:gd name="T116" fmla="*/ 81 w 85"/>
                <a:gd name="T117" fmla="*/ 17 h 174"/>
                <a:gd name="T118" fmla="*/ 81 w 85"/>
                <a:gd name="T119" fmla="*/ 12 h 174"/>
                <a:gd name="T120" fmla="*/ 85 w 85"/>
                <a:gd name="T121" fmla="*/ 4 h 174"/>
                <a:gd name="T122" fmla="*/ 85 w 85"/>
                <a:gd name="T123" fmla="*/ 0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174"/>
                <a:gd name="T188" fmla="*/ 85 w 85"/>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174">
                  <a:moveTo>
                    <a:pt x="85" y="0"/>
                  </a:moveTo>
                  <a:lnTo>
                    <a:pt x="85" y="4"/>
                  </a:lnTo>
                  <a:lnTo>
                    <a:pt x="85" y="8"/>
                  </a:lnTo>
                  <a:lnTo>
                    <a:pt x="85" y="12"/>
                  </a:lnTo>
                  <a:lnTo>
                    <a:pt x="81" y="12"/>
                  </a:lnTo>
                  <a:lnTo>
                    <a:pt x="81" y="17"/>
                  </a:lnTo>
                  <a:lnTo>
                    <a:pt x="81" y="21"/>
                  </a:lnTo>
                  <a:lnTo>
                    <a:pt x="81" y="25"/>
                  </a:lnTo>
                  <a:lnTo>
                    <a:pt x="81" y="29"/>
                  </a:lnTo>
                  <a:lnTo>
                    <a:pt x="81" y="34"/>
                  </a:lnTo>
                  <a:lnTo>
                    <a:pt x="81" y="38"/>
                  </a:lnTo>
                  <a:lnTo>
                    <a:pt x="81" y="42"/>
                  </a:lnTo>
                  <a:lnTo>
                    <a:pt x="81" y="46"/>
                  </a:lnTo>
                  <a:lnTo>
                    <a:pt x="81" y="51"/>
                  </a:lnTo>
                  <a:lnTo>
                    <a:pt x="81" y="55"/>
                  </a:lnTo>
                  <a:lnTo>
                    <a:pt x="81" y="59"/>
                  </a:lnTo>
                  <a:lnTo>
                    <a:pt x="81" y="63"/>
                  </a:lnTo>
                  <a:lnTo>
                    <a:pt x="81" y="68"/>
                  </a:lnTo>
                  <a:lnTo>
                    <a:pt x="81" y="72"/>
                  </a:lnTo>
                  <a:lnTo>
                    <a:pt x="81" y="76"/>
                  </a:lnTo>
                  <a:lnTo>
                    <a:pt x="81" y="80"/>
                  </a:lnTo>
                  <a:lnTo>
                    <a:pt x="81" y="85"/>
                  </a:lnTo>
                  <a:lnTo>
                    <a:pt x="81" y="89"/>
                  </a:lnTo>
                  <a:lnTo>
                    <a:pt x="81" y="93"/>
                  </a:lnTo>
                  <a:lnTo>
                    <a:pt x="81" y="97"/>
                  </a:lnTo>
                  <a:lnTo>
                    <a:pt x="85" y="101"/>
                  </a:lnTo>
                  <a:lnTo>
                    <a:pt x="85" y="106"/>
                  </a:lnTo>
                  <a:lnTo>
                    <a:pt x="85" y="110"/>
                  </a:lnTo>
                  <a:lnTo>
                    <a:pt x="85" y="114"/>
                  </a:lnTo>
                  <a:lnTo>
                    <a:pt x="85" y="118"/>
                  </a:lnTo>
                  <a:lnTo>
                    <a:pt x="85" y="123"/>
                  </a:lnTo>
                  <a:lnTo>
                    <a:pt x="85" y="127"/>
                  </a:lnTo>
                  <a:lnTo>
                    <a:pt x="85" y="131"/>
                  </a:lnTo>
                  <a:lnTo>
                    <a:pt x="85" y="135"/>
                  </a:lnTo>
                  <a:lnTo>
                    <a:pt x="85" y="140"/>
                  </a:lnTo>
                  <a:lnTo>
                    <a:pt x="85" y="144"/>
                  </a:lnTo>
                  <a:lnTo>
                    <a:pt x="85" y="148"/>
                  </a:lnTo>
                  <a:lnTo>
                    <a:pt x="85" y="152"/>
                  </a:lnTo>
                  <a:lnTo>
                    <a:pt x="81" y="152"/>
                  </a:lnTo>
                  <a:lnTo>
                    <a:pt x="81" y="157"/>
                  </a:lnTo>
                  <a:lnTo>
                    <a:pt x="77" y="157"/>
                  </a:lnTo>
                  <a:lnTo>
                    <a:pt x="77" y="161"/>
                  </a:lnTo>
                  <a:lnTo>
                    <a:pt x="72" y="161"/>
                  </a:lnTo>
                  <a:lnTo>
                    <a:pt x="72" y="165"/>
                  </a:lnTo>
                  <a:lnTo>
                    <a:pt x="68" y="165"/>
                  </a:lnTo>
                  <a:lnTo>
                    <a:pt x="64" y="165"/>
                  </a:lnTo>
                  <a:lnTo>
                    <a:pt x="64" y="169"/>
                  </a:lnTo>
                  <a:lnTo>
                    <a:pt x="60" y="169"/>
                  </a:lnTo>
                  <a:lnTo>
                    <a:pt x="56" y="169"/>
                  </a:lnTo>
                  <a:lnTo>
                    <a:pt x="51" y="174"/>
                  </a:lnTo>
                  <a:lnTo>
                    <a:pt x="47" y="174"/>
                  </a:lnTo>
                  <a:lnTo>
                    <a:pt x="43" y="174"/>
                  </a:lnTo>
                  <a:lnTo>
                    <a:pt x="39" y="174"/>
                  </a:lnTo>
                  <a:lnTo>
                    <a:pt x="34" y="174"/>
                  </a:lnTo>
                  <a:lnTo>
                    <a:pt x="30" y="174"/>
                  </a:lnTo>
                  <a:lnTo>
                    <a:pt x="26" y="174"/>
                  </a:lnTo>
                  <a:lnTo>
                    <a:pt x="22" y="174"/>
                  </a:lnTo>
                  <a:lnTo>
                    <a:pt x="17" y="174"/>
                  </a:lnTo>
                  <a:lnTo>
                    <a:pt x="13" y="174"/>
                  </a:lnTo>
                  <a:lnTo>
                    <a:pt x="9" y="174"/>
                  </a:lnTo>
                  <a:lnTo>
                    <a:pt x="5" y="169"/>
                  </a:lnTo>
                  <a:lnTo>
                    <a:pt x="0" y="169"/>
                  </a:lnTo>
                  <a:lnTo>
                    <a:pt x="0" y="165"/>
                  </a:lnTo>
                  <a:lnTo>
                    <a:pt x="5" y="165"/>
                  </a:lnTo>
                  <a:lnTo>
                    <a:pt x="5" y="161"/>
                  </a:lnTo>
                  <a:lnTo>
                    <a:pt x="5" y="165"/>
                  </a:lnTo>
                  <a:lnTo>
                    <a:pt x="9" y="165"/>
                  </a:lnTo>
                  <a:lnTo>
                    <a:pt x="13" y="165"/>
                  </a:lnTo>
                  <a:lnTo>
                    <a:pt x="13" y="169"/>
                  </a:lnTo>
                  <a:lnTo>
                    <a:pt x="17" y="169"/>
                  </a:lnTo>
                  <a:lnTo>
                    <a:pt x="22" y="169"/>
                  </a:lnTo>
                  <a:lnTo>
                    <a:pt x="26" y="169"/>
                  </a:lnTo>
                  <a:lnTo>
                    <a:pt x="30" y="169"/>
                  </a:lnTo>
                  <a:lnTo>
                    <a:pt x="34" y="169"/>
                  </a:lnTo>
                  <a:lnTo>
                    <a:pt x="39" y="169"/>
                  </a:lnTo>
                  <a:lnTo>
                    <a:pt x="43" y="169"/>
                  </a:lnTo>
                  <a:lnTo>
                    <a:pt x="47" y="169"/>
                  </a:lnTo>
                  <a:lnTo>
                    <a:pt x="51" y="165"/>
                  </a:lnTo>
                  <a:lnTo>
                    <a:pt x="56" y="165"/>
                  </a:lnTo>
                  <a:lnTo>
                    <a:pt x="60" y="165"/>
                  </a:lnTo>
                  <a:lnTo>
                    <a:pt x="64" y="165"/>
                  </a:lnTo>
                  <a:lnTo>
                    <a:pt x="64" y="161"/>
                  </a:lnTo>
                  <a:lnTo>
                    <a:pt x="68" y="161"/>
                  </a:lnTo>
                  <a:lnTo>
                    <a:pt x="72" y="161"/>
                  </a:lnTo>
                  <a:lnTo>
                    <a:pt x="72" y="157"/>
                  </a:lnTo>
                  <a:lnTo>
                    <a:pt x="77" y="157"/>
                  </a:lnTo>
                  <a:lnTo>
                    <a:pt x="77" y="152"/>
                  </a:lnTo>
                  <a:lnTo>
                    <a:pt x="81" y="152"/>
                  </a:lnTo>
                  <a:lnTo>
                    <a:pt x="81" y="148"/>
                  </a:lnTo>
                  <a:lnTo>
                    <a:pt x="81" y="144"/>
                  </a:lnTo>
                  <a:lnTo>
                    <a:pt x="81" y="140"/>
                  </a:lnTo>
                  <a:lnTo>
                    <a:pt x="85" y="140"/>
                  </a:lnTo>
                  <a:lnTo>
                    <a:pt x="85" y="135"/>
                  </a:lnTo>
                  <a:lnTo>
                    <a:pt x="85" y="131"/>
                  </a:lnTo>
                  <a:lnTo>
                    <a:pt x="85" y="127"/>
                  </a:lnTo>
                  <a:lnTo>
                    <a:pt x="85" y="123"/>
                  </a:lnTo>
                  <a:lnTo>
                    <a:pt x="85" y="118"/>
                  </a:lnTo>
                  <a:lnTo>
                    <a:pt x="85" y="114"/>
                  </a:lnTo>
                  <a:lnTo>
                    <a:pt x="85" y="110"/>
                  </a:lnTo>
                  <a:lnTo>
                    <a:pt x="81" y="106"/>
                  </a:lnTo>
                  <a:lnTo>
                    <a:pt x="81" y="101"/>
                  </a:lnTo>
                  <a:lnTo>
                    <a:pt x="81" y="97"/>
                  </a:lnTo>
                  <a:lnTo>
                    <a:pt x="81" y="93"/>
                  </a:lnTo>
                  <a:lnTo>
                    <a:pt x="81" y="89"/>
                  </a:lnTo>
                  <a:lnTo>
                    <a:pt x="81" y="85"/>
                  </a:lnTo>
                  <a:lnTo>
                    <a:pt x="81" y="80"/>
                  </a:lnTo>
                  <a:lnTo>
                    <a:pt x="77" y="76"/>
                  </a:lnTo>
                  <a:lnTo>
                    <a:pt x="77" y="72"/>
                  </a:lnTo>
                  <a:lnTo>
                    <a:pt x="77" y="68"/>
                  </a:lnTo>
                  <a:lnTo>
                    <a:pt x="77" y="63"/>
                  </a:lnTo>
                  <a:lnTo>
                    <a:pt x="77" y="59"/>
                  </a:lnTo>
                  <a:lnTo>
                    <a:pt x="77" y="55"/>
                  </a:lnTo>
                  <a:lnTo>
                    <a:pt x="77" y="51"/>
                  </a:lnTo>
                  <a:lnTo>
                    <a:pt x="77" y="46"/>
                  </a:lnTo>
                  <a:lnTo>
                    <a:pt x="77" y="42"/>
                  </a:lnTo>
                  <a:lnTo>
                    <a:pt x="77" y="38"/>
                  </a:lnTo>
                  <a:lnTo>
                    <a:pt x="77" y="34"/>
                  </a:lnTo>
                  <a:lnTo>
                    <a:pt x="77" y="29"/>
                  </a:lnTo>
                  <a:lnTo>
                    <a:pt x="77" y="25"/>
                  </a:lnTo>
                  <a:lnTo>
                    <a:pt x="81" y="21"/>
                  </a:lnTo>
                  <a:lnTo>
                    <a:pt x="81" y="17"/>
                  </a:lnTo>
                  <a:lnTo>
                    <a:pt x="81" y="12"/>
                  </a:lnTo>
                  <a:lnTo>
                    <a:pt x="81" y="8"/>
                  </a:lnTo>
                  <a:lnTo>
                    <a:pt x="85" y="8"/>
                  </a:lnTo>
                  <a:lnTo>
                    <a:pt x="85" y="4"/>
                  </a:lnTo>
                  <a:lnTo>
                    <a:pt x="85" y="0"/>
                  </a:lnTo>
                  <a:close/>
                </a:path>
              </a:pathLst>
            </a:custGeom>
            <a:solidFill>
              <a:srgbClr val="000000"/>
            </a:solidFill>
            <a:ln w="9525">
              <a:noFill/>
              <a:round/>
              <a:headEnd/>
              <a:tailEnd/>
            </a:ln>
          </p:spPr>
          <p:txBody>
            <a:bodyPr/>
            <a:lstStyle/>
            <a:p>
              <a:endParaRPr lang="en-US"/>
            </a:p>
          </p:txBody>
        </p:sp>
        <p:sp>
          <p:nvSpPr>
            <p:cNvPr id="121940" name="Freeform 17"/>
            <p:cNvSpPr>
              <a:spLocks/>
            </p:cNvSpPr>
            <p:nvPr/>
          </p:nvSpPr>
          <p:spPr bwMode="auto">
            <a:xfrm>
              <a:off x="1548" y="1739"/>
              <a:ext cx="144" cy="34"/>
            </a:xfrm>
            <a:custGeom>
              <a:avLst/>
              <a:gdLst>
                <a:gd name="T0" fmla="*/ 72 w 144"/>
                <a:gd name="T1" fmla="*/ 0 h 34"/>
                <a:gd name="T2" fmla="*/ 55 w 144"/>
                <a:gd name="T3" fmla="*/ 4 h 34"/>
                <a:gd name="T4" fmla="*/ 42 w 144"/>
                <a:gd name="T5" fmla="*/ 4 h 34"/>
                <a:gd name="T6" fmla="*/ 30 w 144"/>
                <a:gd name="T7" fmla="*/ 4 h 34"/>
                <a:gd name="T8" fmla="*/ 17 w 144"/>
                <a:gd name="T9" fmla="*/ 9 h 34"/>
                <a:gd name="T10" fmla="*/ 9 w 144"/>
                <a:gd name="T11" fmla="*/ 13 h 34"/>
                <a:gd name="T12" fmla="*/ 4 w 144"/>
                <a:gd name="T13" fmla="*/ 13 h 34"/>
                <a:gd name="T14" fmla="*/ 0 w 144"/>
                <a:gd name="T15" fmla="*/ 17 h 34"/>
                <a:gd name="T16" fmla="*/ 4 w 144"/>
                <a:gd name="T17" fmla="*/ 26 h 34"/>
                <a:gd name="T18" fmla="*/ 9 w 144"/>
                <a:gd name="T19" fmla="*/ 30 h 34"/>
                <a:gd name="T20" fmla="*/ 21 w 144"/>
                <a:gd name="T21" fmla="*/ 30 h 34"/>
                <a:gd name="T22" fmla="*/ 34 w 144"/>
                <a:gd name="T23" fmla="*/ 34 h 34"/>
                <a:gd name="T24" fmla="*/ 51 w 144"/>
                <a:gd name="T25" fmla="*/ 34 h 34"/>
                <a:gd name="T26" fmla="*/ 68 w 144"/>
                <a:gd name="T27" fmla="*/ 34 h 34"/>
                <a:gd name="T28" fmla="*/ 85 w 144"/>
                <a:gd name="T29" fmla="*/ 34 h 34"/>
                <a:gd name="T30" fmla="*/ 102 w 144"/>
                <a:gd name="T31" fmla="*/ 30 h 34"/>
                <a:gd name="T32" fmla="*/ 119 w 144"/>
                <a:gd name="T33" fmla="*/ 30 h 34"/>
                <a:gd name="T34" fmla="*/ 131 w 144"/>
                <a:gd name="T35" fmla="*/ 26 h 34"/>
                <a:gd name="T36" fmla="*/ 140 w 144"/>
                <a:gd name="T37" fmla="*/ 21 h 34"/>
                <a:gd name="T38" fmla="*/ 144 w 144"/>
                <a:gd name="T39" fmla="*/ 17 h 34"/>
                <a:gd name="T40" fmla="*/ 140 w 144"/>
                <a:gd name="T41" fmla="*/ 13 h 34"/>
                <a:gd name="T42" fmla="*/ 131 w 144"/>
                <a:gd name="T43" fmla="*/ 9 h 34"/>
                <a:gd name="T44" fmla="*/ 127 w 144"/>
                <a:gd name="T45" fmla="*/ 9 h 34"/>
                <a:gd name="T46" fmla="*/ 123 w 144"/>
                <a:gd name="T47" fmla="*/ 4 h 34"/>
                <a:gd name="T48" fmla="*/ 114 w 144"/>
                <a:gd name="T49" fmla="*/ 4 h 34"/>
                <a:gd name="T50" fmla="*/ 110 w 144"/>
                <a:gd name="T51" fmla="*/ 4 h 34"/>
                <a:gd name="T52" fmla="*/ 102 w 144"/>
                <a:gd name="T53" fmla="*/ 0 h 34"/>
                <a:gd name="T54" fmla="*/ 106 w 144"/>
                <a:gd name="T55" fmla="*/ 0 h 34"/>
                <a:gd name="T56" fmla="*/ 114 w 144"/>
                <a:gd name="T57" fmla="*/ 4 h 34"/>
                <a:gd name="T58" fmla="*/ 119 w 144"/>
                <a:gd name="T59" fmla="*/ 4 h 34"/>
                <a:gd name="T60" fmla="*/ 127 w 144"/>
                <a:gd name="T61" fmla="*/ 9 h 34"/>
                <a:gd name="T62" fmla="*/ 131 w 144"/>
                <a:gd name="T63" fmla="*/ 13 h 34"/>
                <a:gd name="T64" fmla="*/ 136 w 144"/>
                <a:gd name="T65" fmla="*/ 17 h 34"/>
                <a:gd name="T66" fmla="*/ 136 w 144"/>
                <a:gd name="T67" fmla="*/ 21 h 34"/>
                <a:gd name="T68" fmla="*/ 131 w 144"/>
                <a:gd name="T69" fmla="*/ 21 h 34"/>
                <a:gd name="T70" fmla="*/ 119 w 144"/>
                <a:gd name="T71" fmla="*/ 26 h 34"/>
                <a:gd name="T72" fmla="*/ 106 w 144"/>
                <a:gd name="T73" fmla="*/ 26 h 34"/>
                <a:gd name="T74" fmla="*/ 93 w 144"/>
                <a:gd name="T75" fmla="*/ 26 h 34"/>
                <a:gd name="T76" fmla="*/ 76 w 144"/>
                <a:gd name="T77" fmla="*/ 30 h 34"/>
                <a:gd name="T78" fmla="*/ 64 w 144"/>
                <a:gd name="T79" fmla="*/ 30 h 34"/>
                <a:gd name="T80" fmla="*/ 47 w 144"/>
                <a:gd name="T81" fmla="*/ 30 h 34"/>
                <a:gd name="T82" fmla="*/ 34 w 144"/>
                <a:gd name="T83" fmla="*/ 30 h 34"/>
                <a:gd name="T84" fmla="*/ 26 w 144"/>
                <a:gd name="T85" fmla="*/ 30 h 34"/>
                <a:gd name="T86" fmla="*/ 21 w 144"/>
                <a:gd name="T87" fmla="*/ 26 h 34"/>
                <a:gd name="T88" fmla="*/ 13 w 144"/>
                <a:gd name="T89" fmla="*/ 21 h 34"/>
                <a:gd name="T90" fmla="*/ 17 w 144"/>
                <a:gd name="T91" fmla="*/ 17 h 34"/>
                <a:gd name="T92" fmla="*/ 26 w 144"/>
                <a:gd name="T93" fmla="*/ 13 h 34"/>
                <a:gd name="T94" fmla="*/ 30 w 144"/>
                <a:gd name="T95" fmla="*/ 13 h 34"/>
                <a:gd name="T96" fmla="*/ 34 w 144"/>
                <a:gd name="T97" fmla="*/ 13 h 34"/>
                <a:gd name="T98" fmla="*/ 42 w 144"/>
                <a:gd name="T99" fmla="*/ 13 h 34"/>
                <a:gd name="T100" fmla="*/ 47 w 144"/>
                <a:gd name="T101" fmla="*/ 9 h 34"/>
                <a:gd name="T102" fmla="*/ 55 w 144"/>
                <a:gd name="T103" fmla="*/ 9 h 34"/>
                <a:gd name="T104" fmla="*/ 64 w 144"/>
                <a:gd name="T105" fmla="*/ 9 h 34"/>
                <a:gd name="T106" fmla="*/ 68 w 144"/>
                <a:gd name="T107" fmla="*/ 9 h 34"/>
                <a:gd name="T108" fmla="*/ 76 w 144"/>
                <a:gd name="T109" fmla="*/ 9 h 34"/>
                <a:gd name="T110" fmla="*/ 81 w 144"/>
                <a:gd name="T111" fmla="*/ 4 h 34"/>
                <a:gd name="T112" fmla="*/ 85 w 144"/>
                <a:gd name="T113" fmla="*/ 0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34"/>
                <a:gd name="T173" fmla="*/ 144 w 144"/>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34">
                  <a:moveTo>
                    <a:pt x="85" y="0"/>
                  </a:moveTo>
                  <a:lnTo>
                    <a:pt x="81" y="0"/>
                  </a:lnTo>
                  <a:lnTo>
                    <a:pt x="76" y="0"/>
                  </a:lnTo>
                  <a:lnTo>
                    <a:pt x="72" y="0"/>
                  </a:lnTo>
                  <a:lnTo>
                    <a:pt x="68" y="0"/>
                  </a:lnTo>
                  <a:lnTo>
                    <a:pt x="64" y="0"/>
                  </a:lnTo>
                  <a:lnTo>
                    <a:pt x="59" y="4"/>
                  </a:lnTo>
                  <a:lnTo>
                    <a:pt x="55" y="4"/>
                  </a:lnTo>
                  <a:lnTo>
                    <a:pt x="51" y="4"/>
                  </a:lnTo>
                  <a:lnTo>
                    <a:pt x="47" y="4"/>
                  </a:lnTo>
                  <a:lnTo>
                    <a:pt x="42" y="4"/>
                  </a:lnTo>
                  <a:lnTo>
                    <a:pt x="38" y="4"/>
                  </a:lnTo>
                  <a:lnTo>
                    <a:pt x="34" y="4"/>
                  </a:lnTo>
                  <a:lnTo>
                    <a:pt x="30" y="4"/>
                  </a:lnTo>
                  <a:lnTo>
                    <a:pt x="26" y="9"/>
                  </a:lnTo>
                  <a:lnTo>
                    <a:pt x="21" y="9"/>
                  </a:lnTo>
                  <a:lnTo>
                    <a:pt x="17" y="9"/>
                  </a:lnTo>
                  <a:lnTo>
                    <a:pt x="13" y="9"/>
                  </a:lnTo>
                  <a:lnTo>
                    <a:pt x="9" y="13"/>
                  </a:lnTo>
                  <a:lnTo>
                    <a:pt x="4" y="13"/>
                  </a:lnTo>
                  <a:lnTo>
                    <a:pt x="4" y="17"/>
                  </a:lnTo>
                  <a:lnTo>
                    <a:pt x="0" y="17"/>
                  </a:lnTo>
                  <a:lnTo>
                    <a:pt x="0" y="21"/>
                  </a:lnTo>
                  <a:lnTo>
                    <a:pt x="0" y="26"/>
                  </a:lnTo>
                  <a:lnTo>
                    <a:pt x="4" y="26"/>
                  </a:lnTo>
                  <a:lnTo>
                    <a:pt x="9" y="30"/>
                  </a:lnTo>
                  <a:lnTo>
                    <a:pt x="13" y="30"/>
                  </a:lnTo>
                  <a:lnTo>
                    <a:pt x="17" y="30"/>
                  </a:lnTo>
                  <a:lnTo>
                    <a:pt x="21" y="30"/>
                  </a:lnTo>
                  <a:lnTo>
                    <a:pt x="21" y="34"/>
                  </a:lnTo>
                  <a:lnTo>
                    <a:pt x="26" y="34"/>
                  </a:lnTo>
                  <a:lnTo>
                    <a:pt x="30" y="34"/>
                  </a:lnTo>
                  <a:lnTo>
                    <a:pt x="34" y="34"/>
                  </a:lnTo>
                  <a:lnTo>
                    <a:pt x="38" y="34"/>
                  </a:lnTo>
                  <a:lnTo>
                    <a:pt x="42" y="34"/>
                  </a:lnTo>
                  <a:lnTo>
                    <a:pt x="47" y="34"/>
                  </a:lnTo>
                  <a:lnTo>
                    <a:pt x="51" y="34"/>
                  </a:lnTo>
                  <a:lnTo>
                    <a:pt x="55" y="34"/>
                  </a:lnTo>
                  <a:lnTo>
                    <a:pt x="59" y="34"/>
                  </a:lnTo>
                  <a:lnTo>
                    <a:pt x="64" y="34"/>
                  </a:lnTo>
                  <a:lnTo>
                    <a:pt x="68" y="34"/>
                  </a:lnTo>
                  <a:lnTo>
                    <a:pt x="72" y="34"/>
                  </a:lnTo>
                  <a:lnTo>
                    <a:pt x="76" y="34"/>
                  </a:lnTo>
                  <a:lnTo>
                    <a:pt x="81" y="34"/>
                  </a:lnTo>
                  <a:lnTo>
                    <a:pt x="85" y="34"/>
                  </a:lnTo>
                  <a:lnTo>
                    <a:pt x="89" y="34"/>
                  </a:lnTo>
                  <a:lnTo>
                    <a:pt x="93" y="30"/>
                  </a:lnTo>
                  <a:lnTo>
                    <a:pt x="98" y="30"/>
                  </a:lnTo>
                  <a:lnTo>
                    <a:pt x="102" y="30"/>
                  </a:lnTo>
                  <a:lnTo>
                    <a:pt x="106" y="30"/>
                  </a:lnTo>
                  <a:lnTo>
                    <a:pt x="110" y="30"/>
                  </a:lnTo>
                  <a:lnTo>
                    <a:pt x="114" y="30"/>
                  </a:lnTo>
                  <a:lnTo>
                    <a:pt x="119" y="30"/>
                  </a:lnTo>
                  <a:lnTo>
                    <a:pt x="123" y="26"/>
                  </a:lnTo>
                  <a:lnTo>
                    <a:pt x="127" y="26"/>
                  </a:lnTo>
                  <a:lnTo>
                    <a:pt x="131" y="26"/>
                  </a:lnTo>
                  <a:lnTo>
                    <a:pt x="136" y="26"/>
                  </a:lnTo>
                  <a:lnTo>
                    <a:pt x="136" y="21"/>
                  </a:lnTo>
                  <a:lnTo>
                    <a:pt x="140" y="21"/>
                  </a:lnTo>
                  <a:lnTo>
                    <a:pt x="144" y="17"/>
                  </a:lnTo>
                  <a:lnTo>
                    <a:pt x="140" y="17"/>
                  </a:lnTo>
                  <a:lnTo>
                    <a:pt x="140" y="13"/>
                  </a:lnTo>
                  <a:lnTo>
                    <a:pt x="136" y="13"/>
                  </a:lnTo>
                  <a:lnTo>
                    <a:pt x="136" y="9"/>
                  </a:lnTo>
                  <a:lnTo>
                    <a:pt x="131" y="9"/>
                  </a:lnTo>
                  <a:lnTo>
                    <a:pt x="127" y="9"/>
                  </a:lnTo>
                  <a:lnTo>
                    <a:pt x="127" y="4"/>
                  </a:lnTo>
                  <a:lnTo>
                    <a:pt x="123" y="4"/>
                  </a:lnTo>
                  <a:lnTo>
                    <a:pt x="119" y="4"/>
                  </a:lnTo>
                  <a:lnTo>
                    <a:pt x="114" y="4"/>
                  </a:lnTo>
                  <a:lnTo>
                    <a:pt x="110" y="4"/>
                  </a:lnTo>
                  <a:lnTo>
                    <a:pt x="106" y="0"/>
                  </a:lnTo>
                  <a:lnTo>
                    <a:pt x="102" y="0"/>
                  </a:lnTo>
                  <a:lnTo>
                    <a:pt x="106" y="0"/>
                  </a:lnTo>
                  <a:lnTo>
                    <a:pt x="106" y="4"/>
                  </a:lnTo>
                  <a:lnTo>
                    <a:pt x="110" y="4"/>
                  </a:lnTo>
                  <a:lnTo>
                    <a:pt x="114" y="4"/>
                  </a:lnTo>
                  <a:lnTo>
                    <a:pt x="119" y="4"/>
                  </a:lnTo>
                  <a:lnTo>
                    <a:pt x="123" y="9"/>
                  </a:lnTo>
                  <a:lnTo>
                    <a:pt x="127" y="9"/>
                  </a:lnTo>
                  <a:lnTo>
                    <a:pt x="131" y="9"/>
                  </a:lnTo>
                  <a:lnTo>
                    <a:pt x="131" y="13"/>
                  </a:lnTo>
                  <a:lnTo>
                    <a:pt x="136" y="13"/>
                  </a:lnTo>
                  <a:lnTo>
                    <a:pt x="136" y="17"/>
                  </a:lnTo>
                  <a:lnTo>
                    <a:pt x="140" y="17"/>
                  </a:lnTo>
                  <a:lnTo>
                    <a:pt x="140" y="21"/>
                  </a:lnTo>
                  <a:lnTo>
                    <a:pt x="136" y="21"/>
                  </a:lnTo>
                  <a:lnTo>
                    <a:pt x="131" y="21"/>
                  </a:lnTo>
                  <a:lnTo>
                    <a:pt x="127" y="21"/>
                  </a:lnTo>
                  <a:lnTo>
                    <a:pt x="127" y="26"/>
                  </a:lnTo>
                  <a:lnTo>
                    <a:pt x="123" y="26"/>
                  </a:lnTo>
                  <a:lnTo>
                    <a:pt x="119" y="26"/>
                  </a:lnTo>
                  <a:lnTo>
                    <a:pt x="114" y="26"/>
                  </a:lnTo>
                  <a:lnTo>
                    <a:pt x="110" y="26"/>
                  </a:lnTo>
                  <a:lnTo>
                    <a:pt x="106" y="26"/>
                  </a:lnTo>
                  <a:lnTo>
                    <a:pt x="102" y="26"/>
                  </a:lnTo>
                  <a:lnTo>
                    <a:pt x="98" y="26"/>
                  </a:lnTo>
                  <a:lnTo>
                    <a:pt x="93" y="26"/>
                  </a:lnTo>
                  <a:lnTo>
                    <a:pt x="89" y="26"/>
                  </a:lnTo>
                  <a:lnTo>
                    <a:pt x="85" y="26"/>
                  </a:lnTo>
                  <a:lnTo>
                    <a:pt x="85" y="30"/>
                  </a:lnTo>
                  <a:lnTo>
                    <a:pt x="81" y="30"/>
                  </a:lnTo>
                  <a:lnTo>
                    <a:pt x="76" y="30"/>
                  </a:lnTo>
                  <a:lnTo>
                    <a:pt x="72" y="30"/>
                  </a:lnTo>
                  <a:lnTo>
                    <a:pt x="68" y="30"/>
                  </a:lnTo>
                  <a:lnTo>
                    <a:pt x="64" y="30"/>
                  </a:lnTo>
                  <a:lnTo>
                    <a:pt x="59" y="30"/>
                  </a:lnTo>
                  <a:lnTo>
                    <a:pt x="55" y="30"/>
                  </a:lnTo>
                  <a:lnTo>
                    <a:pt x="51" y="30"/>
                  </a:lnTo>
                  <a:lnTo>
                    <a:pt x="47" y="30"/>
                  </a:lnTo>
                  <a:lnTo>
                    <a:pt x="42" y="30"/>
                  </a:lnTo>
                  <a:lnTo>
                    <a:pt x="38" y="30"/>
                  </a:lnTo>
                  <a:lnTo>
                    <a:pt x="34" y="30"/>
                  </a:lnTo>
                  <a:lnTo>
                    <a:pt x="30" y="30"/>
                  </a:lnTo>
                  <a:lnTo>
                    <a:pt x="26" y="30"/>
                  </a:lnTo>
                  <a:lnTo>
                    <a:pt x="21" y="30"/>
                  </a:lnTo>
                  <a:lnTo>
                    <a:pt x="21" y="26"/>
                  </a:lnTo>
                  <a:lnTo>
                    <a:pt x="17" y="26"/>
                  </a:lnTo>
                  <a:lnTo>
                    <a:pt x="13" y="26"/>
                  </a:lnTo>
                  <a:lnTo>
                    <a:pt x="13" y="21"/>
                  </a:lnTo>
                  <a:lnTo>
                    <a:pt x="17" y="17"/>
                  </a:lnTo>
                  <a:lnTo>
                    <a:pt x="21" y="17"/>
                  </a:lnTo>
                  <a:lnTo>
                    <a:pt x="21" y="13"/>
                  </a:lnTo>
                  <a:lnTo>
                    <a:pt x="26" y="13"/>
                  </a:lnTo>
                  <a:lnTo>
                    <a:pt x="30" y="13"/>
                  </a:lnTo>
                  <a:lnTo>
                    <a:pt x="34" y="13"/>
                  </a:lnTo>
                  <a:lnTo>
                    <a:pt x="38" y="13"/>
                  </a:lnTo>
                  <a:lnTo>
                    <a:pt x="42" y="13"/>
                  </a:lnTo>
                  <a:lnTo>
                    <a:pt x="42" y="9"/>
                  </a:lnTo>
                  <a:lnTo>
                    <a:pt x="47" y="9"/>
                  </a:lnTo>
                  <a:lnTo>
                    <a:pt x="51" y="9"/>
                  </a:lnTo>
                  <a:lnTo>
                    <a:pt x="55" y="9"/>
                  </a:lnTo>
                  <a:lnTo>
                    <a:pt x="59" y="9"/>
                  </a:lnTo>
                  <a:lnTo>
                    <a:pt x="64" y="9"/>
                  </a:lnTo>
                  <a:lnTo>
                    <a:pt x="68" y="9"/>
                  </a:lnTo>
                  <a:lnTo>
                    <a:pt x="72" y="9"/>
                  </a:lnTo>
                  <a:lnTo>
                    <a:pt x="76" y="9"/>
                  </a:lnTo>
                  <a:lnTo>
                    <a:pt x="76" y="4"/>
                  </a:lnTo>
                  <a:lnTo>
                    <a:pt x="81" y="4"/>
                  </a:lnTo>
                  <a:lnTo>
                    <a:pt x="85" y="4"/>
                  </a:lnTo>
                  <a:lnTo>
                    <a:pt x="85" y="0"/>
                  </a:lnTo>
                  <a:close/>
                </a:path>
              </a:pathLst>
            </a:custGeom>
            <a:solidFill>
              <a:srgbClr val="000000"/>
            </a:solidFill>
            <a:ln w="9525">
              <a:noFill/>
              <a:round/>
              <a:headEnd/>
              <a:tailEnd/>
            </a:ln>
          </p:spPr>
          <p:txBody>
            <a:bodyPr/>
            <a:lstStyle/>
            <a:p>
              <a:endParaRPr lang="en-US"/>
            </a:p>
          </p:txBody>
        </p:sp>
        <p:sp>
          <p:nvSpPr>
            <p:cNvPr id="121941" name="Freeform 18"/>
            <p:cNvSpPr>
              <a:spLocks/>
            </p:cNvSpPr>
            <p:nvPr/>
          </p:nvSpPr>
          <p:spPr bwMode="auto">
            <a:xfrm>
              <a:off x="1565" y="1773"/>
              <a:ext cx="4" cy="64"/>
            </a:xfrm>
            <a:custGeom>
              <a:avLst/>
              <a:gdLst>
                <a:gd name="T0" fmla="*/ 0 w 4"/>
                <a:gd name="T1" fmla="*/ 4 h 64"/>
                <a:gd name="T2" fmla="*/ 0 w 4"/>
                <a:gd name="T3" fmla="*/ 8 h 64"/>
                <a:gd name="T4" fmla="*/ 0 w 4"/>
                <a:gd name="T5" fmla="*/ 8 h 64"/>
                <a:gd name="T6" fmla="*/ 0 w 4"/>
                <a:gd name="T7" fmla="*/ 8 h 64"/>
                <a:gd name="T8" fmla="*/ 0 w 4"/>
                <a:gd name="T9" fmla="*/ 13 h 64"/>
                <a:gd name="T10" fmla="*/ 0 w 4"/>
                <a:gd name="T11" fmla="*/ 17 h 64"/>
                <a:gd name="T12" fmla="*/ 0 w 4"/>
                <a:gd name="T13" fmla="*/ 17 h 64"/>
                <a:gd name="T14" fmla="*/ 0 w 4"/>
                <a:gd name="T15" fmla="*/ 21 h 64"/>
                <a:gd name="T16" fmla="*/ 0 w 4"/>
                <a:gd name="T17" fmla="*/ 21 h 64"/>
                <a:gd name="T18" fmla="*/ 0 w 4"/>
                <a:gd name="T19" fmla="*/ 25 h 64"/>
                <a:gd name="T20" fmla="*/ 0 w 4"/>
                <a:gd name="T21" fmla="*/ 30 h 64"/>
                <a:gd name="T22" fmla="*/ 0 w 4"/>
                <a:gd name="T23" fmla="*/ 30 h 64"/>
                <a:gd name="T24" fmla="*/ 0 w 4"/>
                <a:gd name="T25" fmla="*/ 34 h 64"/>
                <a:gd name="T26" fmla="*/ 0 w 4"/>
                <a:gd name="T27" fmla="*/ 38 h 64"/>
                <a:gd name="T28" fmla="*/ 0 w 4"/>
                <a:gd name="T29" fmla="*/ 38 h 64"/>
                <a:gd name="T30" fmla="*/ 0 w 4"/>
                <a:gd name="T31" fmla="*/ 42 h 64"/>
                <a:gd name="T32" fmla="*/ 0 w 4"/>
                <a:gd name="T33" fmla="*/ 42 h 64"/>
                <a:gd name="T34" fmla="*/ 0 w 4"/>
                <a:gd name="T35" fmla="*/ 47 h 64"/>
                <a:gd name="T36" fmla="*/ 0 w 4"/>
                <a:gd name="T37" fmla="*/ 51 h 64"/>
                <a:gd name="T38" fmla="*/ 0 w 4"/>
                <a:gd name="T39" fmla="*/ 51 h 64"/>
                <a:gd name="T40" fmla="*/ 0 w 4"/>
                <a:gd name="T41" fmla="*/ 55 h 64"/>
                <a:gd name="T42" fmla="*/ 0 w 4"/>
                <a:gd name="T43" fmla="*/ 55 h 64"/>
                <a:gd name="T44" fmla="*/ 0 w 4"/>
                <a:gd name="T45" fmla="*/ 59 h 64"/>
                <a:gd name="T46" fmla="*/ 0 w 4"/>
                <a:gd name="T47" fmla="*/ 59 h 64"/>
                <a:gd name="T48" fmla="*/ 0 w 4"/>
                <a:gd name="T49" fmla="*/ 64 h 64"/>
                <a:gd name="T50" fmla="*/ 0 w 4"/>
                <a:gd name="T51" fmla="*/ 64 h 64"/>
                <a:gd name="T52" fmla="*/ 0 w 4"/>
                <a:gd name="T53" fmla="*/ 64 h 64"/>
                <a:gd name="T54" fmla="*/ 0 w 4"/>
                <a:gd name="T55" fmla="*/ 64 h 64"/>
                <a:gd name="T56" fmla="*/ 4 w 4"/>
                <a:gd name="T57" fmla="*/ 64 h 64"/>
                <a:gd name="T58" fmla="*/ 4 w 4"/>
                <a:gd name="T59" fmla="*/ 64 h 64"/>
                <a:gd name="T60" fmla="*/ 4 w 4"/>
                <a:gd name="T61" fmla="*/ 59 h 64"/>
                <a:gd name="T62" fmla="*/ 4 w 4"/>
                <a:gd name="T63" fmla="*/ 55 h 64"/>
                <a:gd name="T64" fmla="*/ 4 w 4"/>
                <a:gd name="T65" fmla="*/ 55 h 64"/>
                <a:gd name="T66" fmla="*/ 4 w 4"/>
                <a:gd name="T67" fmla="*/ 51 h 64"/>
                <a:gd name="T68" fmla="*/ 4 w 4"/>
                <a:gd name="T69" fmla="*/ 51 h 64"/>
                <a:gd name="T70" fmla="*/ 4 w 4"/>
                <a:gd name="T71" fmla="*/ 47 h 64"/>
                <a:gd name="T72" fmla="*/ 4 w 4"/>
                <a:gd name="T73" fmla="*/ 47 h 64"/>
                <a:gd name="T74" fmla="*/ 4 w 4"/>
                <a:gd name="T75" fmla="*/ 42 h 64"/>
                <a:gd name="T76" fmla="*/ 4 w 4"/>
                <a:gd name="T77" fmla="*/ 42 h 64"/>
                <a:gd name="T78" fmla="*/ 4 w 4"/>
                <a:gd name="T79" fmla="*/ 38 h 64"/>
                <a:gd name="T80" fmla="*/ 4 w 4"/>
                <a:gd name="T81" fmla="*/ 38 h 64"/>
                <a:gd name="T82" fmla="*/ 4 w 4"/>
                <a:gd name="T83" fmla="*/ 34 h 64"/>
                <a:gd name="T84" fmla="*/ 4 w 4"/>
                <a:gd name="T85" fmla="*/ 34 h 64"/>
                <a:gd name="T86" fmla="*/ 4 w 4"/>
                <a:gd name="T87" fmla="*/ 34 h 64"/>
                <a:gd name="T88" fmla="*/ 4 w 4"/>
                <a:gd name="T89" fmla="*/ 30 h 64"/>
                <a:gd name="T90" fmla="*/ 4 w 4"/>
                <a:gd name="T91" fmla="*/ 30 h 64"/>
                <a:gd name="T92" fmla="*/ 4 w 4"/>
                <a:gd name="T93" fmla="*/ 25 h 64"/>
                <a:gd name="T94" fmla="*/ 4 w 4"/>
                <a:gd name="T95" fmla="*/ 25 h 64"/>
                <a:gd name="T96" fmla="*/ 4 w 4"/>
                <a:gd name="T97" fmla="*/ 21 h 64"/>
                <a:gd name="T98" fmla="*/ 4 w 4"/>
                <a:gd name="T99" fmla="*/ 17 h 64"/>
                <a:gd name="T100" fmla="*/ 4 w 4"/>
                <a:gd name="T101" fmla="*/ 17 h 64"/>
                <a:gd name="T102" fmla="*/ 4 w 4"/>
                <a:gd name="T103" fmla="*/ 13 h 64"/>
                <a:gd name="T104" fmla="*/ 4 w 4"/>
                <a:gd name="T105" fmla="*/ 13 h 64"/>
                <a:gd name="T106" fmla="*/ 4 w 4"/>
                <a:gd name="T107" fmla="*/ 8 h 64"/>
                <a:gd name="T108" fmla="*/ 4 w 4"/>
                <a:gd name="T109" fmla="*/ 8 h 64"/>
                <a:gd name="T110" fmla="*/ 4 w 4"/>
                <a:gd name="T111" fmla="*/ 4 h 64"/>
                <a:gd name="T112" fmla="*/ 4 w 4"/>
                <a:gd name="T113" fmla="*/ 4 h 64"/>
                <a:gd name="T114" fmla="*/ 4 w 4"/>
                <a:gd name="T115" fmla="*/ 0 h 64"/>
                <a:gd name="T116" fmla="*/ 0 w 4"/>
                <a:gd name="T117" fmla="*/ 4 h 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
                <a:gd name="T178" fmla="*/ 0 h 64"/>
                <a:gd name="T179" fmla="*/ 4 w 4"/>
                <a:gd name="T180" fmla="*/ 64 h 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 h="64">
                  <a:moveTo>
                    <a:pt x="0" y="4"/>
                  </a:moveTo>
                  <a:lnTo>
                    <a:pt x="0" y="4"/>
                  </a:lnTo>
                  <a:lnTo>
                    <a:pt x="0" y="8"/>
                  </a:lnTo>
                  <a:lnTo>
                    <a:pt x="0" y="13"/>
                  </a:lnTo>
                  <a:lnTo>
                    <a:pt x="0" y="17"/>
                  </a:lnTo>
                  <a:lnTo>
                    <a:pt x="0" y="21"/>
                  </a:lnTo>
                  <a:lnTo>
                    <a:pt x="0" y="25"/>
                  </a:lnTo>
                  <a:lnTo>
                    <a:pt x="0" y="30"/>
                  </a:lnTo>
                  <a:lnTo>
                    <a:pt x="0" y="34"/>
                  </a:lnTo>
                  <a:lnTo>
                    <a:pt x="0" y="38"/>
                  </a:lnTo>
                  <a:lnTo>
                    <a:pt x="0" y="42"/>
                  </a:lnTo>
                  <a:lnTo>
                    <a:pt x="0" y="47"/>
                  </a:lnTo>
                  <a:lnTo>
                    <a:pt x="0" y="51"/>
                  </a:lnTo>
                  <a:lnTo>
                    <a:pt x="0" y="55"/>
                  </a:lnTo>
                  <a:lnTo>
                    <a:pt x="0" y="59"/>
                  </a:lnTo>
                  <a:lnTo>
                    <a:pt x="0" y="64"/>
                  </a:lnTo>
                  <a:lnTo>
                    <a:pt x="4" y="64"/>
                  </a:lnTo>
                  <a:lnTo>
                    <a:pt x="4" y="59"/>
                  </a:lnTo>
                  <a:lnTo>
                    <a:pt x="4" y="55"/>
                  </a:lnTo>
                  <a:lnTo>
                    <a:pt x="4" y="51"/>
                  </a:lnTo>
                  <a:lnTo>
                    <a:pt x="4" y="47"/>
                  </a:lnTo>
                  <a:lnTo>
                    <a:pt x="4" y="42"/>
                  </a:lnTo>
                  <a:lnTo>
                    <a:pt x="4" y="38"/>
                  </a:lnTo>
                  <a:lnTo>
                    <a:pt x="4" y="34"/>
                  </a:lnTo>
                  <a:lnTo>
                    <a:pt x="4" y="30"/>
                  </a:lnTo>
                  <a:lnTo>
                    <a:pt x="4" y="25"/>
                  </a:lnTo>
                  <a:lnTo>
                    <a:pt x="4" y="21"/>
                  </a:lnTo>
                  <a:lnTo>
                    <a:pt x="4" y="17"/>
                  </a:lnTo>
                  <a:lnTo>
                    <a:pt x="4" y="13"/>
                  </a:lnTo>
                  <a:lnTo>
                    <a:pt x="4" y="8"/>
                  </a:lnTo>
                  <a:lnTo>
                    <a:pt x="4" y="4"/>
                  </a:lnTo>
                  <a:lnTo>
                    <a:pt x="4" y="0"/>
                  </a:lnTo>
                  <a:lnTo>
                    <a:pt x="0" y="4"/>
                  </a:lnTo>
                  <a:close/>
                </a:path>
              </a:pathLst>
            </a:custGeom>
            <a:solidFill>
              <a:srgbClr val="000000"/>
            </a:solidFill>
            <a:ln w="9525">
              <a:noFill/>
              <a:round/>
              <a:headEnd/>
              <a:tailEnd/>
            </a:ln>
          </p:spPr>
          <p:txBody>
            <a:bodyPr/>
            <a:lstStyle/>
            <a:p>
              <a:endParaRPr lang="en-US"/>
            </a:p>
          </p:txBody>
        </p:sp>
        <p:sp>
          <p:nvSpPr>
            <p:cNvPr id="121942" name="Freeform 19"/>
            <p:cNvSpPr>
              <a:spLocks/>
            </p:cNvSpPr>
            <p:nvPr/>
          </p:nvSpPr>
          <p:spPr bwMode="auto">
            <a:xfrm>
              <a:off x="1582" y="1794"/>
              <a:ext cx="80" cy="17"/>
            </a:xfrm>
            <a:custGeom>
              <a:avLst/>
              <a:gdLst>
                <a:gd name="T0" fmla="*/ 0 w 80"/>
                <a:gd name="T1" fmla="*/ 13 h 17"/>
                <a:gd name="T2" fmla="*/ 4 w 80"/>
                <a:gd name="T3" fmla="*/ 13 h 17"/>
                <a:gd name="T4" fmla="*/ 13 w 80"/>
                <a:gd name="T5" fmla="*/ 13 h 17"/>
                <a:gd name="T6" fmla="*/ 17 w 80"/>
                <a:gd name="T7" fmla="*/ 13 h 17"/>
                <a:gd name="T8" fmla="*/ 21 w 80"/>
                <a:gd name="T9" fmla="*/ 13 h 17"/>
                <a:gd name="T10" fmla="*/ 25 w 80"/>
                <a:gd name="T11" fmla="*/ 13 h 17"/>
                <a:gd name="T12" fmla="*/ 30 w 80"/>
                <a:gd name="T13" fmla="*/ 13 h 17"/>
                <a:gd name="T14" fmla="*/ 34 w 80"/>
                <a:gd name="T15" fmla="*/ 13 h 17"/>
                <a:gd name="T16" fmla="*/ 38 w 80"/>
                <a:gd name="T17" fmla="*/ 9 h 17"/>
                <a:gd name="T18" fmla="*/ 42 w 80"/>
                <a:gd name="T19" fmla="*/ 9 h 17"/>
                <a:gd name="T20" fmla="*/ 47 w 80"/>
                <a:gd name="T21" fmla="*/ 9 h 17"/>
                <a:gd name="T22" fmla="*/ 51 w 80"/>
                <a:gd name="T23" fmla="*/ 9 h 17"/>
                <a:gd name="T24" fmla="*/ 55 w 80"/>
                <a:gd name="T25" fmla="*/ 9 h 17"/>
                <a:gd name="T26" fmla="*/ 59 w 80"/>
                <a:gd name="T27" fmla="*/ 9 h 17"/>
                <a:gd name="T28" fmla="*/ 59 w 80"/>
                <a:gd name="T29" fmla="*/ 9 h 17"/>
                <a:gd name="T30" fmla="*/ 64 w 80"/>
                <a:gd name="T31" fmla="*/ 9 h 17"/>
                <a:gd name="T32" fmla="*/ 68 w 80"/>
                <a:gd name="T33" fmla="*/ 4 h 17"/>
                <a:gd name="T34" fmla="*/ 72 w 80"/>
                <a:gd name="T35" fmla="*/ 4 h 17"/>
                <a:gd name="T36" fmla="*/ 76 w 80"/>
                <a:gd name="T37" fmla="*/ 4 h 17"/>
                <a:gd name="T38" fmla="*/ 76 w 80"/>
                <a:gd name="T39" fmla="*/ 0 h 17"/>
                <a:gd name="T40" fmla="*/ 80 w 80"/>
                <a:gd name="T41" fmla="*/ 0 h 17"/>
                <a:gd name="T42" fmla="*/ 80 w 80"/>
                <a:gd name="T43" fmla="*/ 4 h 17"/>
                <a:gd name="T44" fmla="*/ 80 w 80"/>
                <a:gd name="T45" fmla="*/ 9 h 17"/>
                <a:gd name="T46" fmla="*/ 80 w 80"/>
                <a:gd name="T47" fmla="*/ 13 h 17"/>
                <a:gd name="T48" fmla="*/ 80 w 80"/>
                <a:gd name="T49" fmla="*/ 13 h 17"/>
                <a:gd name="T50" fmla="*/ 76 w 80"/>
                <a:gd name="T51" fmla="*/ 13 h 17"/>
                <a:gd name="T52" fmla="*/ 72 w 80"/>
                <a:gd name="T53" fmla="*/ 13 h 17"/>
                <a:gd name="T54" fmla="*/ 68 w 80"/>
                <a:gd name="T55" fmla="*/ 13 h 17"/>
                <a:gd name="T56" fmla="*/ 68 w 80"/>
                <a:gd name="T57" fmla="*/ 13 h 17"/>
                <a:gd name="T58" fmla="*/ 64 w 80"/>
                <a:gd name="T59" fmla="*/ 13 h 17"/>
                <a:gd name="T60" fmla="*/ 59 w 80"/>
                <a:gd name="T61" fmla="*/ 13 h 17"/>
                <a:gd name="T62" fmla="*/ 59 w 80"/>
                <a:gd name="T63" fmla="*/ 13 h 17"/>
                <a:gd name="T64" fmla="*/ 55 w 80"/>
                <a:gd name="T65" fmla="*/ 17 h 17"/>
                <a:gd name="T66" fmla="*/ 51 w 80"/>
                <a:gd name="T67" fmla="*/ 17 h 17"/>
                <a:gd name="T68" fmla="*/ 47 w 80"/>
                <a:gd name="T69" fmla="*/ 17 h 17"/>
                <a:gd name="T70" fmla="*/ 47 w 80"/>
                <a:gd name="T71" fmla="*/ 17 h 17"/>
                <a:gd name="T72" fmla="*/ 42 w 80"/>
                <a:gd name="T73" fmla="*/ 17 h 17"/>
                <a:gd name="T74" fmla="*/ 38 w 80"/>
                <a:gd name="T75" fmla="*/ 17 h 17"/>
                <a:gd name="T76" fmla="*/ 34 w 80"/>
                <a:gd name="T77" fmla="*/ 17 h 17"/>
                <a:gd name="T78" fmla="*/ 34 w 80"/>
                <a:gd name="T79" fmla="*/ 17 h 17"/>
                <a:gd name="T80" fmla="*/ 30 w 80"/>
                <a:gd name="T81" fmla="*/ 17 h 17"/>
                <a:gd name="T82" fmla="*/ 25 w 80"/>
                <a:gd name="T83" fmla="*/ 17 h 17"/>
                <a:gd name="T84" fmla="*/ 25 w 80"/>
                <a:gd name="T85" fmla="*/ 17 h 17"/>
                <a:gd name="T86" fmla="*/ 21 w 80"/>
                <a:gd name="T87" fmla="*/ 17 h 17"/>
                <a:gd name="T88" fmla="*/ 17 w 80"/>
                <a:gd name="T89" fmla="*/ 17 h 17"/>
                <a:gd name="T90" fmla="*/ 13 w 80"/>
                <a:gd name="T91" fmla="*/ 17 h 17"/>
                <a:gd name="T92" fmla="*/ 8 w 80"/>
                <a:gd name="T93" fmla="*/ 17 h 17"/>
                <a:gd name="T94" fmla="*/ 4 w 80"/>
                <a:gd name="T95" fmla="*/ 13 h 17"/>
                <a:gd name="T96" fmla="*/ 4 w 80"/>
                <a:gd name="T97" fmla="*/ 13 h 17"/>
                <a:gd name="T98" fmla="*/ 0 w 80"/>
                <a:gd name="T99" fmla="*/ 13 h 17"/>
                <a:gd name="T100" fmla="*/ 0 w 80"/>
                <a:gd name="T101" fmla="*/ 13 h 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0"/>
                <a:gd name="T154" fmla="*/ 0 h 17"/>
                <a:gd name="T155" fmla="*/ 80 w 80"/>
                <a:gd name="T156" fmla="*/ 17 h 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0" h="17">
                  <a:moveTo>
                    <a:pt x="0" y="13"/>
                  </a:moveTo>
                  <a:lnTo>
                    <a:pt x="0" y="13"/>
                  </a:lnTo>
                  <a:lnTo>
                    <a:pt x="4" y="13"/>
                  </a:lnTo>
                  <a:lnTo>
                    <a:pt x="8" y="13"/>
                  </a:lnTo>
                  <a:lnTo>
                    <a:pt x="13" y="13"/>
                  </a:lnTo>
                  <a:lnTo>
                    <a:pt x="17" y="13"/>
                  </a:lnTo>
                  <a:lnTo>
                    <a:pt x="21" y="13"/>
                  </a:lnTo>
                  <a:lnTo>
                    <a:pt x="25" y="13"/>
                  </a:lnTo>
                  <a:lnTo>
                    <a:pt x="30" y="13"/>
                  </a:lnTo>
                  <a:lnTo>
                    <a:pt x="34" y="13"/>
                  </a:lnTo>
                  <a:lnTo>
                    <a:pt x="38" y="9"/>
                  </a:lnTo>
                  <a:lnTo>
                    <a:pt x="42" y="9"/>
                  </a:lnTo>
                  <a:lnTo>
                    <a:pt x="47" y="9"/>
                  </a:lnTo>
                  <a:lnTo>
                    <a:pt x="51" y="9"/>
                  </a:lnTo>
                  <a:lnTo>
                    <a:pt x="55" y="9"/>
                  </a:lnTo>
                  <a:lnTo>
                    <a:pt x="59" y="9"/>
                  </a:lnTo>
                  <a:lnTo>
                    <a:pt x="64" y="9"/>
                  </a:lnTo>
                  <a:lnTo>
                    <a:pt x="68" y="4"/>
                  </a:lnTo>
                  <a:lnTo>
                    <a:pt x="72" y="4"/>
                  </a:lnTo>
                  <a:lnTo>
                    <a:pt x="76" y="4"/>
                  </a:lnTo>
                  <a:lnTo>
                    <a:pt x="76" y="0"/>
                  </a:lnTo>
                  <a:lnTo>
                    <a:pt x="80" y="0"/>
                  </a:lnTo>
                  <a:lnTo>
                    <a:pt x="80" y="4"/>
                  </a:lnTo>
                  <a:lnTo>
                    <a:pt x="80" y="9"/>
                  </a:lnTo>
                  <a:lnTo>
                    <a:pt x="80" y="13"/>
                  </a:lnTo>
                  <a:lnTo>
                    <a:pt x="76" y="13"/>
                  </a:lnTo>
                  <a:lnTo>
                    <a:pt x="72" y="13"/>
                  </a:lnTo>
                  <a:lnTo>
                    <a:pt x="68" y="13"/>
                  </a:lnTo>
                  <a:lnTo>
                    <a:pt x="64" y="13"/>
                  </a:lnTo>
                  <a:lnTo>
                    <a:pt x="59" y="13"/>
                  </a:lnTo>
                  <a:lnTo>
                    <a:pt x="55" y="13"/>
                  </a:lnTo>
                  <a:lnTo>
                    <a:pt x="55" y="17"/>
                  </a:lnTo>
                  <a:lnTo>
                    <a:pt x="51" y="17"/>
                  </a:lnTo>
                  <a:lnTo>
                    <a:pt x="47" y="17"/>
                  </a:lnTo>
                  <a:lnTo>
                    <a:pt x="42" y="17"/>
                  </a:lnTo>
                  <a:lnTo>
                    <a:pt x="38" y="17"/>
                  </a:lnTo>
                  <a:lnTo>
                    <a:pt x="34" y="17"/>
                  </a:lnTo>
                  <a:lnTo>
                    <a:pt x="30" y="17"/>
                  </a:lnTo>
                  <a:lnTo>
                    <a:pt x="25" y="17"/>
                  </a:lnTo>
                  <a:lnTo>
                    <a:pt x="21" y="17"/>
                  </a:lnTo>
                  <a:lnTo>
                    <a:pt x="17" y="17"/>
                  </a:lnTo>
                  <a:lnTo>
                    <a:pt x="13" y="17"/>
                  </a:lnTo>
                  <a:lnTo>
                    <a:pt x="8" y="17"/>
                  </a:lnTo>
                  <a:lnTo>
                    <a:pt x="8" y="13"/>
                  </a:lnTo>
                  <a:lnTo>
                    <a:pt x="4" y="13"/>
                  </a:lnTo>
                  <a:lnTo>
                    <a:pt x="0" y="13"/>
                  </a:lnTo>
                  <a:close/>
                </a:path>
              </a:pathLst>
            </a:custGeom>
            <a:solidFill>
              <a:srgbClr val="000000"/>
            </a:solidFill>
            <a:ln w="9525">
              <a:noFill/>
              <a:round/>
              <a:headEnd/>
              <a:tailEnd/>
            </a:ln>
          </p:spPr>
          <p:txBody>
            <a:bodyPr/>
            <a:lstStyle/>
            <a:p>
              <a:endParaRPr lang="en-US"/>
            </a:p>
          </p:txBody>
        </p:sp>
        <p:sp>
          <p:nvSpPr>
            <p:cNvPr id="121943" name="Freeform 20"/>
            <p:cNvSpPr>
              <a:spLocks/>
            </p:cNvSpPr>
            <p:nvPr/>
          </p:nvSpPr>
          <p:spPr bwMode="auto">
            <a:xfrm>
              <a:off x="1607" y="1832"/>
              <a:ext cx="30" cy="13"/>
            </a:xfrm>
            <a:custGeom>
              <a:avLst/>
              <a:gdLst>
                <a:gd name="T0" fmla="*/ 0 w 30"/>
                <a:gd name="T1" fmla="*/ 9 h 13"/>
                <a:gd name="T2" fmla="*/ 0 w 30"/>
                <a:gd name="T3" fmla="*/ 9 h 13"/>
                <a:gd name="T4" fmla="*/ 0 w 30"/>
                <a:gd name="T5" fmla="*/ 9 h 13"/>
                <a:gd name="T6" fmla="*/ 0 w 30"/>
                <a:gd name="T7" fmla="*/ 9 h 13"/>
                <a:gd name="T8" fmla="*/ 5 w 30"/>
                <a:gd name="T9" fmla="*/ 9 h 13"/>
                <a:gd name="T10" fmla="*/ 5 w 30"/>
                <a:gd name="T11" fmla="*/ 9 h 13"/>
                <a:gd name="T12" fmla="*/ 5 w 30"/>
                <a:gd name="T13" fmla="*/ 9 h 13"/>
                <a:gd name="T14" fmla="*/ 9 w 30"/>
                <a:gd name="T15" fmla="*/ 9 h 13"/>
                <a:gd name="T16" fmla="*/ 9 w 30"/>
                <a:gd name="T17" fmla="*/ 9 h 13"/>
                <a:gd name="T18" fmla="*/ 9 w 30"/>
                <a:gd name="T19" fmla="*/ 5 h 13"/>
                <a:gd name="T20" fmla="*/ 13 w 30"/>
                <a:gd name="T21" fmla="*/ 5 h 13"/>
                <a:gd name="T22" fmla="*/ 13 w 30"/>
                <a:gd name="T23" fmla="*/ 5 h 13"/>
                <a:gd name="T24" fmla="*/ 13 w 30"/>
                <a:gd name="T25" fmla="*/ 5 h 13"/>
                <a:gd name="T26" fmla="*/ 17 w 30"/>
                <a:gd name="T27" fmla="*/ 5 h 13"/>
                <a:gd name="T28" fmla="*/ 17 w 30"/>
                <a:gd name="T29" fmla="*/ 5 h 13"/>
                <a:gd name="T30" fmla="*/ 17 w 30"/>
                <a:gd name="T31" fmla="*/ 5 h 13"/>
                <a:gd name="T32" fmla="*/ 17 w 30"/>
                <a:gd name="T33" fmla="*/ 5 h 13"/>
                <a:gd name="T34" fmla="*/ 22 w 30"/>
                <a:gd name="T35" fmla="*/ 5 h 13"/>
                <a:gd name="T36" fmla="*/ 22 w 30"/>
                <a:gd name="T37" fmla="*/ 5 h 13"/>
                <a:gd name="T38" fmla="*/ 22 w 30"/>
                <a:gd name="T39" fmla="*/ 5 h 13"/>
                <a:gd name="T40" fmla="*/ 26 w 30"/>
                <a:gd name="T41" fmla="*/ 0 h 13"/>
                <a:gd name="T42" fmla="*/ 26 w 30"/>
                <a:gd name="T43" fmla="*/ 0 h 13"/>
                <a:gd name="T44" fmla="*/ 26 w 30"/>
                <a:gd name="T45" fmla="*/ 0 h 13"/>
                <a:gd name="T46" fmla="*/ 26 w 30"/>
                <a:gd name="T47" fmla="*/ 0 h 13"/>
                <a:gd name="T48" fmla="*/ 26 w 30"/>
                <a:gd name="T49" fmla="*/ 0 h 13"/>
                <a:gd name="T50" fmla="*/ 30 w 30"/>
                <a:gd name="T51" fmla="*/ 0 h 13"/>
                <a:gd name="T52" fmla="*/ 30 w 30"/>
                <a:gd name="T53" fmla="*/ 0 h 13"/>
                <a:gd name="T54" fmla="*/ 30 w 30"/>
                <a:gd name="T55" fmla="*/ 0 h 13"/>
                <a:gd name="T56" fmla="*/ 30 w 30"/>
                <a:gd name="T57" fmla="*/ 0 h 13"/>
                <a:gd name="T58" fmla="*/ 26 w 30"/>
                <a:gd name="T59" fmla="*/ 5 h 13"/>
                <a:gd name="T60" fmla="*/ 26 w 30"/>
                <a:gd name="T61" fmla="*/ 5 h 13"/>
                <a:gd name="T62" fmla="*/ 26 w 30"/>
                <a:gd name="T63" fmla="*/ 5 h 13"/>
                <a:gd name="T64" fmla="*/ 22 w 30"/>
                <a:gd name="T65" fmla="*/ 5 h 13"/>
                <a:gd name="T66" fmla="*/ 22 w 30"/>
                <a:gd name="T67" fmla="*/ 5 h 13"/>
                <a:gd name="T68" fmla="*/ 22 w 30"/>
                <a:gd name="T69" fmla="*/ 5 h 13"/>
                <a:gd name="T70" fmla="*/ 22 w 30"/>
                <a:gd name="T71" fmla="*/ 9 h 13"/>
                <a:gd name="T72" fmla="*/ 22 w 30"/>
                <a:gd name="T73" fmla="*/ 9 h 13"/>
                <a:gd name="T74" fmla="*/ 17 w 30"/>
                <a:gd name="T75" fmla="*/ 9 h 13"/>
                <a:gd name="T76" fmla="*/ 17 w 30"/>
                <a:gd name="T77" fmla="*/ 9 h 13"/>
                <a:gd name="T78" fmla="*/ 17 w 30"/>
                <a:gd name="T79" fmla="*/ 9 h 13"/>
                <a:gd name="T80" fmla="*/ 17 w 30"/>
                <a:gd name="T81" fmla="*/ 9 h 13"/>
                <a:gd name="T82" fmla="*/ 17 w 30"/>
                <a:gd name="T83" fmla="*/ 9 h 13"/>
                <a:gd name="T84" fmla="*/ 13 w 30"/>
                <a:gd name="T85" fmla="*/ 9 h 13"/>
                <a:gd name="T86" fmla="*/ 13 w 30"/>
                <a:gd name="T87" fmla="*/ 9 h 13"/>
                <a:gd name="T88" fmla="*/ 13 w 30"/>
                <a:gd name="T89" fmla="*/ 13 h 13"/>
                <a:gd name="T90" fmla="*/ 9 w 30"/>
                <a:gd name="T91" fmla="*/ 13 h 13"/>
                <a:gd name="T92" fmla="*/ 9 w 30"/>
                <a:gd name="T93" fmla="*/ 13 h 13"/>
                <a:gd name="T94" fmla="*/ 9 w 30"/>
                <a:gd name="T95" fmla="*/ 13 h 13"/>
                <a:gd name="T96" fmla="*/ 9 w 30"/>
                <a:gd name="T97" fmla="*/ 13 h 13"/>
                <a:gd name="T98" fmla="*/ 9 w 30"/>
                <a:gd name="T99" fmla="*/ 13 h 13"/>
                <a:gd name="T100" fmla="*/ 9 w 30"/>
                <a:gd name="T101" fmla="*/ 13 h 13"/>
                <a:gd name="T102" fmla="*/ 0 w 30"/>
                <a:gd name="T103" fmla="*/ 9 h 13"/>
                <a:gd name="T104" fmla="*/ 0 w 30"/>
                <a:gd name="T105" fmla="*/ 9 h 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13"/>
                <a:gd name="T161" fmla="*/ 30 w 30"/>
                <a:gd name="T162" fmla="*/ 13 h 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13">
                  <a:moveTo>
                    <a:pt x="0" y="9"/>
                  </a:moveTo>
                  <a:lnTo>
                    <a:pt x="0" y="9"/>
                  </a:lnTo>
                  <a:lnTo>
                    <a:pt x="5" y="9"/>
                  </a:lnTo>
                  <a:lnTo>
                    <a:pt x="9" y="9"/>
                  </a:lnTo>
                  <a:lnTo>
                    <a:pt x="9" y="5"/>
                  </a:lnTo>
                  <a:lnTo>
                    <a:pt x="13" y="5"/>
                  </a:lnTo>
                  <a:lnTo>
                    <a:pt x="17" y="5"/>
                  </a:lnTo>
                  <a:lnTo>
                    <a:pt x="22" y="5"/>
                  </a:lnTo>
                  <a:lnTo>
                    <a:pt x="26" y="0"/>
                  </a:lnTo>
                  <a:lnTo>
                    <a:pt x="30" y="0"/>
                  </a:lnTo>
                  <a:lnTo>
                    <a:pt x="26" y="5"/>
                  </a:lnTo>
                  <a:lnTo>
                    <a:pt x="22" y="5"/>
                  </a:lnTo>
                  <a:lnTo>
                    <a:pt x="22" y="9"/>
                  </a:lnTo>
                  <a:lnTo>
                    <a:pt x="17" y="9"/>
                  </a:lnTo>
                  <a:lnTo>
                    <a:pt x="13" y="9"/>
                  </a:lnTo>
                  <a:lnTo>
                    <a:pt x="13" y="13"/>
                  </a:lnTo>
                  <a:lnTo>
                    <a:pt x="9" y="13"/>
                  </a:lnTo>
                  <a:lnTo>
                    <a:pt x="0" y="9"/>
                  </a:lnTo>
                  <a:close/>
                </a:path>
              </a:pathLst>
            </a:custGeom>
            <a:solidFill>
              <a:srgbClr val="000000"/>
            </a:solidFill>
            <a:ln w="9525">
              <a:noFill/>
              <a:round/>
              <a:headEnd/>
              <a:tailEnd/>
            </a:ln>
          </p:spPr>
          <p:txBody>
            <a:bodyPr/>
            <a:lstStyle/>
            <a:p>
              <a:endParaRPr lang="en-US"/>
            </a:p>
          </p:txBody>
        </p:sp>
        <p:sp>
          <p:nvSpPr>
            <p:cNvPr id="121944" name="Freeform 21"/>
            <p:cNvSpPr>
              <a:spLocks/>
            </p:cNvSpPr>
            <p:nvPr/>
          </p:nvSpPr>
          <p:spPr bwMode="auto">
            <a:xfrm>
              <a:off x="1641" y="1832"/>
              <a:ext cx="17" cy="17"/>
            </a:xfrm>
            <a:custGeom>
              <a:avLst/>
              <a:gdLst>
                <a:gd name="T0" fmla="*/ 13 w 17"/>
                <a:gd name="T1" fmla="*/ 0 h 17"/>
                <a:gd name="T2" fmla="*/ 9 w 17"/>
                <a:gd name="T3" fmla="*/ 5 h 17"/>
                <a:gd name="T4" fmla="*/ 9 w 17"/>
                <a:gd name="T5" fmla="*/ 5 h 17"/>
                <a:gd name="T6" fmla="*/ 9 w 17"/>
                <a:gd name="T7" fmla="*/ 5 h 17"/>
                <a:gd name="T8" fmla="*/ 9 w 17"/>
                <a:gd name="T9" fmla="*/ 9 h 17"/>
                <a:gd name="T10" fmla="*/ 5 w 17"/>
                <a:gd name="T11" fmla="*/ 9 h 17"/>
                <a:gd name="T12" fmla="*/ 5 w 17"/>
                <a:gd name="T13" fmla="*/ 9 h 17"/>
                <a:gd name="T14" fmla="*/ 5 w 17"/>
                <a:gd name="T15" fmla="*/ 13 h 17"/>
                <a:gd name="T16" fmla="*/ 0 w 17"/>
                <a:gd name="T17" fmla="*/ 13 h 17"/>
                <a:gd name="T18" fmla="*/ 0 w 17"/>
                <a:gd name="T19" fmla="*/ 13 h 17"/>
                <a:gd name="T20" fmla="*/ 0 w 17"/>
                <a:gd name="T21" fmla="*/ 17 h 17"/>
                <a:gd name="T22" fmla="*/ 0 w 17"/>
                <a:gd name="T23" fmla="*/ 17 h 17"/>
                <a:gd name="T24" fmla="*/ 0 w 17"/>
                <a:gd name="T25" fmla="*/ 17 h 17"/>
                <a:gd name="T26" fmla="*/ 0 w 17"/>
                <a:gd name="T27" fmla="*/ 17 h 17"/>
                <a:gd name="T28" fmla="*/ 0 w 17"/>
                <a:gd name="T29" fmla="*/ 17 h 17"/>
                <a:gd name="T30" fmla="*/ 0 w 17"/>
                <a:gd name="T31" fmla="*/ 17 h 17"/>
                <a:gd name="T32" fmla="*/ 0 w 17"/>
                <a:gd name="T33" fmla="*/ 17 h 17"/>
                <a:gd name="T34" fmla="*/ 0 w 17"/>
                <a:gd name="T35" fmla="*/ 17 h 17"/>
                <a:gd name="T36" fmla="*/ 5 w 17"/>
                <a:gd name="T37" fmla="*/ 17 h 17"/>
                <a:gd name="T38" fmla="*/ 5 w 17"/>
                <a:gd name="T39" fmla="*/ 13 h 17"/>
                <a:gd name="T40" fmla="*/ 5 w 17"/>
                <a:gd name="T41" fmla="*/ 13 h 17"/>
                <a:gd name="T42" fmla="*/ 9 w 17"/>
                <a:gd name="T43" fmla="*/ 13 h 17"/>
                <a:gd name="T44" fmla="*/ 9 w 17"/>
                <a:gd name="T45" fmla="*/ 13 h 17"/>
                <a:gd name="T46" fmla="*/ 9 w 17"/>
                <a:gd name="T47" fmla="*/ 9 h 17"/>
                <a:gd name="T48" fmla="*/ 13 w 17"/>
                <a:gd name="T49" fmla="*/ 9 h 17"/>
                <a:gd name="T50" fmla="*/ 13 w 17"/>
                <a:gd name="T51" fmla="*/ 9 h 17"/>
                <a:gd name="T52" fmla="*/ 13 w 17"/>
                <a:gd name="T53" fmla="*/ 9 h 17"/>
                <a:gd name="T54" fmla="*/ 13 w 17"/>
                <a:gd name="T55" fmla="*/ 5 h 17"/>
                <a:gd name="T56" fmla="*/ 17 w 17"/>
                <a:gd name="T57" fmla="*/ 5 h 17"/>
                <a:gd name="T58" fmla="*/ 17 w 17"/>
                <a:gd name="T59" fmla="*/ 5 h 17"/>
                <a:gd name="T60" fmla="*/ 17 w 17"/>
                <a:gd name="T61" fmla="*/ 5 h 17"/>
                <a:gd name="T62" fmla="*/ 13 w 17"/>
                <a:gd name="T63" fmla="*/ 0 h 17"/>
                <a:gd name="T64" fmla="*/ 13 w 1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3" y="0"/>
                  </a:moveTo>
                  <a:lnTo>
                    <a:pt x="9" y="5"/>
                  </a:lnTo>
                  <a:lnTo>
                    <a:pt x="9" y="9"/>
                  </a:lnTo>
                  <a:lnTo>
                    <a:pt x="5" y="9"/>
                  </a:lnTo>
                  <a:lnTo>
                    <a:pt x="5" y="13"/>
                  </a:lnTo>
                  <a:lnTo>
                    <a:pt x="0" y="13"/>
                  </a:lnTo>
                  <a:lnTo>
                    <a:pt x="0" y="17"/>
                  </a:lnTo>
                  <a:lnTo>
                    <a:pt x="5" y="17"/>
                  </a:lnTo>
                  <a:lnTo>
                    <a:pt x="5" y="13"/>
                  </a:lnTo>
                  <a:lnTo>
                    <a:pt x="9" y="13"/>
                  </a:lnTo>
                  <a:lnTo>
                    <a:pt x="9" y="9"/>
                  </a:lnTo>
                  <a:lnTo>
                    <a:pt x="13" y="9"/>
                  </a:lnTo>
                  <a:lnTo>
                    <a:pt x="13" y="5"/>
                  </a:lnTo>
                  <a:lnTo>
                    <a:pt x="17" y="5"/>
                  </a:lnTo>
                  <a:lnTo>
                    <a:pt x="13" y="0"/>
                  </a:lnTo>
                  <a:close/>
                </a:path>
              </a:pathLst>
            </a:custGeom>
            <a:solidFill>
              <a:srgbClr val="000000"/>
            </a:solidFill>
            <a:ln w="9525">
              <a:noFill/>
              <a:round/>
              <a:headEnd/>
              <a:tailEnd/>
            </a:ln>
          </p:spPr>
          <p:txBody>
            <a:bodyPr/>
            <a:lstStyle/>
            <a:p>
              <a:endParaRPr lang="en-US"/>
            </a:p>
          </p:txBody>
        </p:sp>
        <p:sp>
          <p:nvSpPr>
            <p:cNvPr id="121945" name="Freeform 22"/>
            <p:cNvSpPr>
              <a:spLocks/>
            </p:cNvSpPr>
            <p:nvPr/>
          </p:nvSpPr>
          <p:spPr bwMode="auto">
            <a:xfrm>
              <a:off x="1633" y="1858"/>
              <a:ext cx="34" cy="25"/>
            </a:xfrm>
            <a:custGeom>
              <a:avLst/>
              <a:gdLst>
                <a:gd name="T0" fmla="*/ 8 w 34"/>
                <a:gd name="T1" fmla="*/ 17 h 25"/>
                <a:gd name="T2" fmla="*/ 13 w 34"/>
                <a:gd name="T3" fmla="*/ 17 h 25"/>
                <a:gd name="T4" fmla="*/ 17 w 34"/>
                <a:gd name="T5" fmla="*/ 12 h 25"/>
                <a:gd name="T6" fmla="*/ 17 w 34"/>
                <a:gd name="T7" fmla="*/ 12 h 25"/>
                <a:gd name="T8" fmla="*/ 21 w 34"/>
                <a:gd name="T9" fmla="*/ 12 h 25"/>
                <a:gd name="T10" fmla="*/ 21 w 34"/>
                <a:gd name="T11" fmla="*/ 8 h 25"/>
                <a:gd name="T12" fmla="*/ 25 w 34"/>
                <a:gd name="T13" fmla="*/ 8 h 25"/>
                <a:gd name="T14" fmla="*/ 25 w 34"/>
                <a:gd name="T15" fmla="*/ 8 h 25"/>
                <a:gd name="T16" fmla="*/ 29 w 34"/>
                <a:gd name="T17" fmla="*/ 4 h 25"/>
                <a:gd name="T18" fmla="*/ 29 w 34"/>
                <a:gd name="T19" fmla="*/ 4 h 25"/>
                <a:gd name="T20" fmla="*/ 34 w 34"/>
                <a:gd name="T21" fmla="*/ 4 h 25"/>
                <a:gd name="T22" fmla="*/ 34 w 34"/>
                <a:gd name="T23" fmla="*/ 0 h 25"/>
                <a:gd name="T24" fmla="*/ 34 w 34"/>
                <a:gd name="T25" fmla="*/ 0 h 25"/>
                <a:gd name="T26" fmla="*/ 34 w 34"/>
                <a:gd name="T27" fmla="*/ 0 h 25"/>
                <a:gd name="T28" fmla="*/ 34 w 34"/>
                <a:gd name="T29" fmla="*/ 0 h 25"/>
                <a:gd name="T30" fmla="*/ 34 w 34"/>
                <a:gd name="T31" fmla="*/ 4 h 25"/>
                <a:gd name="T32" fmla="*/ 29 w 34"/>
                <a:gd name="T33" fmla="*/ 4 h 25"/>
                <a:gd name="T34" fmla="*/ 29 w 34"/>
                <a:gd name="T35" fmla="*/ 8 h 25"/>
                <a:gd name="T36" fmla="*/ 25 w 34"/>
                <a:gd name="T37" fmla="*/ 8 h 25"/>
                <a:gd name="T38" fmla="*/ 25 w 34"/>
                <a:gd name="T39" fmla="*/ 12 h 25"/>
                <a:gd name="T40" fmla="*/ 21 w 34"/>
                <a:gd name="T41" fmla="*/ 12 h 25"/>
                <a:gd name="T42" fmla="*/ 21 w 34"/>
                <a:gd name="T43" fmla="*/ 17 h 25"/>
                <a:gd name="T44" fmla="*/ 17 w 34"/>
                <a:gd name="T45" fmla="*/ 17 h 25"/>
                <a:gd name="T46" fmla="*/ 17 w 34"/>
                <a:gd name="T47" fmla="*/ 17 h 25"/>
                <a:gd name="T48" fmla="*/ 13 w 34"/>
                <a:gd name="T49" fmla="*/ 17 h 25"/>
                <a:gd name="T50" fmla="*/ 13 w 34"/>
                <a:gd name="T51" fmla="*/ 21 h 25"/>
                <a:gd name="T52" fmla="*/ 13 w 34"/>
                <a:gd name="T53" fmla="*/ 21 h 25"/>
                <a:gd name="T54" fmla="*/ 8 w 34"/>
                <a:gd name="T55" fmla="*/ 21 h 25"/>
                <a:gd name="T56" fmla="*/ 4 w 34"/>
                <a:gd name="T57" fmla="*/ 21 h 25"/>
                <a:gd name="T58" fmla="*/ 4 w 34"/>
                <a:gd name="T59" fmla="*/ 25 h 25"/>
                <a:gd name="T60" fmla="*/ 0 w 34"/>
                <a:gd name="T61" fmla="*/ 25 h 25"/>
                <a:gd name="T62" fmla="*/ 8 w 34"/>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25"/>
                <a:gd name="T98" fmla="*/ 34 w 34"/>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25">
                  <a:moveTo>
                    <a:pt x="8" y="17"/>
                  </a:moveTo>
                  <a:lnTo>
                    <a:pt x="8" y="17"/>
                  </a:lnTo>
                  <a:lnTo>
                    <a:pt x="13" y="17"/>
                  </a:lnTo>
                  <a:lnTo>
                    <a:pt x="13" y="12"/>
                  </a:lnTo>
                  <a:lnTo>
                    <a:pt x="17" y="12"/>
                  </a:lnTo>
                  <a:lnTo>
                    <a:pt x="21" y="12"/>
                  </a:lnTo>
                  <a:lnTo>
                    <a:pt x="21" y="8"/>
                  </a:lnTo>
                  <a:lnTo>
                    <a:pt x="25" y="8"/>
                  </a:lnTo>
                  <a:lnTo>
                    <a:pt x="29" y="8"/>
                  </a:lnTo>
                  <a:lnTo>
                    <a:pt x="29" y="4"/>
                  </a:lnTo>
                  <a:lnTo>
                    <a:pt x="34" y="4"/>
                  </a:lnTo>
                  <a:lnTo>
                    <a:pt x="34" y="0"/>
                  </a:lnTo>
                  <a:lnTo>
                    <a:pt x="34" y="4"/>
                  </a:lnTo>
                  <a:lnTo>
                    <a:pt x="29" y="4"/>
                  </a:lnTo>
                  <a:lnTo>
                    <a:pt x="29" y="8"/>
                  </a:lnTo>
                  <a:lnTo>
                    <a:pt x="25" y="8"/>
                  </a:lnTo>
                  <a:lnTo>
                    <a:pt x="25" y="12"/>
                  </a:lnTo>
                  <a:lnTo>
                    <a:pt x="21" y="12"/>
                  </a:lnTo>
                  <a:lnTo>
                    <a:pt x="21" y="17"/>
                  </a:lnTo>
                  <a:lnTo>
                    <a:pt x="17" y="17"/>
                  </a:lnTo>
                  <a:lnTo>
                    <a:pt x="13" y="17"/>
                  </a:lnTo>
                  <a:lnTo>
                    <a:pt x="13" y="21"/>
                  </a:lnTo>
                  <a:lnTo>
                    <a:pt x="8" y="21"/>
                  </a:lnTo>
                  <a:lnTo>
                    <a:pt x="4" y="21"/>
                  </a:lnTo>
                  <a:lnTo>
                    <a:pt x="4" y="25"/>
                  </a:lnTo>
                  <a:lnTo>
                    <a:pt x="0" y="25"/>
                  </a:lnTo>
                  <a:lnTo>
                    <a:pt x="8" y="17"/>
                  </a:lnTo>
                  <a:close/>
                </a:path>
              </a:pathLst>
            </a:custGeom>
            <a:solidFill>
              <a:srgbClr val="000000"/>
            </a:solidFill>
            <a:ln w="9525">
              <a:noFill/>
              <a:round/>
              <a:headEnd/>
              <a:tailEnd/>
            </a:ln>
          </p:spPr>
          <p:txBody>
            <a:bodyPr/>
            <a:lstStyle/>
            <a:p>
              <a:endParaRPr lang="en-US"/>
            </a:p>
          </p:txBody>
        </p:sp>
        <p:sp>
          <p:nvSpPr>
            <p:cNvPr id="121946" name="Freeform 23"/>
            <p:cNvSpPr>
              <a:spLocks/>
            </p:cNvSpPr>
            <p:nvPr/>
          </p:nvSpPr>
          <p:spPr bwMode="auto">
            <a:xfrm>
              <a:off x="1624" y="1527"/>
              <a:ext cx="64" cy="115"/>
            </a:xfrm>
            <a:custGeom>
              <a:avLst/>
              <a:gdLst>
                <a:gd name="T0" fmla="*/ 51 w 64"/>
                <a:gd name="T1" fmla="*/ 4 h 115"/>
                <a:gd name="T2" fmla="*/ 51 w 64"/>
                <a:gd name="T3" fmla="*/ 13 h 115"/>
                <a:gd name="T4" fmla="*/ 47 w 64"/>
                <a:gd name="T5" fmla="*/ 17 h 115"/>
                <a:gd name="T6" fmla="*/ 43 w 64"/>
                <a:gd name="T7" fmla="*/ 26 h 115"/>
                <a:gd name="T8" fmla="*/ 43 w 64"/>
                <a:gd name="T9" fmla="*/ 30 h 115"/>
                <a:gd name="T10" fmla="*/ 38 w 64"/>
                <a:gd name="T11" fmla="*/ 38 h 115"/>
                <a:gd name="T12" fmla="*/ 38 w 64"/>
                <a:gd name="T13" fmla="*/ 43 h 115"/>
                <a:gd name="T14" fmla="*/ 38 w 64"/>
                <a:gd name="T15" fmla="*/ 51 h 115"/>
                <a:gd name="T16" fmla="*/ 34 w 64"/>
                <a:gd name="T17" fmla="*/ 55 h 115"/>
                <a:gd name="T18" fmla="*/ 34 w 64"/>
                <a:gd name="T19" fmla="*/ 59 h 115"/>
                <a:gd name="T20" fmla="*/ 34 w 64"/>
                <a:gd name="T21" fmla="*/ 64 h 115"/>
                <a:gd name="T22" fmla="*/ 30 w 64"/>
                <a:gd name="T23" fmla="*/ 72 h 115"/>
                <a:gd name="T24" fmla="*/ 30 w 64"/>
                <a:gd name="T25" fmla="*/ 76 h 115"/>
                <a:gd name="T26" fmla="*/ 26 w 64"/>
                <a:gd name="T27" fmla="*/ 81 h 115"/>
                <a:gd name="T28" fmla="*/ 26 w 64"/>
                <a:gd name="T29" fmla="*/ 85 h 115"/>
                <a:gd name="T30" fmla="*/ 22 w 64"/>
                <a:gd name="T31" fmla="*/ 89 h 115"/>
                <a:gd name="T32" fmla="*/ 22 w 64"/>
                <a:gd name="T33" fmla="*/ 93 h 115"/>
                <a:gd name="T34" fmla="*/ 17 w 64"/>
                <a:gd name="T35" fmla="*/ 98 h 115"/>
                <a:gd name="T36" fmla="*/ 13 w 64"/>
                <a:gd name="T37" fmla="*/ 102 h 115"/>
                <a:gd name="T38" fmla="*/ 9 w 64"/>
                <a:gd name="T39" fmla="*/ 106 h 115"/>
                <a:gd name="T40" fmla="*/ 5 w 64"/>
                <a:gd name="T41" fmla="*/ 110 h 115"/>
                <a:gd name="T42" fmla="*/ 0 w 64"/>
                <a:gd name="T43" fmla="*/ 115 h 115"/>
                <a:gd name="T44" fmla="*/ 0 w 64"/>
                <a:gd name="T45" fmla="*/ 115 h 115"/>
                <a:gd name="T46" fmla="*/ 5 w 64"/>
                <a:gd name="T47" fmla="*/ 115 h 115"/>
                <a:gd name="T48" fmla="*/ 9 w 64"/>
                <a:gd name="T49" fmla="*/ 110 h 115"/>
                <a:gd name="T50" fmla="*/ 13 w 64"/>
                <a:gd name="T51" fmla="*/ 106 h 115"/>
                <a:gd name="T52" fmla="*/ 17 w 64"/>
                <a:gd name="T53" fmla="*/ 102 h 115"/>
                <a:gd name="T54" fmla="*/ 22 w 64"/>
                <a:gd name="T55" fmla="*/ 98 h 115"/>
                <a:gd name="T56" fmla="*/ 26 w 64"/>
                <a:gd name="T57" fmla="*/ 93 h 115"/>
                <a:gd name="T58" fmla="*/ 30 w 64"/>
                <a:gd name="T59" fmla="*/ 89 h 115"/>
                <a:gd name="T60" fmla="*/ 30 w 64"/>
                <a:gd name="T61" fmla="*/ 85 h 115"/>
                <a:gd name="T62" fmla="*/ 34 w 64"/>
                <a:gd name="T63" fmla="*/ 81 h 115"/>
                <a:gd name="T64" fmla="*/ 34 w 64"/>
                <a:gd name="T65" fmla="*/ 76 h 115"/>
                <a:gd name="T66" fmla="*/ 38 w 64"/>
                <a:gd name="T67" fmla="*/ 72 h 115"/>
                <a:gd name="T68" fmla="*/ 38 w 64"/>
                <a:gd name="T69" fmla="*/ 68 h 115"/>
                <a:gd name="T70" fmla="*/ 38 w 64"/>
                <a:gd name="T71" fmla="*/ 64 h 115"/>
                <a:gd name="T72" fmla="*/ 43 w 64"/>
                <a:gd name="T73" fmla="*/ 55 h 115"/>
                <a:gd name="T74" fmla="*/ 43 w 64"/>
                <a:gd name="T75" fmla="*/ 51 h 115"/>
                <a:gd name="T76" fmla="*/ 43 w 64"/>
                <a:gd name="T77" fmla="*/ 47 h 115"/>
                <a:gd name="T78" fmla="*/ 43 w 64"/>
                <a:gd name="T79" fmla="*/ 43 h 115"/>
                <a:gd name="T80" fmla="*/ 47 w 64"/>
                <a:gd name="T81" fmla="*/ 38 h 115"/>
                <a:gd name="T82" fmla="*/ 47 w 64"/>
                <a:gd name="T83" fmla="*/ 34 h 115"/>
                <a:gd name="T84" fmla="*/ 47 w 64"/>
                <a:gd name="T85" fmla="*/ 34 h 115"/>
                <a:gd name="T86" fmla="*/ 51 w 64"/>
                <a:gd name="T87" fmla="*/ 26 h 115"/>
                <a:gd name="T88" fmla="*/ 51 w 64"/>
                <a:gd name="T89" fmla="*/ 21 h 115"/>
                <a:gd name="T90" fmla="*/ 51 w 64"/>
                <a:gd name="T91" fmla="*/ 17 h 115"/>
                <a:gd name="T92" fmla="*/ 55 w 64"/>
                <a:gd name="T93" fmla="*/ 13 h 115"/>
                <a:gd name="T94" fmla="*/ 60 w 64"/>
                <a:gd name="T95" fmla="*/ 9 h 115"/>
                <a:gd name="T96" fmla="*/ 60 w 64"/>
                <a:gd name="T97" fmla="*/ 4 h 115"/>
                <a:gd name="T98" fmla="*/ 64 w 64"/>
                <a:gd name="T99" fmla="*/ 0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115"/>
                <a:gd name="T152" fmla="*/ 64 w 64"/>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115">
                  <a:moveTo>
                    <a:pt x="55" y="0"/>
                  </a:moveTo>
                  <a:lnTo>
                    <a:pt x="55" y="0"/>
                  </a:lnTo>
                  <a:lnTo>
                    <a:pt x="55" y="4"/>
                  </a:lnTo>
                  <a:lnTo>
                    <a:pt x="51" y="4"/>
                  </a:lnTo>
                  <a:lnTo>
                    <a:pt x="51" y="9"/>
                  </a:lnTo>
                  <a:lnTo>
                    <a:pt x="51" y="13"/>
                  </a:lnTo>
                  <a:lnTo>
                    <a:pt x="47" y="13"/>
                  </a:lnTo>
                  <a:lnTo>
                    <a:pt x="47" y="17"/>
                  </a:lnTo>
                  <a:lnTo>
                    <a:pt x="47" y="21"/>
                  </a:lnTo>
                  <a:lnTo>
                    <a:pt x="43" y="26"/>
                  </a:lnTo>
                  <a:lnTo>
                    <a:pt x="43" y="30"/>
                  </a:lnTo>
                  <a:lnTo>
                    <a:pt x="43" y="34"/>
                  </a:lnTo>
                  <a:lnTo>
                    <a:pt x="38" y="34"/>
                  </a:lnTo>
                  <a:lnTo>
                    <a:pt x="38" y="38"/>
                  </a:lnTo>
                  <a:lnTo>
                    <a:pt x="38" y="43"/>
                  </a:lnTo>
                  <a:lnTo>
                    <a:pt x="38" y="47"/>
                  </a:lnTo>
                  <a:lnTo>
                    <a:pt x="38" y="51"/>
                  </a:lnTo>
                  <a:lnTo>
                    <a:pt x="34" y="51"/>
                  </a:lnTo>
                  <a:lnTo>
                    <a:pt x="34" y="55"/>
                  </a:lnTo>
                  <a:lnTo>
                    <a:pt x="34" y="59"/>
                  </a:lnTo>
                  <a:lnTo>
                    <a:pt x="34" y="64"/>
                  </a:lnTo>
                  <a:lnTo>
                    <a:pt x="30" y="68"/>
                  </a:lnTo>
                  <a:lnTo>
                    <a:pt x="30" y="72"/>
                  </a:lnTo>
                  <a:lnTo>
                    <a:pt x="30" y="76"/>
                  </a:lnTo>
                  <a:lnTo>
                    <a:pt x="26" y="81"/>
                  </a:lnTo>
                  <a:lnTo>
                    <a:pt x="26" y="85"/>
                  </a:lnTo>
                  <a:lnTo>
                    <a:pt x="26" y="89"/>
                  </a:lnTo>
                  <a:lnTo>
                    <a:pt x="22" y="89"/>
                  </a:lnTo>
                  <a:lnTo>
                    <a:pt x="22" y="93"/>
                  </a:lnTo>
                  <a:lnTo>
                    <a:pt x="17" y="98"/>
                  </a:lnTo>
                  <a:lnTo>
                    <a:pt x="17" y="102"/>
                  </a:lnTo>
                  <a:lnTo>
                    <a:pt x="13" y="102"/>
                  </a:lnTo>
                  <a:lnTo>
                    <a:pt x="13" y="106"/>
                  </a:lnTo>
                  <a:lnTo>
                    <a:pt x="9" y="106"/>
                  </a:lnTo>
                  <a:lnTo>
                    <a:pt x="9" y="110"/>
                  </a:lnTo>
                  <a:lnTo>
                    <a:pt x="5" y="110"/>
                  </a:lnTo>
                  <a:lnTo>
                    <a:pt x="5" y="115"/>
                  </a:lnTo>
                  <a:lnTo>
                    <a:pt x="0" y="115"/>
                  </a:lnTo>
                  <a:lnTo>
                    <a:pt x="5" y="115"/>
                  </a:lnTo>
                  <a:lnTo>
                    <a:pt x="5" y="110"/>
                  </a:lnTo>
                  <a:lnTo>
                    <a:pt x="9" y="110"/>
                  </a:lnTo>
                  <a:lnTo>
                    <a:pt x="13" y="110"/>
                  </a:lnTo>
                  <a:lnTo>
                    <a:pt x="13" y="106"/>
                  </a:lnTo>
                  <a:lnTo>
                    <a:pt x="17" y="106"/>
                  </a:lnTo>
                  <a:lnTo>
                    <a:pt x="17" y="102"/>
                  </a:lnTo>
                  <a:lnTo>
                    <a:pt x="22" y="102"/>
                  </a:lnTo>
                  <a:lnTo>
                    <a:pt x="22" y="98"/>
                  </a:lnTo>
                  <a:lnTo>
                    <a:pt x="26" y="98"/>
                  </a:lnTo>
                  <a:lnTo>
                    <a:pt x="26" y="93"/>
                  </a:lnTo>
                  <a:lnTo>
                    <a:pt x="30" y="89"/>
                  </a:lnTo>
                  <a:lnTo>
                    <a:pt x="30" y="85"/>
                  </a:lnTo>
                  <a:lnTo>
                    <a:pt x="34" y="85"/>
                  </a:lnTo>
                  <a:lnTo>
                    <a:pt x="34" y="81"/>
                  </a:lnTo>
                  <a:lnTo>
                    <a:pt x="34" y="76"/>
                  </a:lnTo>
                  <a:lnTo>
                    <a:pt x="34" y="72"/>
                  </a:lnTo>
                  <a:lnTo>
                    <a:pt x="38" y="72"/>
                  </a:lnTo>
                  <a:lnTo>
                    <a:pt x="38" y="68"/>
                  </a:lnTo>
                  <a:lnTo>
                    <a:pt x="38" y="64"/>
                  </a:lnTo>
                  <a:lnTo>
                    <a:pt x="43" y="59"/>
                  </a:lnTo>
                  <a:lnTo>
                    <a:pt x="43" y="55"/>
                  </a:lnTo>
                  <a:lnTo>
                    <a:pt x="43" y="51"/>
                  </a:lnTo>
                  <a:lnTo>
                    <a:pt x="43" y="47"/>
                  </a:lnTo>
                  <a:lnTo>
                    <a:pt x="43" y="43"/>
                  </a:lnTo>
                  <a:lnTo>
                    <a:pt x="47" y="43"/>
                  </a:lnTo>
                  <a:lnTo>
                    <a:pt x="47" y="38"/>
                  </a:lnTo>
                  <a:lnTo>
                    <a:pt x="47" y="34"/>
                  </a:lnTo>
                  <a:lnTo>
                    <a:pt x="47" y="30"/>
                  </a:lnTo>
                  <a:lnTo>
                    <a:pt x="51" y="30"/>
                  </a:lnTo>
                  <a:lnTo>
                    <a:pt x="51" y="26"/>
                  </a:lnTo>
                  <a:lnTo>
                    <a:pt x="51" y="21"/>
                  </a:lnTo>
                  <a:lnTo>
                    <a:pt x="51" y="17"/>
                  </a:lnTo>
                  <a:lnTo>
                    <a:pt x="55" y="17"/>
                  </a:lnTo>
                  <a:lnTo>
                    <a:pt x="55" y="13"/>
                  </a:lnTo>
                  <a:lnTo>
                    <a:pt x="55" y="9"/>
                  </a:lnTo>
                  <a:lnTo>
                    <a:pt x="60" y="9"/>
                  </a:lnTo>
                  <a:lnTo>
                    <a:pt x="60" y="4"/>
                  </a:lnTo>
                  <a:lnTo>
                    <a:pt x="64" y="0"/>
                  </a:lnTo>
                  <a:lnTo>
                    <a:pt x="55" y="0"/>
                  </a:lnTo>
                  <a:close/>
                </a:path>
              </a:pathLst>
            </a:custGeom>
            <a:solidFill>
              <a:srgbClr val="000000"/>
            </a:solidFill>
            <a:ln w="9525">
              <a:noFill/>
              <a:round/>
              <a:headEnd/>
              <a:tailEnd/>
            </a:ln>
          </p:spPr>
          <p:txBody>
            <a:bodyPr/>
            <a:lstStyle/>
            <a:p>
              <a:endParaRPr lang="en-US"/>
            </a:p>
          </p:txBody>
        </p:sp>
        <p:sp>
          <p:nvSpPr>
            <p:cNvPr id="121947" name="Freeform 24"/>
            <p:cNvSpPr>
              <a:spLocks/>
            </p:cNvSpPr>
            <p:nvPr/>
          </p:nvSpPr>
          <p:spPr bwMode="auto">
            <a:xfrm>
              <a:off x="1641" y="1608"/>
              <a:ext cx="38" cy="29"/>
            </a:xfrm>
            <a:custGeom>
              <a:avLst/>
              <a:gdLst>
                <a:gd name="T0" fmla="*/ 5 w 38"/>
                <a:gd name="T1" fmla="*/ 29 h 29"/>
                <a:gd name="T2" fmla="*/ 5 w 38"/>
                <a:gd name="T3" fmla="*/ 29 h 29"/>
                <a:gd name="T4" fmla="*/ 9 w 38"/>
                <a:gd name="T5" fmla="*/ 25 h 29"/>
                <a:gd name="T6" fmla="*/ 13 w 38"/>
                <a:gd name="T7" fmla="*/ 25 h 29"/>
                <a:gd name="T8" fmla="*/ 13 w 38"/>
                <a:gd name="T9" fmla="*/ 21 h 29"/>
                <a:gd name="T10" fmla="*/ 17 w 38"/>
                <a:gd name="T11" fmla="*/ 17 h 29"/>
                <a:gd name="T12" fmla="*/ 17 w 38"/>
                <a:gd name="T13" fmla="*/ 17 h 29"/>
                <a:gd name="T14" fmla="*/ 21 w 38"/>
                <a:gd name="T15" fmla="*/ 12 h 29"/>
                <a:gd name="T16" fmla="*/ 21 w 38"/>
                <a:gd name="T17" fmla="*/ 12 h 29"/>
                <a:gd name="T18" fmla="*/ 26 w 38"/>
                <a:gd name="T19" fmla="*/ 8 h 29"/>
                <a:gd name="T20" fmla="*/ 26 w 38"/>
                <a:gd name="T21" fmla="*/ 8 h 29"/>
                <a:gd name="T22" fmla="*/ 26 w 38"/>
                <a:gd name="T23" fmla="*/ 4 h 29"/>
                <a:gd name="T24" fmla="*/ 30 w 38"/>
                <a:gd name="T25" fmla="*/ 4 h 29"/>
                <a:gd name="T26" fmla="*/ 30 w 38"/>
                <a:gd name="T27" fmla="*/ 0 h 29"/>
                <a:gd name="T28" fmla="*/ 30 w 38"/>
                <a:gd name="T29" fmla="*/ 0 h 29"/>
                <a:gd name="T30" fmla="*/ 38 w 38"/>
                <a:gd name="T31" fmla="*/ 4 h 29"/>
                <a:gd name="T32" fmla="*/ 34 w 38"/>
                <a:gd name="T33" fmla="*/ 4 h 29"/>
                <a:gd name="T34" fmla="*/ 34 w 38"/>
                <a:gd name="T35" fmla="*/ 8 h 29"/>
                <a:gd name="T36" fmla="*/ 34 w 38"/>
                <a:gd name="T37" fmla="*/ 8 h 29"/>
                <a:gd name="T38" fmla="*/ 30 w 38"/>
                <a:gd name="T39" fmla="*/ 8 h 29"/>
                <a:gd name="T40" fmla="*/ 30 w 38"/>
                <a:gd name="T41" fmla="*/ 12 h 29"/>
                <a:gd name="T42" fmla="*/ 26 w 38"/>
                <a:gd name="T43" fmla="*/ 17 h 29"/>
                <a:gd name="T44" fmla="*/ 26 w 38"/>
                <a:gd name="T45" fmla="*/ 17 h 29"/>
                <a:gd name="T46" fmla="*/ 26 w 38"/>
                <a:gd name="T47" fmla="*/ 21 h 29"/>
                <a:gd name="T48" fmla="*/ 21 w 38"/>
                <a:gd name="T49" fmla="*/ 21 h 29"/>
                <a:gd name="T50" fmla="*/ 21 w 38"/>
                <a:gd name="T51" fmla="*/ 21 h 29"/>
                <a:gd name="T52" fmla="*/ 17 w 38"/>
                <a:gd name="T53" fmla="*/ 25 h 29"/>
                <a:gd name="T54" fmla="*/ 17 w 38"/>
                <a:gd name="T55" fmla="*/ 25 h 29"/>
                <a:gd name="T56" fmla="*/ 13 w 38"/>
                <a:gd name="T57" fmla="*/ 25 h 29"/>
                <a:gd name="T58" fmla="*/ 13 w 38"/>
                <a:gd name="T59" fmla="*/ 25 h 29"/>
                <a:gd name="T60" fmla="*/ 9 w 38"/>
                <a:gd name="T61" fmla="*/ 29 h 29"/>
                <a:gd name="T62" fmla="*/ 9 w 38"/>
                <a:gd name="T63" fmla="*/ 29 h 29"/>
                <a:gd name="T64" fmla="*/ 9 w 38"/>
                <a:gd name="T65" fmla="*/ 29 h 29"/>
                <a:gd name="T66" fmla="*/ 5 w 38"/>
                <a:gd name="T67" fmla="*/ 29 h 29"/>
                <a:gd name="T68" fmla="*/ 5 w 38"/>
                <a:gd name="T69" fmla="*/ 29 h 29"/>
                <a:gd name="T70" fmla="*/ 0 w 38"/>
                <a:gd name="T71" fmla="*/ 29 h 29"/>
                <a:gd name="T72" fmla="*/ 0 w 38"/>
                <a:gd name="T73" fmla="*/ 29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
                <a:gd name="T112" fmla="*/ 0 h 29"/>
                <a:gd name="T113" fmla="*/ 38 w 38"/>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 h="29">
                  <a:moveTo>
                    <a:pt x="0" y="29"/>
                  </a:moveTo>
                  <a:lnTo>
                    <a:pt x="5" y="29"/>
                  </a:lnTo>
                  <a:lnTo>
                    <a:pt x="9" y="25"/>
                  </a:lnTo>
                  <a:lnTo>
                    <a:pt x="13" y="25"/>
                  </a:lnTo>
                  <a:lnTo>
                    <a:pt x="13" y="21"/>
                  </a:lnTo>
                  <a:lnTo>
                    <a:pt x="17" y="21"/>
                  </a:lnTo>
                  <a:lnTo>
                    <a:pt x="17" y="17"/>
                  </a:lnTo>
                  <a:lnTo>
                    <a:pt x="21" y="17"/>
                  </a:lnTo>
                  <a:lnTo>
                    <a:pt x="21" y="12"/>
                  </a:lnTo>
                  <a:lnTo>
                    <a:pt x="26" y="8"/>
                  </a:lnTo>
                  <a:lnTo>
                    <a:pt x="26" y="4"/>
                  </a:lnTo>
                  <a:lnTo>
                    <a:pt x="30" y="4"/>
                  </a:lnTo>
                  <a:lnTo>
                    <a:pt x="30" y="0"/>
                  </a:lnTo>
                  <a:lnTo>
                    <a:pt x="38" y="4"/>
                  </a:lnTo>
                  <a:lnTo>
                    <a:pt x="34" y="4"/>
                  </a:lnTo>
                  <a:lnTo>
                    <a:pt x="34" y="8"/>
                  </a:lnTo>
                  <a:lnTo>
                    <a:pt x="30" y="8"/>
                  </a:lnTo>
                  <a:lnTo>
                    <a:pt x="30" y="12"/>
                  </a:lnTo>
                  <a:lnTo>
                    <a:pt x="26" y="17"/>
                  </a:lnTo>
                  <a:lnTo>
                    <a:pt x="26" y="21"/>
                  </a:lnTo>
                  <a:lnTo>
                    <a:pt x="21" y="21"/>
                  </a:lnTo>
                  <a:lnTo>
                    <a:pt x="17" y="25"/>
                  </a:lnTo>
                  <a:lnTo>
                    <a:pt x="13" y="25"/>
                  </a:lnTo>
                  <a:lnTo>
                    <a:pt x="13" y="29"/>
                  </a:lnTo>
                  <a:lnTo>
                    <a:pt x="9" y="29"/>
                  </a:lnTo>
                  <a:lnTo>
                    <a:pt x="5" y="29"/>
                  </a:lnTo>
                  <a:lnTo>
                    <a:pt x="0" y="29"/>
                  </a:lnTo>
                  <a:close/>
                </a:path>
              </a:pathLst>
            </a:custGeom>
            <a:solidFill>
              <a:srgbClr val="000000"/>
            </a:solidFill>
            <a:ln w="9525">
              <a:noFill/>
              <a:round/>
              <a:headEnd/>
              <a:tailEnd/>
            </a:ln>
          </p:spPr>
          <p:txBody>
            <a:bodyPr/>
            <a:lstStyle/>
            <a:p>
              <a:endParaRPr lang="en-US"/>
            </a:p>
          </p:txBody>
        </p:sp>
        <p:sp>
          <p:nvSpPr>
            <p:cNvPr id="121948" name="Freeform 25"/>
            <p:cNvSpPr>
              <a:spLocks/>
            </p:cNvSpPr>
            <p:nvPr/>
          </p:nvSpPr>
          <p:spPr bwMode="auto">
            <a:xfrm>
              <a:off x="1667" y="1608"/>
              <a:ext cx="21" cy="89"/>
            </a:xfrm>
            <a:custGeom>
              <a:avLst/>
              <a:gdLst>
                <a:gd name="T0" fmla="*/ 12 w 21"/>
                <a:gd name="T1" fmla="*/ 0 h 89"/>
                <a:gd name="T2" fmla="*/ 12 w 21"/>
                <a:gd name="T3" fmla="*/ 4 h 89"/>
                <a:gd name="T4" fmla="*/ 17 w 21"/>
                <a:gd name="T5" fmla="*/ 8 h 89"/>
                <a:gd name="T6" fmla="*/ 17 w 21"/>
                <a:gd name="T7" fmla="*/ 12 h 89"/>
                <a:gd name="T8" fmla="*/ 17 w 21"/>
                <a:gd name="T9" fmla="*/ 17 h 89"/>
                <a:gd name="T10" fmla="*/ 17 w 21"/>
                <a:gd name="T11" fmla="*/ 21 h 89"/>
                <a:gd name="T12" fmla="*/ 17 w 21"/>
                <a:gd name="T13" fmla="*/ 25 h 89"/>
                <a:gd name="T14" fmla="*/ 17 w 21"/>
                <a:gd name="T15" fmla="*/ 29 h 89"/>
                <a:gd name="T16" fmla="*/ 17 w 21"/>
                <a:gd name="T17" fmla="*/ 34 h 89"/>
                <a:gd name="T18" fmla="*/ 17 w 21"/>
                <a:gd name="T19" fmla="*/ 38 h 89"/>
                <a:gd name="T20" fmla="*/ 17 w 21"/>
                <a:gd name="T21" fmla="*/ 42 h 89"/>
                <a:gd name="T22" fmla="*/ 17 w 21"/>
                <a:gd name="T23" fmla="*/ 46 h 89"/>
                <a:gd name="T24" fmla="*/ 12 w 21"/>
                <a:gd name="T25" fmla="*/ 51 h 89"/>
                <a:gd name="T26" fmla="*/ 12 w 21"/>
                <a:gd name="T27" fmla="*/ 55 h 89"/>
                <a:gd name="T28" fmla="*/ 12 w 21"/>
                <a:gd name="T29" fmla="*/ 59 h 89"/>
                <a:gd name="T30" fmla="*/ 12 w 21"/>
                <a:gd name="T31" fmla="*/ 63 h 89"/>
                <a:gd name="T32" fmla="*/ 8 w 21"/>
                <a:gd name="T33" fmla="*/ 63 h 89"/>
                <a:gd name="T34" fmla="*/ 8 w 21"/>
                <a:gd name="T35" fmla="*/ 67 h 89"/>
                <a:gd name="T36" fmla="*/ 8 w 21"/>
                <a:gd name="T37" fmla="*/ 72 h 89"/>
                <a:gd name="T38" fmla="*/ 8 w 21"/>
                <a:gd name="T39" fmla="*/ 76 h 89"/>
                <a:gd name="T40" fmla="*/ 4 w 21"/>
                <a:gd name="T41" fmla="*/ 80 h 89"/>
                <a:gd name="T42" fmla="*/ 4 w 21"/>
                <a:gd name="T43" fmla="*/ 80 h 89"/>
                <a:gd name="T44" fmla="*/ 0 w 21"/>
                <a:gd name="T45" fmla="*/ 84 h 89"/>
                <a:gd name="T46" fmla="*/ 0 w 21"/>
                <a:gd name="T47" fmla="*/ 89 h 89"/>
                <a:gd name="T48" fmla="*/ 0 w 21"/>
                <a:gd name="T49" fmla="*/ 84 h 89"/>
                <a:gd name="T50" fmla="*/ 4 w 21"/>
                <a:gd name="T51" fmla="*/ 80 h 89"/>
                <a:gd name="T52" fmla="*/ 4 w 21"/>
                <a:gd name="T53" fmla="*/ 76 h 89"/>
                <a:gd name="T54" fmla="*/ 8 w 21"/>
                <a:gd name="T55" fmla="*/ 76 h 89"/>
                <a:gd name="T56" fmla="*/ 8 w 21"/>
                <a:gd name="T57" fmla="*/ 72 h 89"/>
                <a:gd name="T58" fmla="*/ 8 w 21"/>
                <a:gd name="T59" fmla="*/ 72 h 89"/>
                <a:gd name="T60" fmla="*/ 12 w 21"/>
                <a:gd name="T61" fmla="*/ 67 h 89"/>
                <a:gd name="T62" fmla="*/ 12 w 21"/>
                <a:gd name="T63" fmla="*/ 63 h 89"/>
                <a:gd name="T64" fmla="*/ 12 w 21"/>
                <a:gd name="T65" fmla="*/ 59 h 89"/>
                <a:gd name="T66" fmla="*/ 17 w 21"/>
                <a:gd name="T67" fmla="*/ 59 h 89"/>
                <a:gd name="T68" fmla="*/ 17 w 21"/>
                <a:gd name="T69" fmla="*/ 55 h 89"/>
                <a:gd name="T70" fmla="*/ 17 w 21"/>
                <a:gd name="T71" fmla="*/ 51 h 89"/>
                <a:gd name="T72" fmla="*/ 21 w 21"/>
                <a:gd name="T73" fmla="*/ 46 h 89"/>
                <a:gd name="T74" fmla="*/ 21 w 21"/>
                <a:gd name="T75" fmla="*/ 46 h 89"/>
                <a:gd name="T76" fmla="*/ 21 w 21"/>
                <a:gd name="T77" fmla="*/ 42 h 89"/>
                <a:gd name="T78" fmla="*/ 21 w 21"/>
                <a:gd name="T79" fmla="*/ 38 h 89"/>
                <a:gd name="T80" fmla="*/ 21 w 21"/>
                <a:gd name="T81" fmla="*/ 38 h 89"/>
                <a:gd name="T82" fmla="*/ 21 w 21"/>
                <a:gd name="T83" fmla="*/ 34 h 89"/>
                <a:gd name="T84" fmla="*/ 21 w 21"/>
                <a:gd name="T85" fmla="*/ 29 h 89"/>
                <a:gd name="T86" fmla="*/ 21 w 21"/>
                <a:gd name="T87" fmla="*/ 25 h 89"/>
                <a:gd name="T88" fmla="*/ 21 w 21"/>
                <a:gd name="T89" fmla="*/ 21 h 89"/>
                <a:gd name="T90" fmla="*/ 21 w 21"/>
                <a:gd name="T91" fmla="*/ 21 h 89"/>
                <a:gd name="T92" fmla="*/ 21 w 21"/>
                <a:gd name="T93" fmla="*/ 17 h 89"/>
                <a:gd name="T94" fmla="*/ 21 w 21"/>
                <a:gd name="T95" fmla="*/ 12 h 89"/>
                <a:gd name="T96" fmla="*/ 21 w 21"/>
                <a:gd name="T97" fmla="*/ 8 h 89"/>
                <a:gd name="T98" fmla="*/ 21 w 21"/>
                <a:gd name="T99" fmla="*/ 4 h 89"/>
                <a:gd name="T100" fmla="*/ 21 w 21"/>
                <a:gd name="T101" fmla="*/ 4 h 89"/>
                <a:gd name="T102" fmla="*/ 21 w 21"/>
                <a:gd name="T103" fmla="*/ 0 h 89"/>
                <a:gd name="T104" fmla="*/ 12 w 21"/>
                <a:gd name="T105" fmla="*/ 0 h 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
                <a:gd name="T160" fmla="*/ 0 h 89"/>
                <a:gd name="T161" fmla="*/ 21 w 21"/>
                <a:gd name="T162" fmla="*/ 89 h 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 h="89">
                  <a:moveTo>
                    <a:pt x="12" y="0"/>
                  </a:moveTo>
                  <a:lnTo>
                    <a:pt x="12" y="0"/>
                  </a:lnTo>
                  <a:lnTo>
                    <a:pt x="12" y="4"/>
                  </a:lnTo>
                  <a:lnTo>
                    <a:pt x="12" y="8"/>
                  </a:lnTo>
                  <a:lnTo>
                    <a:pt x="17" y="8"/>
                  </a:lnTo>
                  <a:lnTo>
                    <a:pt x="17" y="12"/>
                  </a:lnTo>
                  <a:lnTo>
                    <a:pt x="17" y="17"/>
                  </a:lnTo>
                  <a:lnTo>
                    <a:pt x="17" y="21"/>
                  </a:lnTo>
                  <a:lnTo>
                    <a:pt x="17" y="25"/>
                  </a:lnTo>
                  <a:lnTo>
                    <a:pt x="17" y="29"/>
                  </a:lnTo>
                  <a:lnTo>
                    <a:pt x="17" y="34"/>
                  </a:lnTo>
                  <a:lnTo>
                    <a:pt x="17" y="38"/>
                  </a:lnTo>
                  <a:lnTo>
                    <a:pt x="17" y="42"/>
                  </a:lnTo>
                  <a:lnTo>
                    <a:pt x="17" y="46"/>
                  </a:lnTo>
                  <a:lnTo>
                    <a:pt x="12" y="46"/>
                  </a:lnTo>
                  <a:lnTo>
                    <a:pt x="12" y="51"/>
                  </a:lnTo>
                  <a:lnTo>
                    <a:pt x="12" y="55"/>
                  </a:lnTo>
                  <a:lnTo>
                    <a:pt x="12" y="59"/>
                  </a:lnTo>
                  <a:lnTo>
                    <a:pt x="12" y="63"/>
                  </a:lnTo>
                  <a:lnTo>
                    <a:pt x="8" y="63"/>
                  </a:lnTo>
                  <a:lnTo>
                    <a:pt x="8" y="67"/>
                  </a:lnTo>
                  <a:lnTo>
                    <a:pt x="8" y="72"/>
                  </a:lnTo>
                  <a:lnTo>
                    <a:pt x="8" y="76"/>
                  </a:lnTo>
                  <a:lnTo>
                    <a:pt x="4" y="76"/>
                  </a:lnTo>
                  <a:lnTo>
                    <a:pt x="4" y="80"/>
                  </a:lnTo>
                  <a:lnTo>
                    <a:pt x="4" y="84"/>
                  </a:lnTo>
                  <a:lnTo>
                    <a:pt x="0" y="84"/>
                  </a:lnTo>
                  <a:lnTo>
                    <a:pt x="0" y="89"/>
                  </a:lnTo>
                  <a:lnTo>
                    <a:pt x="0" y="84"/>
                  </a:lnTo>
                  <a:lnTo>
                    <a:pt x="4" y="84"/>
                  </a:lnTo>
                  <a:lnTo>
                    <a:pt x="4" y="80"/>
                  </a:lnTo>
                  <a:lnTo>
                    <a:pt x="4" y="76"/>
                  </a:lnTo>
                  <a:lnTo>
                    <a:pt x="8" y="76"/>
                  </a:lnTo>
                  <a:lnTo>
                    <a:pt x="8" y="72"/>
                  </a:lnTo>
                  <a:lnTo>
                    <a:pt x="8" y="67"/>
                  </a:lnTo>
                  <a:lnTo>
                    <a:pt x="12" y="67"/>
                  </a:lnTo>
                  <a:lnTo>
                    <a:pt x="12" y="63"/>
                  </a:lnTo>
                  <a:lnTo>
                    <a:pt x="12" y="59"/>
                  </a:lnTo>
                  <a:lnTo>
                    <a:pt x="17" y="59"/>
                  </a:lnTo>
                  <a:lnTo>
                    <a:pt x="17" y="55"/>
                  </a:lnTo>
                  <a:lnTo>
                    <a:pt x="17" y="51"/>
                  </a:lnTo>
                  <a:lnTo>
                    <a:pt x="21" y="46"/>
                  </a:lnTo>
                  <a:lnTo>
                    <a:pt x="21" y="42"/>
                  </a:lnTo>
                  <a:lnTo>
                    <a:pt x="21" y="38"/>
                  </a:lnTo>
                  <a:lnTo>
                    <a:pt x="21" y="34"/>
                  </a:lnTo>
                  <a:lnTo>
                    <a:pt x="21" y="29"/>
                  </a:lnTo>
                  <a:lnTo>
                    <a:pt x="21" y="25"/>
                  </a:lnTo>
                  <a:lnTo>
                    <a:pt x="21" y="21"/>
                  </a:lnTo>
                  <a:lnTo>
                    <a:pt x="21" y="17"/>
                  </a:lnTo>
                  <a:lnTo>
                    <a:pt x="21" y="12"/>
                  </a:lnTo>
                  <a:lnTo>
                    <a:pt x="21" y="8"/>
                  </a:lnTo>
                  <a:lnTo>
                    <a:pt x="21" y="4"/>
                  </a:lnTo>
                  <a:lnTo>
                    <a:pt x="21" y="0"/>
                  </a:lnTo>
                  <a:lnTo>
                    <a:pt x="12" y="0"/>
                  </a:lnTo>
                  <a:close/>
                </a:path>
              </a:pathLst>
            </a:custGeom>
            <a:solidFill>
              <a:srgbClr val="000000"/>
            </a:solidFill>
            <a:ln w="9525">
              <a:noFill/>
              <a:round/>
              <a:headEnd/>
              <a:tailEnd/>
            </a:ln>
          </p:spPr>
          <p:txBody>
            <a:bodyPr/>
            <a:lstStyle/>
            <a:p>
              <a:endParaRPr lang="en-US"/>
            </a:p>
          </p:txBody>
        </p:sp>
        <p:sp>
          <p:nvSpPr>
            <p:cNvPr id="121949" name="Freeform 26"/>
            <p:cNvSpPr>
              <a:spLocks/>
            </p:cNvSpPr>
            <p:nvPr/>
          </p:nvSpPr>
          <p:spPr bwMode="auto">
            <a:xfrm>
              <a:off x="1684" y="1608"/>
              <a:ext cx="29" cy="76"/>
            </a:xfrm>
            <a:custGeom>
              <a:avLst/>
              <a:gdLst>
                <a:gd name="T0" fmla="*/ 29 w 29"/>
                <a:gd name="T1" fmla="*/ 4 h 76"/>
                <a:gd name="T2" fmla="*/ 25 w 29"/>
                <a:gd name="T3" fmla="*/ 8 h 76"/>
                <a:gd name="T4" fmla="*/ 25 w 29"/>
                <a:gd name="T5" fmla="*/ 12 h 76"/>
                <a:gd name="T6" fmla="*/ 25 w 29"/>
                <a:gd name="T7" fmla="*/ 17 h 76"/>
                <a:gd name="T8" fmla="*/ 25 w 29"/>
                <a:gd name="T9" fmla="*/ 25 h 76"/>
                <a:gd name="T10" fmla="*/ 21 w 29"/>
                <a:gd name="T11" fmla="*/ 29 h 76"/>
                <a:gd name="T12" fmla="*/ 21 w 29"/>
                <a:gd name="T13" fmla="*/ 34 h 76"/>
                <a:gd name="T14" fmla="*/ 17 w 29"/>
                <a:gd name="T15" fmla="*/ 38 h 76"/>
                <a:gd name="T16" fmla="*/ 17 w 29"/>
                <a:gd name="T17" fmla="*/ 42 h 76"/>
                <a:gd name="T18" fmla="*/ 12 w 29"/>
                <a:gd name="T19" fmla="*/ 46 h 76"/>
                <a:gd name="T20" fmla="*/ 12 w 29"/>
                <a:gd name="T21" fmla="*/ 51 h 76"/>
                <a:gd name="T22" fmla="*/ 12 w 29"/>
                <a:gd name="T23" fmla="*/ 55 h 76"/>
                <a:gd name="T24" fmla="*/ 8 w 29"/>
                <a:gd name="T25" fmla="*/ 59 h 76"/>
                <a:gd name="T26" fmla="*/ 8 w 29"/>
                <a:gd name="T27" fmla="*/ 63 h 76"/>
                <a:gd name="T28" fmla="*/ 4 w 29"/>
                <a:gd name="T29" fmla="*/ 63 h 76"/>
                <a:gd name="T30" fmla="*/ 4 w 29"/>
                <a:gd name="T31" fmla="*/ 67 h 76"/>
                <a:gd name="T32" fmla="*/ 0 w 29"/>
                <a:gd name="T33" fmla="*/ 72 h 76"/>
                <a:gd name="T34" fmla="*/ 0 w 29"/>
                <a:gd name="T35" fmla="*/ 72 h 76"/>
                <a:gd name="T36" fmla="*/ 4 w 29"/>
                <a:gd name="T37" fmla="*/ 72 h 76"/>
                <a:gd name="T38" fmla="*/ 4 w 29"/>
                <a:gd name="T39" fmla="*/ 72 h 76"/>
                <a:gd name="T40" fmla="*/ 8 w 29"/>
                <a:gd name="T41" fmla="*/ 72 h 76"/>
                <a:gd name="T42" fmla="*/ 12 w 29"/>
                <a:gd name="T43" fmla="*/ 67 h 76"/>
                <a:gd name="T44" fmla="*/ 12 w 29"/>
                <a:gd name="T45" fmla="*/ 67 h 76"/>
                <a:gd name="T46" fmla="*/ 12 w 29"/>
                <a:gd name="T47" fmla="*/ 63 h 76"/>
                <a:gd name="T48" fmla="*/ 17 w 29"/>
                <a:gd name="T49" fmla="*/ 59 h 76"/>
                <a:gd name="T50" fmla="*/ 17 w 29"/>
                <a:gd name="T51" fmla="*/ 55 h 76"/>
                <a:gd name="T52" fmla="*/ 17 w 29"/>
                <a:gd name="T53" fmla="*/ 55 h 76"/>
                <a:gd name="T54" fmla="*/ 17 w 29"/>
                <a:gd name="T55" fmla="*/ 51 h 76"/>
                <a:gd name="T56" fmla="*/ 21 w 29"/>
                <a:gd name="T57" fmla="*/ 46 h 76"/>
                <a:gd name="T58" fmla="*/ 21 w 29"/>
                <a:gd name="T59" fmla="*/ 46 h 76"/>
                <a:gd name="T60" fmla="*/ 21 w 29"/>
                <a:gd name="T61" fmla="*/ 42 h 76"/>
                <a:gd name="T62" fmla="*/ 21 w 29"/>
                <a:gd name="T63" fmla="*/ 38 h 76"/>
                <a:gd name="T64" fmla="*/ 25 w 29"/>
                <a:gd name="T65" fmla="*/ 38 h 76"/>
                <a:gd name="T66" fmla="*/ 25 w 29"/>
                <a:gd name="T67" fmla="*/ 34 h 76"/>
                <a:gd name="T68" fmla="*/ 25 w 29"/>
                <a:gd name="T69" fmla="*/ 29 h 76"/>
                <a:gd name="T70" fmla="*/ 25 w 29"/>
                <a:gd name="T71" fmla="*/ 29 h 76"/>
                <a:gd name="T72" fmla="*/ 29 w 29"/>
                <a:gd name="T73" fmla="*/ 25 h 76"/>
                <a:gd name="T74" fmla="*/ 29 w 29"/>
                <a:gd name="T75" fmla="*/ 21 h 76"/>
                <a:gd name="T76" fmla="*/ 29 w 29"/>
                <a:gd name="T77" fmla="*/ 17 h 76"/>
                <a:gd name="T78" fmla="*/ 29 w 29"/>
                <a:gd name="T79" fmla="*/ 12 h 76"/>
                <a:gd name="T80" fmla="*/ 29 w 29"/>
                <a:gd name="T81" fmla="*/ 8 h 76"/>
                <a:gd name="T82" fmla="*/ 29 w 29"/>
                <a:gd name="T83" fmla="*/ 8 h 76"/>
                <a:gd name="T84" fmla="*/ 29 w 29"/>
                <a:gd name="T85" fmla="*/ 4 h 76"/>
                <a:gd name="T86" fmla="*/ 29 w 29"/>
                <a:gd name="T87" fmla="*/ 0 h 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
                <a:gd name="T133" fmla="*/ 0 h 76"/>
                <a:gd name="T134" fmla="*/ 29 w 29"/>
                <a:gd name="T135" fmla="*/ 76 h 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 h="76">
                  <a:moveTo>
                    <a:pt x="29" y="0"/>
                  </a:moveTo>
                  <a:lnTo>
                    <a:pt x="29" y="0"/>
                  </a:lnTo>
                  <a:lnTo>
                    <a:pt x="29" y="4"/>
                  </a:lnTo>
                  <a:lnTo>
                    <a:pt x="29" y="8"/>
                  </a:lnTo>
                  <a:lnTo>
                    <a:pt x="25" y="8"/>
                  </a:lnTo>
                  <a:lnTo>
                    <a:pt x="25" y="12"/>
                  </a:lnTo>
                  <a:lnTo>
                    <a:pt x="25" y="17"/>
                  </a:lnTo>
                  <a:lnTo>
                    <a:pt x="25" y="21"/>
                  </a:lnTo>
                  <a:lnTo>
                    <a:pt x="25" y="25"/>
                  </a:lnTo>
                  <a:lnTo>
                    <a:pt x="21" y="25"/>
                  </a:lnTo>
                  <a:lnTo>
                    <a:pt x="21" y="29"/>
                  </a:lnTo>
                  <a:lnTo>
                    <a:pt x="21" y="34"/>
                  </a:lnTo>
                  <a:lnTo>
                    <a:pt x="21" y="38"/>
                  </a:lnTo>
                  <a:lnTo>
                    <a:pt x="17" y="38"/>
                  </a:lnTo>
                  <a:lnTo>
                    <a:pt x="17" y="42"/>
                  </a:lnTo>
                  <a:lnTo>
                    <a:pt x="17" y="46"/>
                  </a:lnTo>
                  <a:lnTo>
                    <a:pt x="12" y="46"/>
                  </a:lnTo>
                  <a:lnTo>
                    <a:pt x="12" y="51"/>
                  </a:lnTo>
                  <a:lnTo>
                    <a:pt x="12" y="55"/>
                  </a:lnTo>
                  <a:lnTo>
                    <a:pt x="8" y="55"/>
                  </a:lnTo>
                  <a:lnTo>
                    <a:pt x="8" y="59"/>
                  </a:lnTo>
                  <a:lnTo>
                    <a:pt x="8" y="63"/>
                  </a:lnTo>
                  <a:lnTo>
                    <a:pt x="4" y="63"/>
                  </a:lnTo>
                  <a:lnTo>
                    <a:pt x="4" y="67"/>
                  </a:lnTo>
                  <a:lnTo>
                    <a:pt x="4" y="72"/>
                  </a:lnTo>
                  <a:lnTo>
                    <a:pt x="0" y="72"/>
                  </a:lnTo>
                  <a:lnTo>
                    <a:pt x="0" y="76"/>
                  </a:lnTo>
                  <a:lnTo>
                    <a:pt x="0" y="72"/>
                  </a:lnTo>
                  <a:lnTo>
                    <a:pt x="4" y="72"/>
                  </a:lnTo>
                  <a:lnTo>
                    <a:pt x="8" y="72"/>
                  </a:lnTo>
                  <a:lnTo>
                    <a:pt x="12" y="72"/>
                  </a:lnTo>
                  <a:lnTo>
                    <a:pt x="12" y="67"/>
                  </a:lnTo>
                  <a:lnTo>
                    <a:pt x="12" y="63"/>
                  </a:lnTo>
                  <a:lnTo>
                    <a:pt x="12" y="59"/>
                  </a:lnTo>
                  <a:lnTo>
                    <a:pt x="17" y="59"/>
                  </a:lnTo>
                  <a:lnTo>
                    <a:pt x="17" y="55"/>
                  </a:lnTo>
                  <a:lnTo>
                    <a:pt x="17" y="51"/>
                  </a:lnTo>
                  <a:lnTo>
                    <a:pt x="21" y="51"/>
                  </a:lnTo>
                  <a:lnTo>
                    <a:pt x="21" y="46"/>
                  </a:lnTo>
                  <a:lnTo>
                    <a:pt x="21" y="42"/>
                  </a:lnTo>
                  <a:lnTo>
                    <a:pt x="21" y="38"/>
                  </a:lnTo>
                  <a:lnTo>
                    <a:pt x="25" y="38"/>
                  </a:lnTo>
                  <a:lnTo>
                    <a:pt x="25" y="34"/>
                  </a:lnTo>
                  <a:lnTo>
                    <a:pt x="25" y="29"/>
                  </a:lnTo>
                  <a:lnTo>
                    <a:pt x="25" y="25"/>
                  </a:lnTo>
                  <a:lnTo>
                    <a:pt x="29" y="25"/>
                  </a:lnTo>
                  <a:lnTo>
                    <a:pt x="29" y="21"/>
                  </a:lnTo>
                  <a:lnTo>
                    <a:pt x="29" y="17"/>
                  </a:lnTo>
                  <a:lnTo>
                    <a:pt x="29" y="12"/>
                  </a:lnTo>
                  <a:lnTo>
                    <a:pt x="29" y="8"/>
                  </a:lnTo>
                  <a:lnTo>
                    <a:pt x="29" y="4"/>
                  </a:lnTo>
                  <a:lnTo>
                    <a:pt x="29" y="0"/>
                  </a:lnTo>
                  <a:close/>
                </a:path>
              </a:pathLst>
            </a:custGeom>
            <a:solidFill>
              <a:srgbClr val="000000"/>
            </a:solidFill>
            <a:ln w="9525">
              <a:noFill/>
              <a:round/>
              <a:headEnd/>
              <a:tailEnd/>
            </a:ln>
          </p:spPr>
          <p:txBody>
            <a:bodyPr/>
            <a:lstStyle/>
            <a:p>
              <a:endParaRPr lang="en-US"/>
            </a:p>
          </p:txBody>
        </p:sp>
        <p:sp>
          <p:nvSpPr>
            <p:cNvPr id="121950" name="Freeform 27"/>
            <p:cNvSpPr>
              <a:spLocks/>
            </p:cNvSpPr>
            <p:nvPr/>
          </p:nvSpPr>
          <p:spPr bwMode="auto">
            <a:xfrm>
              <a:off x="1701" y="1608"/>
              <a:ext cx="33" cy="80"/>
            </a:xfrm>
            <a:custGeom>
              <a:avLst/>
              <a:gdLst>
                <a:gd name="T0" fmla="*/ 25 w 33"/>
                <a:gd name="T1" fmla="*/ 8 h 80"/>
                <a:gd name="T2" fmla="*/ 25 w 33"/>
                <a:gd name="T3" fmla="*/ 12 h 80"/>
                <a:gd name="T4" fmla="*/ 25 w 33"/>
                <a:gd name="T5" fmla="*/ 17 h 80"/>
                <a:gd name="T6" fmla="*/ 25 w 33"/>
                <a:gd name="T7" fmla="*/ 21 h 80"/>
                <a:gd name="T8" fmla="*/ 25 w 33"/>
                <a:gd name="T9" fmla="*/ 29 h 80"/>
                <a:gd name="T10" fmla="*/ 21 w 33"/>
                <a:gd name="T11" fmla="*/ 29 h 80"/>
                <a:gd name="T12" fmla="*/ 21 w 33"/>
                <a:gd name="T13" fmla="*/ 34 h 80"/>
                <a:gd name="T14" fmla="*/ 21 w 33"/>
                <a:gd name="T15" fmla="*/ 38 h 80"/>
                <a:gd name="T16" fmla="*/ 21 w 33"/>
                <a:gd name="T17" fmla="*/ 42 h 80"/>
                <a:gd name="T18" fmla="*/ 21 w 33"/>
                <a:gd name="T19" fmla="*/ 46 h 80"/>
                <a:gd name="T20" fmla="*/ 21 w 33"/>
                <a:gd name="T21" fmla="*/ 51 h 80"/>
                <a:gd name="T22" fmla="*/ 17 w 33"/>
                <a:gd name="T23" fmla="*/ 55 h 80"/>
                <a:gd name="T24" fmla="*/ 17 w 33"/>
                <a:gd name="T25" fmla="*/ 55 h 80"/>
                <a:gd name="T26" fmla="*/ 17 w 33"/>
                <a:gd name="T27" fmla="*/ 59 h 80"/>
                <a:gd name="T28" fmla="*/ 12 w 33"/>
                <a:gd name="T29" fmla="*/ 63 h 80"/>
                <a:gd name="T30" fmla="*/ 12 w 33"/>
                <a:gd name="T31" fmla="*/ 63 h 80"/>
                <a:gd name="T32" fmla="*/ 8 w 33"/>
                <a:gd name="T33" fmla="*/ 67 h 80"/>
                <a:gd name="T34" fmla="*/ 8 w 33"/>
                <a:gd name="T35" fmla="*/ 72 h 80"/>
                <a:gd name="T36" fmla="*/ 4 w 33"/>
                <a:gd name="T37" fmla="*/ 76 h 80"/>
                <a:gd name="T38" fmla="*/ 0 w 33"/>
                <a:gd name="T39" fmla="*/ 76 h 80"/>
                <a:gd name="T40" fmla="*/ 0 w 33"/>
                <a:gd name="T41" fmla="*/ 80 h 80"/>
                <a:gd name="T42" fmla="*/ 4 w 33"/>
                <a:gd name="T43" fmla="*/ 80 h 80"/>
                <a:gd name="T44" fmla="*/ 4 w 33"/>
                <a:gd name="T45" fmla="*/ 76 h 80"/>
                <a:gd name="T46" fmla="*/ 8 w 33"/>
                <a:gd name="T47" fmla="*/ 72 h 80"/>
                <a:gd name="T48" fmla="*/ 12 w 33"/>
                <a:gd name="T49" fmla="*/ 72 h 80"/>
                <a:gd name="T50" fmla="*/ 12 w 33"/>
                <a:gd name="T51" fmla="*/ 67 h 80"/>
                <a:gd name="T52" fmla="*/ 12 w 33"/>
                <a:gd name="T53" fmla="*/ 63 h 80"/>
                <a:gd name="T54" fmla="*/ 17 w 33"/>
                <a:gd name="T55" fmla="*/ 63 h 80"/>
                <a:gd name="T56" fmla="*/ 17 w 33"/>
                <a:gd name="T57" fmla="*/ 59 h 80"/>
                <a:gd name="T58" fmla="*/ 21 w 33"/>
                <a:gd name="T59" fmla="*/ 55 h 80"/>
                <a:gd name="T60" fmla="*/ 21 w 33"/>
                <a:gd name="T61" fmla="*/ 51 h 80"/>
                <a:gd name="T62" fmla="*/ 25 w 33"/>
                <a:gd name="T63" fmla="*/ 42 h 80"/>
                <a:gd name="T64" fmla="*/ 25 w 33"/>
                <a:gd name="T65" fmla="*/ 38 h 80"/>
                <a:gd name="T66" fmla="*/ 25 w 33"/>
                <a:gd name="T67" fmla="*/ 34 h 80"/>
                <a:gd name="T68" fmla="*/ 29 w 33"/>
                <a:gd name="T69" fmla="*/ 29 h 80"/>
                <a:gd name="T70" fmla="*/ 29 w 33"/>
                <a:gd name="T71" fmla="*/ 25 h 80"/>
                <a:gd name="T72" fmla="*/ 29 w 33"/>
                <a:gd name="T73" fmla="*/ 21 h 80"/>
                <a:gd name="T74" fmla="*/ 29 w 33"/>
                <a:gd name="T75" fmla="*/ 17 h 80"/>
                <a:gd name="T76" fmla="*/ 29 w 33"/>
                <a:gd name="T77" fmla="*/ 17 h 80"/>
                <a:gd name="T78" fmla="*/ 29 w 33"/>
                <a:gd name="T79" fmla="*/ 12 h 80"/>
                <a:gd name="T80" fmla="*/ 29 w 33"/>
                <a:gd name="T81" fmla="*/ 8 h 80"/>
                <a:gd name="T82" fmla="*/ 29 w 33"/>
                <a:gd name="T83" fmla="*/ 8 h 80"/>
                <a:gd name="T84" fmla="*/ 29 w 33"/>
                <a:gd name="T85" fmla="*/ 4 h 80"/>
                <a:gd name="T86" fmla="*/ 29 w 33"/>
                <a:gd name="T87" fmla="*/ 0 h 80"/>
                <a:gd name="T88" fmla="*/ 29 w 33"/>
                <a:gd name="T89" fmla="*/ 0 h 80"/>
                <a:gd name="T90" fmla="*/ 25 w 33"/>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80"/>
                <a:gd name="T140" fmla="*/ 33 w 33"/>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80">
                  <a:moveTo>
                    <a:pt x="25" y="4"/>
                  </a:moveTo>
                  <a:lnTo>
                    <a:pt x="25" y="8"/>
                  </a:lnTo>
                  <a:lnTo>
                    <a:pt x="25" y="12"/>
                  </a:lnTo>
                  <a:lnTo>
                    <a:pt x="25" y="17"/>
                  </a:lnTo>
                  <a:lnTo>
                    <a:pt x="25" y="21"/>
                  </a:lnTo>
                  <a:lnTo>
                    <a:pt x="25" y="25"/>
                  </a:lnTo>
                  <a:lnTo>
                    <a:pt x="25" y="29"/>
                  </a:lnTo>
                  <a:lnTo>
                    <a:pt x="21" y="29"/>
                  </a:lnTo>
                  <a:lnTo>
                    <a:pt x="21" y="34"/>
                  </a:lnTo>
                  <a:lnTo>
                    <a:pt x="21" y="38"/>
                  </a:lnTo>
                  <a:lnTo>
                    <a:pt x="21" y="42"/>
                  </a:lnTo>
                  <a:lnTo>
                    <a:pt x="21" y="46"/>
                  </a:lnTo>
                  <a:lnTo>
                    <a:pt x="21" y="51"/>
                  </a:lnTo>
                  <a:lnTo>
                    <a:pt x="17" y="51"/>
                  </a:lnTo>
                  <a:lnTo>
                    <a:pt x="17" y="55"/>
                  </a:lnTo>
                  <a:lnTo>
                    <a:pt x="17" y="59"/>
                  </a:lnTo>
                  <a:lnTo>
                    <a:pt x="12" y="59"/>
                  </a:lnTo>
                  <a:lnTo>
                    <a:pt x="12" y="63"/>
                  </a:lnTo>
                  <a:lnTo>
                    <a:pt x="12" y="67"/>
                  </a:lnTo>
                  <a:lnTo>
                    <a:pt x="8" y="67"/>
                  </a:lnTo>
                  <a:lnTo>
                    <a:pt x="8" y="72"/>
                  </a:lnTo>
                  <a:lnTo>
                    <a:pt x="4" y="72"/>
                  </a:lnTo>
                  <a:lnTo>
                    <a:pt x="4" y="76"/>
                  </a:lnTo>
                  <a:lnTo>
                    <a:pt x="0" y="76"/>
                  </a:lnTo>
                  <a:lnTo>
                    <a:pt x="0" y="80"/>
                  </a:lnTo>
                  <a:lnTo>
                    <a:pt x="4" y="80"/>
                  </a:lnTo>
                  <a:lnTo>
                    <a:pt x="4" y="76"/>
                  </a:lnTo>
                  <a:lnTo>
                    <a:pt x="8" y="76"/>
                  </a:lnTo>
                  <a:lnTo>
                    <a:pt x="8" y="72"/>
                  </a:lnTo>
                  <a:lnTo>
                    <a:pt x="12" y="72"/>
                  </a:lnTo>
                  <a:lnTo>
                    <a:pt x="12" y="67"/>
                  </a:lnTo>
                  <a:lnTo>
                    <a:pt x="12" y="63"/>
                  </a:lnTo>
                  <a:lnTo>
                    <a:pt x="17" y="63"/>
                  </a:lnTo>
                  <a:lnTo>
                    <a:pt x="17" y="59"/>
                  </a:lnTo>
                  <a:lnTo>
                    <a:pt x="17" y="55"/>
                  </a:lnTo>
                  <a:lnTo>
                    <a:pt x="21" y="55"/>
                  </a:lnTo>
                  <a:lnTo>
                    <a:pt x="21" y="51"/>
                  </a:lnTo>
                  <a:lnTo>
                    <a:pt x="21" y="46"/>
                  </a:lnTo>
                  <a:lnTo>
                    <a:pt x="25" y="46"/>
                  </a:lnTo>
                  <a:lnTo>
                    <a:pt x="25" y="42"/>
                  </a:lnTo>
                  <a:lnTo>
                    <a:pt x="25" y="38"/>
                  </a:lnTo>
                  <a:lnTo>
                    <a:pt x="25" y="34"/>
                  </a:lnTo>
                  <a:lnTo>
                    <a:pt x="29" y="34"/>
                  </a:lnTo>
                  <a:lnTo>
                    <a:pt x="29" y="29"/>
                  </a:lnTo>
                  <a:lnTo>
                    <a:pt x="29" y="25"/>
                  </a:lnTo>
                  <a:lnTo>
                    <a:pt x="29" y="21"/>
                  </a:lnTo>
                  <a:lnTo>
                    <a:pt x="29" y="17"/>
                  </a:lnTo>
                  <a:lnTo>
                    <a:pt x="29" y="12"/>
                  </a:lnTo>
                  <a:lnTo>
                    <a:pt x="29" y="8"/>
                  </a:lnTo>
                  <a:lnTo>
                    <a:pt x="33" y="8"/>
                  </a:lnTo>
                  <a:lnTo>
                    <a:pt x="29" y="4"/>
                  </a:lnTo>
                  <a:lnTo>
                    <a:pt x="29" y="0"/>
                  </a:lnTo>
                  <a:lnTo>
                    <a:pt x="25" y="4"/>
                  </a:lnTo>
                  <a:close/>
                </a:path>
              </a:pathLst>
            </a:custGeom>
            <a:solidFill>
              <a:srgbClr val="000000"/>
            </a:solidFill>
            <a:ln w="9525">
              <a:noFill/>
              <a:round/>
              <a:headEnd/>
              <a:tailEnd/>
            </a:ln>
          </p:spPr>
          <p:txBody>
            <a:bodyPr/>
            <a:lstStyle/>
            <a:p>
              <a:endParaRPr lang="en-US"/>
            </a:p>
          </p:txBody>
        </p:sp>
        <p:sp>
          <p:nvSpPr>
            <p:cNvPr id="121951" name="Freeform 28"/>
            <p:cNvSpPr>
              <a:spLocks/>
            </p:cNvSpPr>
            <p:nvPr/>
          </p:nvSpPr>
          <p:spPr bwMode="auto">
            <a:xfrm>
              <a:off x="1726" y="1612"/>
              <a:ext cx="25" cy="51"/>
            </a:xfrm>
            <a:custGeom>
              <a:avLst/>
              <a:gdLst>
                <a:gd name="T0" fmla="*/ 17 w 25"/>
                <a:gd name="T1" fmla="*/ 4 h 51"/>
                <a:gd name="T2" fmla="*/ 17 w 25"/>
                <a:gd name="T3" fmla="*/ 4 h 51"/>
                <a:gd name="T4" fmla="*/ 17 w 25"/>
                <a:gd name="T5" fmla="*/ 8 h 51"/>
                <a:gd name="T6" fmla="*/ 17 w 25"/>
                <a:gd name="T7" fmla="*/ 13 h 51"/>
                <a:gd name="T8" fmla="*/ 17 w 25"/>
                <a:gd name="T9" fmla="*/ 13 h 51"/>
                <a:gd name="T10" fmla="*/ 13 w 25"/>
                <a:gd name="T11" fmla="*/ 17 h 51"/>
                <a:gd name="T12" fmla="*/ 13 w 25"/>
                <a:gd name="T13" fmla="*/ 21 h 51"/>
                <a:gd name="T14" fmla="*/ 13 w 25"/>
                <a:gd name="T15" fmla="*/ 21 h 51"/>
                <a:gd name="T16" fmla="*/ 13 w 25"/>
                <a:gd name="T17" fmla="*/ 25 h 51"/>
                <a:gd name="T18" fmla="*/ 13 w 25"/>
                <a:gd name="T19" fmla="*/ 25 h 51"/>
                <a:gd name="T20" fmla="*/ 13 w 25"/>
                <a:gd name="T21" fmla="*/ 30 h 51"/>
                <a:gd name="T22" fmla="*/ 8 w 25"/>
                <a:gd name="T23" fmla="*/ 30 h 51"/>
                <a:gd name="T24" fmla="*/ 8 w 25"/>
                <a:gd name="T25" fmla="*/ 34 h 51"/>
                <a:gd name="T26" fmla="*/ 8 w 25"/>
                <a:gd name="T27" fmla="*/ 34 h 51"/>
                <a:gd name="T28" fmla="*/ 8 w 25"/>
                <a:gd name="T29" fmla="*/ 38 h 51"/>
                <a:gd name="T30" fmla="*/ 4 w 25"/>
                <a:gd name="T31" fmla="*/ 38 h 51"/>
                <a:gd name="T32" fmla="*/ 4 w 25"/>
                <a:gd name="T33" fmla="*/ 42 h 51"/>
                <a:gd name="T34" fmla="*/ 4 w 25"/>
                <a:gd name="T35" fmla="*/ 42 h 51"/>
                <a:gd name="T36" fmla="*/ 4 w 25"/>
                <a:gd name="T37" fmla="*/ 47 h 51"/>
                <a:gd name="T38" fmla="*/ 0 w 25"/>
                <a:gd name="T39" fmla="*/ 47 h 51"/>
                <a:gd name="T40" fmla="*/ 0 w 25"/>
                <a:gd name="T41" fmla="*/ 51 h 51"/>
                <a:gd name="T42" fmla="*/ 0 w 25"/>
                <a:gd name="T43" fmla="*/ 51 h 51"/>
                <a:gd name="T44" fmla="*/ 0 w 25"/>
                <a:gd name="T45" fmla="*/ 51 h 51"/>
                <a:gd name="T46" fmla="*/ 0 w 25"/>
                <a:gd name="T47" fmla="*/ 51 h 51"/>
                <a:gd name="T48" fmla="*/ 0 w 25"/>
                <a:gd name="T49" fmla="*/ 51 h 51"/>
                <a:gd name="T50" fmla="*/ 4 w 25"/>
                <a:gd name="T51" fmla="*/ 47 h 51"/>
                <a:gd name="T52" fmla="*/ 4 w 25"/>
                <a:gd name="T53" fmla="*/ 42 h 51"/>
                <a:gd name="T54" fmla="*/ 8 w 25"/>
                <a:gd name="T55" fmla="*/ 42 h 51"/>
                <a:gd name="T56" fmla="*/ 8 w 25"/>
                <a:gd name="T57" fmla="*/ 38 h 51"/>
                <a:gd name="T58" fmla="*/ 13 w 25"/>
                <a:gd name="T59" fmla="*/ 34 h 51"/>
                <a:gd name="T60" fmla="*/ 13 w 25"/>
                <a:gd name="T61" fmla="*/ 34 h 51"/>
                <a:gd name="T62" fmla="*/ 13 w 25"/>
                <a:gd name="T63" fmla="*/ 30 h 51"/>
                <a:gd name="T64" fmla="*/ 13 w 25"/>
                <a:gd name="T65" fmla="*/ 30 h 51"/>
                <a:gd name="T66" fmla="*/ 17 w 25"/>
                <a:gd name="T67" fmla="*/ 25 h 51"/>
                <a:gd name="T68" fmla="*/ 17 w 25"/>
                <a:gd name="T69" fmla="*/ 25 h 51"/>
                <a:gd name="T70" fmla="*/ 17 w 25"/>
                <a:gd name="T71" fmla="*/ 25 h 51"/>
                <a:gd name="T72" fmla="*/ 17 w 25"/>
                <a:gd name="T73" fmla="*/ 21 h 51"/>
                <a:gd name="T74" fmla="*/ 17 w 25"/>
                <a:gd name="T75" fmla="*/ 21 h 51"/>
                <a:gd name="T76" fmla="*/ 21 w 25"/>
                <a:gd name="T77" fmla="*/ 17 h 51"/>
                <a:gd name="T78" fmla="*/ 21 w 25"/>
                <a:gd name="T79" fmla="*/ 13 h 51"/>
                <a:gd name="T80" fmla="*/ 21 w 25"/>
                <a:gd name="T81" fmla="*/ 13 h 51"/>
                <a:gd name="T82" fmla="*/ 25 w 25"/>
                <a:gd name="T83" fmla="*/ 8 h 51"/>
                <a:gd name="T84" fmla="*/ 25 w 25"/>
                <a:gd name="T85" fmla="*/ 8 h 51"/>
                <a:gd name="T86" fmla="*/ 25 w 25"/>
                <a:gd name="T87" fmla="*/ 4 h 51"/>
                <a:gd name="T88" fmla="*/ 25 w 25"/>
                <a:gd name="T89" fmla="*/ 4 h 51"/>
                <a:gd name="T90" fmla="*/ 25 w 25"/>
                <a:gd name="T91" fmla="*/ 4 h 51"/>
                <a:gd name="T92" fmla="*/ 21 w 25"/>
                <a:gd name="T93" fmla="*/ 0 h 51"/>
                <a:gd name="T94" fmla="*/ 21 w 25"/>
                <a:gd name="T95" fmla="*/ 0 h 51"/>
                <a:gd name="T96" fmla="*/ 17 w 25"/>
                <a:gd name="T97" fmla="*/ 0 h 51"/>
                <a:gd name="T98" fmla="*/ 17 w 25"/>
                <a:gd name="T99" fmla="*/ 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
                <a:gd name="T151" fmla="*/ 0 h 51"/>
                <a:gd name="T152" fmla="*/ 25 w 25"/>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 h="51">
                  <a:moveTo>
                    <a:pt x="17" y="0"/>
                  </a:moveTo>
                  <a:lnTo>
                    <a:pt x="17" y="4"/>
                  </a:lnTo>
                  <a:lnTo>
                    <a:pt x="17" y="8"/>
                  </a:lnTo>
                  <a:lnTo>
                    <a:pt x="17" y="13"/>
                  </a:lnTo>
                  <a:lnTo>
                    <a:pt x="17" y="17"/>
                  </a:lnTo>
                  <a:lnTo>
                    <a:pt x="13" y="17"/>
                  </a:lnTo>
                  <a:lnTo>
                    <a:pt x="13" y="21"/>
                  </a:lnTo>
                  <a:lnTo>
                    <a:pt x="13" y="25"/>
                  </a:lnTo>
                  <a:lnTo>
                    <a:pt x="13" y="30"/>
                  </a:lnTo>
                  <a:lnTo>
                    <a:pt x="8" y="30"/>
                  </a:lnTo>
                  <a:lnTo>
                    <a:pt x="8" y="34"/>
                  </a:lnTo>
                  <a:lnTo>
                    <a:pt x="8" y="38"/>
                  </a:lnTo>
                  <a:lnTo>
                    <a:pt x="4" y="38"/>
                  </a:lnTo>
                  <a:lnTo>
                    <a:pt x="4" y="42"/>
                  </a:lnTo>
                  <a:lnTo>
                    <a:pt x="4" y="47"/>
                  </a:lnTo>
                  <a:lnTo>
                    <a:pt x="0" y="47"/>
                  </a:lnTo>
                  <a:lnTo>
                    <a:pt x="0" y="51"/>
                  </a:lnTo>
                  <a:lnTo>
                    <a:pt x="4" y="47"/>
                  </a:lnTo>
                  <a:lnTo>
                    <a:pt x="4" y="42"/>
                  </a:lnTo>
                  <a:lnTo>
                    <a:pt x="8" y="42"/>
                  </a:lnTo>
                  <a:lnTo>
                    <a:pt x="8" y="38"/>
                  </a:lnTo>
                  <a:lnTo>
                    <a:pt x="13" y="34"/>
                  </a:lnTo>
                  <a:lnTo>
                    <a:pt x="13" y="30"/>
                  </a:lnTo>
                  <a:lnTo>
                    <a:pt x="17" y="30"/>
                  </a:lnTo>
                  <a:lnTo>
                    <a:pt x="17" y="25"/>
                  </a:lnTo>
                  <a:lnTo>
                    <a:pt x="17" y="21"/>
                  </a:lnTo>
                  <a:lnTo>
                    <a:pt x="21" y="21"/>
                  </a:lnTo>
                  <a:lnTo>
                    <a:pt x="21" y="17"/>
                  </a:lnTo>
                  <a:lnTo>
                    <a:pt x="21" y="13"/>
                  </a:lnTo>
                  <a:lnTo>
                    <a:pt x="25" y="8"/>
                  </a:lnTo>
                  <a:lnTo>
                    <a:pt x="25" y="4"/>
                  </a:lnTo>
                  <a:lnTo>
                    <a:pt x="21" y="0"/>
                  </a:lnTo>
                  <a:lnTo>
                    <a:pt x="17" y="0"/>
                  </a:lnTo>
                  <a:close/>
                </a:path>
              </a:pathLst>
            </a:custGeom>
            <a:solidFill>
              <a:srgbClr val="000000"/>
            </a:solidFill>
            <a:ln w="9525">
              <a:noFill/>
              <a:round/>
              <a:headEnd/>
              <a:tailEnd/>
            </a:ln>
          </p:spPr>
          <p:txBody>
            <a:bodyPr/>
            <a:lstStyle/>
            <a:p>
              <a:endParaRPr lang="en-US"/>
            </a:p>
          </p:txBody>
        </p:sp>
        <p:sp>
          <p:nvSpPr>
            <p:cNvPr id="121952" name="Freeform 29"/>
            <p:cNvSpPr>
              <a:spLocks/>
            </p:cNvSpPr>
            <p:nvPr/>
          </p:nvSpPr>
          <p:spPr bwMode="auto">
            <a:xfrm>
              <a:off x="1734" y="1493"/>
              <a:ext cx="43" cy="170"/>
            </a:xfrm>
            <a:custGeom>
              <a:avLst/>
              <a:gdLst>
                <a:gd name="T0" fmla="*/ 17 w 43"/>
                <a:gd name="T1" fmla="*/ 4 h 170"/>
                <a:gd name="T2" fmla="*/ 17 w 43"/>
                <a:gd name="T3" fmla="*/ 9 h 170"/>
                <a:gd name="T4" fmla="*/ 17 w 43"/>
                <a:gd name="T5" fmla="*/ 17 h 170"/>
                <a:gd name="T6" fmla="*/ 17 w 43"/>
                <a:gd name="T7" fmla="*/ 26 h 170"/>
                <a:gd name="T8" fmla="*/ 17 w 43"/>
                <a:gd name="T9" fmla="*/ 30 h 170"/>
                <a:gd name="T10" fmla="*/ 17 w 43"/>
                <a:gd name="T11" fmla="*/ 34 h 170"/>
                <a:gd name="T12" fmla="*/ 22 w 43"/>
                <a:gd name="T13" fmla="*/ 43 h 170"/>
                <a:gd name="T14" fmla="*/ 26 w 43"/>
                <a:gd name="T15" fmla="*/ 47 h 170"/>
                <a:gd name="T16" fmla="*/ 30 w 43"/>
                <a:gd name="T17" fmla="*/ 51 h 170"/>
                <a:gd name="T18" fmla="*/ 30 w 43"/>
                <a:gd name="T19" fmla="*/ 60 h 170"/>
                <a:gd name="T20" fmla="*/ 30 w 43"/>
                <a:gd name="T21" fmla="*/ 64 h 170"/>
                <a:gd name="T22" fmla="*/ 34 w 43"/>
                <a:gd name="T23" fmla="*/ 68 h 170"/>
                <a:gd name="T24" fmla="*/ 34 w 43"/>
                <a:gd name="T25" fmla="*/ 77 h 170"/>
                <a:gd name="T26" fmla="*/ 34 w 43"/>
                <a:gd name="T27" fmla="*/ 81 h 170"/>
                <a:gd name="T28" fmla="*/ 39 w 43"/>
                <a:gd name="T29" fmla="*/ 89 h 170"/>
                <a:gd name="T30" fmla="*/ 39 w 43"/>
                <a:gd name="T31" fmla="*/ 93 h 170"/>
                <a:gd name="T32" fmla="*/ 34 w 43"/>
                <a:gd name="T33" fmla="*/ 102 h 170"/>
                <a:gd name="T34" fmla="*/ 34 w 43"/>
                <a:gd name="T35" fmla="*/ 106 h 170"/>
                <a:gd name="T36" fmla="*/ 34 w 43"/>
                <a:gd name="T37" fmla="*/ 115 h 170"/>
                <a:gd name="T38" fmla="*/ 30 w 43"/>
                <a:gd name="T39" fmla="*/ 119 h 170"/>
                <a:gd name="T40" fmla="*/ 30 w 43"/>
                <a:gd name="T41" fmla="*/ 127 h 170"/>
                <a:gd name="T42" fmla="*/ 26 w 43"/>
                <a:gd name="T43" fmla="*/ 132 h 170"/>
                <a:gd name="T44" fmla="*/ 22 w 43"/>
                <a:gd name="T45" fmla="*/ 136 h 170"/>
                <a:gd name="T46" fmla="*/ 17 w 43"/>
                <a:gd name="T47" fmla="*/ 144 h 170"/>
                <a:gd name="T48" fmla="*/ 13 w 43"/>
                <a:gd name="T49" fmla="*/ 149 h 170"/>
                <a:gd name="T50" fmla="*/ 13 w 43"/>
                <a:gd name="T51" fmla="*/ 153 h 170"/>
                <a:gd name="T52" fmla="*/ 9 w 43"/>
                <a:gd name="T53" fmla="*/ 157 h 170"/>
                <a:gd name="T54" fmla="*/ 5 w 43"/>
                <a:gd name="T55" fmla="*/ 166 h 170"/>
                <a:gd name="T56" fmla="*/ 5 w 43"/>
                <a:gd name="T57" fmla="*/ 170 h 170"/>
                <a:gd name="T58" fmla="*/ 9 w 43"/>
                <a:gd name="T59" fmla="*/ 161 h 170"/>
                <a:gd name="T60" fmla="*/ 13 w 43"/>
                <a:gd name="T61" fmla="*/ 157 h 170"/>
                <a:gd name="T62" fmla="*/ 13 w 43"/>
                <a:gd name="T63" fmla="*/ 153 h 170"/>
                <a:gd name="T64" fmla="*/ 17 w 43"/>
                <a:gd name="T65" fmla="*/ 144 h 170"/>
                <a:gd name="T66" fmla="*/ 22 w 43"/>
                <a:gd name="T67" fmla="*/ 140 h 170"/>
                <a:gd name="T68" fmla="*/ 26 w 43"/>
                <a:gd name="T69" fmla="*/ 132 h 170"/>
                <a:gd name="T70" fmla="*/ 30 w 43"/>
                <a:gd name="T71" fmla="*/ 127 h 170"/>
                <a:gd name="T72" fmla="*/ 34 w 43"/>
                <a:gd name="T73" fmla="*/ 123 h 170"/>
                <a:gd name="T74" fmla="*/ 39 w 43"/>
                <a:gd name="T75" fmla="*/ 115 h 170"/>
                <a:gd name="T76" fmla="*/ 39 w 43"/>
                <a:gd name="T77" fmla="*/ 110 h 170"/>
                <a:gd name="T78" fmla="*/ 43 w 43"/>
                <a:gd name="T79" fmla="*/ 106 h 170"/>
                <a:gd name="T80" fmla="*/ 43 w 43"/>
                <a:gd name="T81" fmla="*/ 102 h 170"/>
                <a:gd name="T82" fmla="*/ 43 w 43"/>
                <a:gd name="T83" fmla="*/ 93 h 170"/>
                <a:gd name="T84" fmla="*/ 43 w 43"/>
                <a:gd name="T85" fmla="*/ 89 h 170"/>
                <a:gd name="T86" fmla="*/ 43 w 43"/>
                <a:gd name="T87" fmla="*/ 85 h 170"/>
                <a:gd name="T88" fmla="*/ 43 w 43"/>
                <a:gd name="T89" fmla="*/ 77 h 170"/>
                <a:gd name="T90" fmla="*/ 39 w 43"/>
                <a:gd name="T91" fmla="*/ 72 h 170"/>
                <a:gd name="T92" fmla="*/ 39 w 43"/>
                <a:gd name="T93" fmla="*/ 68 h 170"/>
                <a:gd name="T94" fmla="*/ 34 w 43"/>
                <a:gd name="T95" fmla="*/ 60 h 170"/>
                <a:gd name="T96" fmla="*/ 30 w 43"/>
                <a:gd name="T97" fmla="*/ 55 h 170"/>
                <a:gd name="T98" fmla="*/ 30 w 43"/>
                <a:gd name="T99" fmla="*/ 47 h 170"/>
                <a:gd name="T100" fmla="*/ 26 w 43"/>
                <a:gd name="T101" fmla="*/ 43 h 170"/>
                <a:gd name="T102" fmla="*/ 26 w 43"/>
                <a:gd name="T103" fmla="*/ 38 h 170"/>
                <a:gd name="T104" fmla="*/ 26 w 43"/>
                <a:gd name="T105" fmla="*/ 34 h 170"/>
                <a:gd name="T106" fmla="*/ 26 w 43"/>
                <a:gd name="T107" fmla="*/ 26 h 170"/>
                <a:gd name="T108" fmla="*/ 26 w 43"/>
                <a:gd name="T109" fmla="*/ 17 h 170"/>
                <a:gd name="T110" fmla="*/ 26 w 43"/>
                <a:gd name="T111" fmla="*/ 13 h 170"/>
                <a:gd name="T112" fmla="*/ 26 w 43"/>
                <a:gd name="T113" fmla="*/ 9 h 170"/>
                <a:gd name="T114" fmla="*/ 26 w 43"/>
                <a:gd name="T115" fmla="*/ 4 h 170"/>
                <a:gd name="T116" fmla="*/ 17 w 43"/>
                <a:gd name="T117" fmla="*/ 0 h 1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
                <a:gd name="T178" fmla="*/ 0 h 170"/>
                <a:gd name="T179" fmla="*/ 43 w 43"/>
                <a:gd name="T180" fmla="*/ 170 h 1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 h="170">
                  <a:moveTo>
                    <a:pt x="17" y="0"/>
                  </a:moveTo>
                  <a:lnTo>
                    <a:pt x="17" y="4"/>
                  </a:lnTo>
                  <a:lnTo>
                    <a:pt x="17" y="9"/>
                  </a:lnTo>
                  <a:lnTo>
                    <a:pt x="17" y="13"/>
                  </a:lnTo>
                  <a:lnTo>
                    <a:pt x="17" y="17"/>
                  </a:lnTo>
                  <a:lnTo>
                    <a:pt x="17" y="21"/>
                  </a:lnTo>
                  <a:lnTo>
                    <a:pt x="17" y="26"/>
                  </a:lnTo>
                  <a:lnTo>
                    <a:pt x="17" y="30"/>
                  </a:lnTo>
                  <a:lnTo>
                    <a:pt x="17" y="34"/>
                  </a:lnTo>
                  <a:lnTo>
                    <a:pt x="22" y="38"/>
                  </a:lnTo>
                  <a:lnTo>
                    <a:pt x="22" y="43"/>
                  </a:lnTo>
                  <a:lnTo>
                    <a:pt x="26" y="47"/>
                  </a:lnTo>
                  <a:lnTo>
                    <a:pt x="26" y="51"/>
                  </a:lnTo>
                  <a:lnTo>
                    <a:pt x="30" y="51"/>
                  </a:lnTo>
                  <a:lnTo>
                    <a:pt x="30" y="55"/>
                  </a:lnTo>
                  <a:lnTo>
                    <a:pt x="30" y="60"/>
                  </a:lnTo>
                  <a:lnTo>
                    <a:pt x="30" y="64"/>
                  </a:lnTo>
                  <a:lnTo>
                    <a:pt x="34" y="64"/>
                  </a:lnTo>
                  <a:lnTo>
                    <a:pt x="34" y="68"/>
                  </a:lnTo>
                  <a:lnTo>
                    <a:pt x="34" y="72"/>
                  </a:lnTo>
                  <a:lnTo>
                    <a:pt x="34" y="77"/>
                  </a:lnTo>
                  <a:lnTo>
                    <a:pt x="34" y="81"/>
                  </a:lnTo>
                  <a:lnTo>
                    <a:pt x="34" y="85"/>
                  </a:lnTo>
                  <a:lnTo>
                    <a:pt x="39" y="85"/>
                  </a:lnTo>
                  <a:lnTo>
                    <a:pt x="39" y="89"/>
                  </a:lnTo>
                  <a:lnTo>
                    <a:pt x="39" y="93"/>
                  </a:lnTo>
                  <a:lnTo>
                    <a:pt x="39" y="98"/>
                  </a:lnTo>
                  <a:lnTo>
                    <a:pt x="34" y="98"/>
                  </a:lnTo>
                  <a:lnTo>
                    <a:pt x="34" y="102"/>
                  </a:lnTo>
                  <a:lnTo>
                    <a:pt x="34" y="106"/>
                  </a:lnTo>
                  <a:lnTo>
                    <a:pt x="34" y="110"/>
                  </a:lnTo>
                  <a:lnTo>
                    <a:pt x="34" y="115"/>
                  </a:lnTo>
                  <a:lnTo>
                    <a:pt x="34" y="119"/>
                  </a:lnTo>
                  <a:lnTo>
                    <a:pt x="30" y="119"/>
                  </a:lnTo>
                  <a:lnTo>
                    <a:pt x="30" y="123"/>
                  </a:lnTo>
                  <a:lnTo>
                    <a:pt x="30" y="127"/>
                  </a:lnTo>
                  <a:lnTo>
                    <a:pt x="26" y="127"/>
                  </a:lnTo>
                  <a:lnTo>
                    <a:pt x="26" y="132"/>
                  </a:lnTo>
                  <a:lnTo>
                    <a:pt x="26" y="136"/>
                  </a:lnTo>
                  <a:lnTo>
                    <a:pt x="22" y="136"/>
                  </a:lnTo>
                  <a:lnTo>
                    <a:pt x="22" y="140"/>
                  </a:lnTo>
                  <a:lnTo>
                    <a:pt x="17" y="144"/>
                  </a:lnTo>
                  <a:lnTo>
                    <a:pt x="17" y="149"/>
                  </a:lnTo>
                  <a:lnTo>
                    <a:pt x="13" y="149"/>
                  </a:lnTo>
                  <a:lnTo>
                    <a:pt x="13" y="153"/>
                  </a:lnTo>
                  <a:lnTo>
                    <a:pt x="9" y="153"/>
                  </a:lnTo>
                  <a:lnTo>
                    <a:pt x="9" y="157"/>
                  </a:lnTo>
                  <a:lnTo>
                    <a:pt x="9" y="161"/>
                  </a:lnTo>
                  <a:lnTo>
                    <a:pt x="5" y="161"/>
                  </a:lnTo>
                  <a:lnTo>
                    <a:pt x="5" y="166"/>
                  </a:lnTo>
                  <a:lnTo>
                    <a:pt x="0" y="166"/>
                  </a:lnTo>
                  <a:lnTo>
                    <a:pt x="0" y="170"/>
                  </a:lnTo>
                  <a:lnTo>
                    <a:pt x="5" y="170"/>
                  </a:lnTo>
                  <a:lnTo>
                    <a:pt x="5" y="166"/>
                  </a:lnTo>
                  <a:lnTo>
                    <a:pt x="9" y="161"/>
                  </a:lnTo>
                  <a:lnTo>
                    <a:pt x="9" y="157"/>
                  </a:lnTo>
                  <a:lnTo>
                    <a:pt x="13" y="157"/>
                  </a:lnTo>
                  <a:lnTo>
                    <a:pt x="13" y="153"/>
                  </a:lnTo>
                  <a:lnTo>
                    <a:pt x="17" y="149"/>
                  </a:lnTo>
                  <a:lnTo>
                    <a:pt x="17" y="144"/>
                  </a:lnTo>
                  <a:lnTo>
                    <a:pt x="22" y="144"/>
                  </a:lnTo>
                  <a:lnTo>
                    <a:pt x="22" y="140"/>
                  </a:lnTo>
                  <a:lnTo>
                    <a:pt x="26" y="136"/>
                  </a:lnTo>
                  <a:lnTo>
                    <a:pt x="26" y="132"/>
                  </a:lnTo>
                  <a:lnTo>
                    <a:pt x="30" y="132"/>
                  </a:lnTo>
                  <a:lnTo>
                    <a:pt x="30" y="127"/>
                  </a:lnTo>
                  <a:lnTo>
                    <a:pt x="30" y="123"/>
                  </a:lnTo>
                  <a:lnTo>
                    <a:pt x="34" y="123"/>
                  </a:lnTo>
                  <a:lnTo>
                    <a:pt x="34" y="119"/>
                  </a:lnTo>
                  <a:lnTo>
                    <a:pt x="34" y="115"/>
                  </a:lnTo>
                  <a:lnTo>
                    <a:pt x="39" y="115"/>
                  </a:lnTo>
                  <a:lnTo>
                    <a:pt x="39" y="110"/>
                  </a:lnTo>
                  <a:lnTo>
                    <a:pt x="43" y="106"/>
                  </a:lnTo>
                  <a:lnTo>
                    <a:pt x="43" y="102"/>
                  </a:lnTo>
                  <a:lnTo>
                    <a:pt x="43" y="98"/>
                  </a:lnTo>
                  <a:lnTo>
                    <a:pt x="43" y="93"/>
                  </a:lnTo>
                  <a:lnTo>
                    <a:pt x="43" y="89"/>
                  </a:lnTo>
                  <a:lnTo>
                    <a:pt x="43" y="85"/>
                  </a:lnTo>
                  <a:lnTo>
                    <a:pt x="43" y="81"/>
                  </a:lnTo>
                  <a:lnTo>
                    <a:pt x="43" y="77"/>
                  </a:lnTo>
                  <a:lnTo>
                    <a:pt x="39" y="77"/>
                  </a:lnTo>
                  <a:lnTo>
                    <a:pt x="39" y="72"/>
                  </a:lnTo>
                  <a:lnTo>
                    <a:pt x="39" y="68"/>
                  </a:lnTo>
                  <a:lnTo>
                    <a:pt x="39" y="64"/>
                  </a:lnTo>
                  <a:lnTo>
                    <a:pt x="34" y="64"/>
                  </a:lnTo>
                  <a:lnTo>
                    <a:pt x="34" y="60"/>
                  </a:lnTo>
                  <a:lnTo>
                    <a:pt x="34" y="55"/>
                  </a:lnTo>
                  <a:lnTo>
                    <a:pt x="30" y="55"/>
                  </a:lnTo>
                  <a:lnTo>
                    <a:pt x="30" y="51"/>
                  </a:lnTo>
                  <a:lnTo>
                    <a:pt x="30" y="47"/>
                  </a:lnTo>
                  <a:lnTo>
                    <a:pt x="30" y="43"/>
                  </a:lnTo>
                  <a:lnTo>
                    <a:pt x="26" y="43"/>
                  </a:lnTo>
                  <a:lnTo>
                    <a:pt x="26" y="38"/>
                  </a:lnTo>
                  <a:lnTo>
                    <a:pt x="26" y="34"/>
                  </a:lnTo>
                  <a:lnTo>
                    <a:pt x="26" y="30"/>
                  </a:lnTo>
                  <a:lnTo>
                    <a:pt x="26" y="26"/>
                  </a:lnTo>
                  <a:lnTo>
                    <a:pt x="26" y="21"/>
                  </a:lnTo>
                  <a:lnTo>
                    <a:pt x="26" y="17"/>
                  </a:lnTo>
                  <a:lnTo>
                    <a:pt x="26" y="13"/>
                  </a:lnTo>
                  <a:lnTo>
                    <a:pt x="26" y="9"/>
                  </a:lnTo>
                  <a:lnTo>
                    <a:pt x="26" y="4"/>
                  </a:lnTo>
                  <a:lnTo>
                    <a:pt x="26" y="0"/>
                  </a:lnTo>
                  <a:lnTo>
                    <a:pt x="17" y="0"/>
                  </a:lnTo>
                  <a:close/>
                </a:path>
              </a:pathLst>
            </a:custGeom>
            <a:solidFill>
              <a:srgbClr val="000000"/>
            </a:solidFill>
            <a:ln w="9525">
              <a:noFill/>
              <a:round/>
              <a:headEnd/>
              <a:tailEnd/>
            </a:ln>
          </p:spPr>
          <p:txBody>
            <a:bodyPr/>
            <a:lstStyle/>
            <a:p>
              <a:endParaRPr lang="en-US"/>
            </a:p>
          </p:txBody>
        </p:sp>
        <p:sp>
          <p:nvSpPr>
            <p:cNvPr id="121953" name="Freeform 30"/>
            <p:cNvSpPr>
              <a:spLocks/>
            </p:cNvSpPr>
            <p:nvPr/>
          </p:nvSpPr>
          <p:spPr bwMode="auto">
            <a:xfrm>
              <a:off x="1671" y="1489"/>
              <a:ext cx="102" cy="30"/>
            </a:xfrm>
            <a:custGeom>
              <a:avLst/>
              <a:gdLst>
                <a:gd name="T0" fmla="*/ 4 w 102"/>
                <a:gd name="T1" fmla="*/ 21 h 30"/>
                <a:gd name="T2" fmla="*/ 8 w 102"/>
                <a:gd name="T3" fmla="*/ 17 h 30"/>
                <a:gd name="T4" fmla="*/ 13 w 102"/>
                <a:gd name="T5" fmla="*/ 13 h 30"/>
                <a:gd name="T6" fmla="*/ 21 w 102"/>
                <a:gd name="T7" fmla="*/ 8 h 30"/>
                <a:gd name="T8" fmla="*/ 25 w 102"/>
                <a:gd name="T9" fmla="*/ 8 h 30"/>
                <a:gd name="T10" fmla="*/ 30 w 102"/>
                <a:gd name="T11" fmla="*/ 4 h 30"/>
                <a:gd name="T12" fmla="*/ 38 w 102"/>
                <a:gd name="T13" fmla="*/ 4 h 30"/>
                <a:gd name="T14" fmla="*/ 42 w 102"/>
                <a:gd name="T15" fmla="*/ 4 h 30"/>
                <a:gd name="T16" fmla="*/ 51 w 102"/>
                <a:gd name="T17" fmla="*/ 0 h 30"/>
                <a:gd name="T18" fmla="*/ 55 w 102"/>
                <a:gd name="T19" fmla="*/ 0 h 30"/>
                <a:gd name="T20" fmla="*/ 63 w 102"/>
                <a:gd name="T21" fmla="*/ 0 h 30"/>
                <a:gd name="T22" fmla="*/ 68 w 102"/>
                <a:gd name="T23" fmla="*/ 0 h 30"/>
                <a:gd name="T24" fmla="*/ 72 w 102"/>
                <a:gd name="T25" fmla="*/ 0 h 30"/>
                <a:gd name="T26" fmla="*/ 80 w 102"/>
                <a:gd name="T27" fmla="*/ 0 h 30"/>
                <a:gd name="T28" fmla="*/ 85 w 102"/>
                <a:gd name="T29" fmla="*/ 0 h 30"/>
                <a:gd name="T30" fmla="*/ 89 w 102"/>
                <a:gd name="T31" fmla="*/ 4 h 30"/>
                <a:gd name="T32" fmla="*/ 93 w 102"/>
                <a:gd name="T33" fmla="*/ 4 h 30"/>
                <a:gd name="T34" fmla="*/ 97 w 102"/>
                <a:gd name="T35" fmla="*/ 4 h 30"/>
                <a:gd name="T36" fmla="*/ 97 w 102"/>
                <a:gd name="T37" fmla="*/ 4 h 30"/>
                <a:gd name="T38" fmla="*/ 102 w 102"/>
                <a:gd name="T39" fmla="*/ 4 h 30"/>
                <a:gd name="T40" fmla="*/ 102 w 102"/>
                <a:gd name="T41" fmla="*/ 4 h 30"/>
                <a:gd name="T42" fmla="*/ 97 w 102"/>
                <a:gd name="T43" fmla="*/ 4 h 30"/>
                <a:gd name="T44" fmla="*/ 93 w 102"/>
                <a:gd name="T45" fmla="*/ 4 h 30"/>
                <a:gd name="T46" fmla="*/ 93 w 102"/>
                <a:gd name="T47" fmla="*/ 4 h 30"/>
                <a:gd name="T48" fmla="*/ 89 w 102"/>
                <a:gd name="T49" fmla="*/ 4 h 30"/>
                <a:gd name="T50" fmla="*/ 85 w 102"/>
                <a:gd name="T51" fmla="*/ 4 h 30"/>
                <a:gd name="T52" fmla="*/ 80 w 102"/>
                <a:gd name="T53" fmla="*/ 4 h 30"/>
                <a:gd name="T54" fmla="*/ 76 w 102"/>
                <a:gd name="T55" fmla="*/ 4 h 30"/>
                <a:gd name="T56" fmla="*/ 72 w 102"/>
                <a:gd name="T57" fmla="*/ 4 h 30"/>
                <a:gd name="T58" fmla="*/ 68 w 102"/>
                <a:gd name="T59" fmla="*/ 4 h 30"/>
                <a:gd name="T60" fmla="*/ 63 w 102"/>
                <a:gd name="T61" fmla="*/ 4 h 30"/>
                <a:gd name="T62" fmla="*/ 59 w 102"/>
                <a:gd name="T63" fmla="*/ 4 h 30"/>
                <a:gd name="T64" fmla="*/ 59 w 102"/>
                <a:gd name="T65" fmla="*/ 4 h 30"/>
                <a:gd name="T66" fmla="*/ 55 w 102"/>
                <a:gd name="T67" fmla="*/ 4 h 30"/>
                <a:gd name="T68" fmla="*/ 51 w 102"/>
                <a:gd name="T69" fmla="*/ 4 h 30"/>
                <a:gd name="T70" fmla="*/ 47 w 102"/>
                <a:gd name="T71" fmla="*/ 8 h 30"/>
                <a:gd name="T72" fmla="*/ 42 w 102"/>
                <a:gd name="T73" fmla="*/ 8 h 30"/>
                <a:gd name="T74" fmla="*/ 38 w 102"/>
                <a:gd name="T75" fmla="*/ 8 h 30"/>
                <a:gd name="T76" fmla="*/ 38 w 102"/>
                <a:gd name="T77" fmla="*/ 8 h 30"/>
                <a:gd name="T78" fmla="*/ 34 w 102"/>
                <a:gd name="T79" fmla="*/ 8 h 30"/>
                <a:gd name="T80" fmla="*/ 30 w 102"/>
                <a:gd name="T81" fmla="*/ 13 h 30"/>
                <a:gd name="T82" fmla="*/ 25 w 102"/>
                <a:gd name="T83" fmla="*/ 17 h 30"/>
                <a:gd name="T84" fmla="*/ 21 w 102"/>
                <a:gd name="T85" fmla="*/ 17 h 30"/>
                <a:gd name="T86" fmla="*/ 17 w 102"/>
                <a:gd name="T87" fmla="*/ 21 h 30"/>
                <a:gd name="T88" fmla="*/ 13 w 102"/>
                <a:gd name="T89" fmla="*/ 21 h 30"/>
                <a:gd name="T90" fmla="*/ 13 w 102"/>
                <a:gd name="T91" fmla="*/ 25 h 30"/>
                <a:gd name="T92" fmla="*/ 8 w 102"/>
                <a:gd name="T93" fmla="*/ 25 h 30"/>
                <a:gd name="T94" fmla="*/ 8 w 102"/>
                <a:gd name="T95" fmla="*/ 30 h 30"/>
                <a:gd name="T96" fmla="*/ 0 w 102"/>
                <a:gd name="T97" fmla="*/ 21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30"/>
                <a:gd name="T149" fmla="*/ 102 w 10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30">
                  <a:moveTo>
                    <a:pt x="0" y="21"/>
                  </a:moveTo>
                  <a:lnTo>
                    <a:pt x="4" y="21"/>
                  </a:lnTo>
                  <a:lnTo>
                    <a:pt x="4" y="17"/>
                  </a:lnTo>
                  <a:lnTo>
                    <a:pt x="8" y="17"/>
                  </a:lnTo>
                  <a:lnTo>
                    <a:pt x="13" y="13"/>
                  </a:lnTo>
                  <a:lnTo>
                    <a:pt x="17" y="13"/>
                  </a:lnTo>
                  <a:lnTo>
                    <a:pt x="21" y="8"/>
                  </a:lnTo>
                  <a:lnTo>
                    <a:pt x="25" y="8"/>
                  </a:lnTo>
                  <a:lnTo>
                    <a:pt x="30" y="8"/>
                  </a:lnTo>
                  <a:lnTo>
                    <a:pt x="30" y="4"/>
                  </a:lnTo>
                  <a:lnTo>
                    <a:pt x="34" y="4"/>
                  </a:lnTo>
                  <a:lnTo>
                    <a:pt x="38" y="4"/>
                  </a:lnTo>
                  <a:lnTo>
                    <a:pt x="42" y="4"/>
                  </a:lnTo>
                  <a:lnTo>
                    <a:pt x="47" y="4"/>
                  </a:lnTo>
                  <a:lnTo>
                    <a:pt x="51" y="0"/>
                  </a:lnTo>
                  <a:lnTo>
                    <a:pt x="55" y="0"/>
                  </a:lnTo>
                  <a:lnTo>
                    <a:pt x="59" y="0"/>
                  </a:lnTo>
                  <a:lnTo>
                    <a:pt x="63" y="0"/>
                  </a:lnTo>
                  <a:lnTo>
                    <a:pt x="68" y="0"/>
                  </a:lnTo>
                  <a:lnTo>
                    <a:pt x="72" y="0"/>
                  </a:lnTo>
                  <a:lnTo>
                    <a:pt x="76" y="0"/>
                  </a:lnTo>
                  <a:lnTo>
                    <a:pt x="80" y="0"/>
                  </a:lnTo>
                  <a:lnTo>
                    <a:pt x="85" y="0"/>
                  </a:lnTo>
                  <a:lnTo>
                    <a:pt x="89" y="0"/>
                  </a:lnTo>
                  <a:lnTo>
                    <a:pt x="89" y="4"/>
                  </a:lnTo>
                  <a:lnTo>
                    <a:pt x="93" y="4"/>
                  </a:lnTo>
                  <a:lnTo>
                    <a:pt x="97" y="4"/>
                  </a:lnTo>
                  <a:lnTo>
                    <a:pt x="102" y="4"/>
                  </a:lnTo>
                  <a:lnTo>
                    <a:pt x="97" y="4"/>
                  </a:lnTo>
                  <a:lnTo>
                    <a:pt x="93" y="4"/>
                  </a:lnTo>
                  <a:lnTo>
                    <a:pt x="89" y="4"/>
                  </a:lnTo>
                  <a:lnTo>
                    <a:pt x="85" y="4"/>
                  </a:lnTo>
                  <a:lnTo>
                    <a:pt x="80" y="4"/>
                  </a:lnTo>
                  <a:lnTo>
                    <a:pt x="76" y="4"/>
                  </a:lnTo>
                  <a:lnTo>
                    <a:pt x="72" y="4"/>
                  </a:lnTo>
                  <a:lnTo>
                    <a:pt x="68" y="4"/>
                  </a:lnTo>
                  <a:lnTo>
                    <a:pt x="63" y="4"/>
                  </a:lnTo>
                  <a:lnTo>
                    <a:pt x="59" y="4"/>
                  </a:lnTo>
                  <a:lnTo>
                    <a:pt x="55" y="4"/>
                  </a:lnTo>
                  <a:lnTo>
                    <a:pt x="51" y="4"/>
                  </a:lnTo>
                  <a:lnTo>
                    <a:pt x="47" y="4"/>
                  </a:lnTo>
                  <a:lnTo>
                    <a:pt x="47" y="8"/>
                  </a:lnTo>
                  <a:lnTo>
                    <a:pt x="42" y="8"/>
                  </a:lnTo>
                  <a:lnTo>
                    <a:pt x="38" y="8"/>
                  </a:lnTo>
                  <a:lnTo>
                    <a:pt x="34" y="8"/>
                  </a:lnTo>
                  <a:lnTo>
                    <a:pt x="34" y="13"/>
                  </a:lnTo>
                  <a:lnTo>
                    <a:pt x="30" y="13"/>
                  </a:lnTo>
                  <a:lnTo>
                    <a:pt x="25" y="13"/>
                  </a:lnTo>
                  <a:lnTo>
                    <a:pt x="25" y="17"/>
                  </a:lnTo>
                  <a:lnTo>
                    <a:pt x="21" y="17"/>
                  </a:lnTo>
                  <a:lnTo>
                    <a:pt x="17" y="21"/>
                  </a:lnTo>
                  <a:lnTo>
                    <a:pt x="13" y="21"/>
                  </a:lnTo>
                  <a:lnTo>
                    <a:pt x="13" y="25"/>
                  </a:lnTo>
                  <a:lnTo>
                    <a:pt x="8" y="25"/>
                  </a:lnTo>
                  <a:lnTo>
                    <a:pt x="8" y="30"/>
                  </a:lnTo>
                  <a:lnTo>
                    <a:pt x="0" y="21"/>
                  </a:lnTo>
                  <a:close/>
                </a:path>
              </a:pathLst>
            </a:custGeom>
            <a:solidFill>
              <a:srgbClr val="000000"/>
            </a:solidFill>
            <a:ln w="9525">
              <a:noFill/>
              <a:round/>
              <a:headEnd/>
              <a:tailEnd/>
            </a:ln>
          </p:spPr>
          <p:txBody>
            <a:bodyPr/>
            <a:lstStyle/>
            <a:p>
              <a:endParaRPr lang="en-US"/>
            </a:p>
          </p:txBody>
        </p:sp>
        <p:sp>
          <p:nvSpPr>
            <p:cNvPr id="121954" name="Freeform 31"/>
            <p:cNvSpPr>
              <a:spLocks/>
            </p:cNvSpPr>
            <p:nvPr/>
          </p:nvSpPr>
          <p:spPr bwMode="auto">
            <a:xfrm>
              <a:off x="1607" y="1654"/>
              <a:ext cx="26" cy="47"/>
            </a:xfrm>
            <a:custGeom>
              <a:avLst/>
              <a:gdLst>
                <a:gd name="T0" fmla="*/ 9 w 26"/>
                <a:gd name="T1" fmla="*/ 0 h 47"/>
                <a:gd name="T2" fmla="*/ 13 w 26"/>
                <a:gd name="T3" fmla="*/ 0 h 47"/>
                <a:gd name="T4" fmla="*/ 13 w 26"/>
                <a:gd name="T5" fmla="*/ 5 h 47"/>
                <a:gd name="T6" fmla="*/ 13 w 26"/>
                <a:gd name="T7" fmla="*/ 5 h 47"/>
                <a:gd name="T8" fmla="*/ 17 w 26"/>
                <a:gd name="T9" fmla="*/ 9 h 47"/>
                <a:gd name="T10" fmla="*/ 17 w 26"/>
                <a:gd name="T11" fmla="*/ 9 h 47"/>
                <a:gd name="T12" fmla="*/ 17 w 26"/>
                <a:gd name="T13" fmla="*/ 13 h 47"/>
                <a:gd name="T14" fmla="*/ 17 w 26"/>
                <a:gd name="T15" fmla="*/ 13 h 47"/>
                <a:gd name="T16" fmla="*/ 17 w 26"/>
                <a:gd name="T17" fmla="*/ 17 h 47"/>
                <a:gd name="T18" fmla="*/ 17 w 26"/>
                <a:gd name="T19" fmla="*/ 17 h 47"/>
                <a:gd name="T20" fmla="*/ 17 w 26"/>
                <a:gd name="T21" fmla="*/ 21 h 47"/>
                <a:gd name="T22" fmla="*/ 17 w 26"/>
                <a:gd name="T23" fmla="*/ 21 h 47"/>
                <a:gd name="T24" fmla="*/ 17 w 26"/>
                <a:gd name="T25" fmla="*/ 26 h 47"/>
                <a:gd name="T26" fmla="*/ 17 w 26"/>
                <a:gd name="T27" fmla="*/ 26 h 47"/>
                <a:gd name="T28" fmla="*/ 17 w 26"/>
                <a:gd name="T29" fmla="*/ 30 h 47"/>
                <a:gd name="T30" fmla="*/ 17 w 26"/>
                <a:gd name="T31" fmla="*/ 34 h 47"/>
                <a:gd name="T32" fmla="*/ 17 w 26"/>
                <a:gd name="T33" fmla="*/ 34 h 47"/>
                <a:gd name="T34" fmla="*/ 13 w 26"/>
                <a:gd name="T35" fmla="*/ 34 h 47"/>
                <a:gd name="T36" fmla="*/ 13 w 26"/>
                <a:gd name="T37" fmla="*/ 38 h 47"/>
                <a:gd name="T38" fmla="*/ 9 w 26"/>
                <a:gd name="T39" fmla="*/ 38 h 47"/>
                <a:gd name="T40" fmla="*/ 9 w 26"/>
                <a:gd name="T41" fmla="*/ 38 h 47"/>
                <a:gd name="T42" fmla="*/ 9 w 26"/>
                <a:gd name="T43" fmla="*/ 38 h 47"/>
                <a:gd name="T44" fmla="*/ 5 w 26"/>
                <a:gd name="T45" fmla="*/ 38 h 47"/>
                <a:gd name="T46" fmla="*/ 5 w 26"/>
                <a:gd name="T47" fmla="*/ 38 h 47"/>
                <a:gd name="T48" fmla="*/ 0 w 26"/>
                <a:gd name="T49" fmla="*/ 38 h 47"/>
                <a:gd name="T50" fmla="*/ 0 w 26"/>
                <a:gd name="T51" fmla="*/ 38 h 47"/>
                <a:gd name="T52" fmla="*/ 0 w 26"/>
                <a:gd name="T53" fmla="*/ 43 h 47"/>
                <a:gd name="T54" fmla="*/ 0 w 26"/>
                <a:gd name="T55" fmla="*/ 43 h 47"/>
                <a:gd name="T56" fmla="*/ 0 w 26"/>
                <a:gd name="T57" fmla="*/ 47 h 47"/>
                <a:gd name="T58" fmla="*/ 5 w 26"/>
                <a:gd name="T59" fmla="*/ 47 h 47"/>
                <a:gd name="T60" fmla="*/ 5 w 26"/>
                <a:gd name="T61" fmla="*/ 47 h 47"/>
                <a:gd name="T62" fmla="*/ 9 w 26"/>
                <a:gd name="T63" fmla="*/ 47 h 47"/>
                <a:gd name="T64" fmla="*/ 13 w 26"/>
                <a:gd name="T65" fmla="*/ 47 h 47"/>
                <a:gd name="T66" fmla="*/ 13 w 26"/>
                <a:gd name="T67" fmla="*/ 47 h 47"/>
                <a:gd name="T68" fmla="*/ 13 w 26"/>
                <a:gd name="T69" fmla="*/ 43 h 47"/>
                <a:gd name="T70" fmla="*/ 17 w 26"/>
                <a:gd name="T71" fmla="*/ 43 h 47"/>
                <a:gd name="T72" fmla="*/ 17 w 26"/>
                <a:gd name="T73" fmla="*/ 43 h 47"/>
                <a:gd name="T74" fmla="*/ 22 w 26"/>
                <a:gd name="T75" fmla="*/ 38 h 47"/>
                <a:gd name="T76" fmla="*/ 22 w 26"/>
                <a:gd name="T77" fmla="*/ 34 h 47"/>
                <a:gd name="T78" fmla="*/ 22 w 26"/>
                <a:gd name="T79" fmla="*/ 34 h 47"/>
                <a:gd name="T80" fmla="*/ 26 w 26"/>
                <a:gd name="T81" fmla="*/ 30 h 47"/>
                <a:gd name="T82" fmla="*/ 26 w 26"/>
                <a:gd name="T83" fmla="*/ 30 h 47"/>
                <a:gd name="T84" fmla="*/ 26 w 26"/>
                <a:gd name="T85" fmla="*/ 26 h 47"/>
                <a:gd name="T86" fmla="*/ 26 w 26"/>
                <a:gd name="T87" fmla="*/ 21 h 47"/>
                <a:gd name="T88" fmla="*/ 26 w 26"/>
                <a:gd name="T89" fmla="*/ 21 h 47"/>
                <a:gd name="T90" fmla="*/ 26 w 26"/>
                <a:gd name="T91" fmla="*/ 17 h 47"/>
                <a:gd name="T92" fmla="*/ 22 w 26"/>
                <a:gd name="T93" fmla="*/ 17 h 47"/>
                <a:gd name="T94" fmla="*/ 22 w 26"/>
                <a:gd name="T95" fmla="*/ 13 h 47"/>
                <a:gd name="T96" fmla="*/ 22 w 26"/>
                <a:gd name="T97" fmla="*/ 9 h 47"/>
                <a:gd name="T98" fmla="*/ 22 w 26"/>
                <a:gd name="T99" fmla="*/ 9 h 47"/>
                <a:gd name="T100" fmla="*/ 17 w 26"/>
                <a:gd name="T101" fmla="*/ 9 h 47"/>
                <a:gd name="T102" fmla="*/ 17 w 26"/>
                <a:gd name="T103" fmla="*/ 5 h 47"/>
                <a:gd name="T104" fmla="*/ 17 w 26"/>
                <a:gd name="T105" fmla="*/ 5 h 47"/>
                <a:gd name="T106" fmla="*/ 13 w 26"/>
                <a:gd name="T107" fmla="*/ 0 h 47"/>
                <a:gd name="T108" fmla="*/ 13 w 26"/>
                <a:gd name="T109" fmla="*/ 0 h 47"/>
                <a:gd name="T110" fmla="*/ 9 w 26"/>
                <a:gd name="T111" fmla="*/ 0 h 47"/>
                <a:gd name="T112" fmla="*/ 9 w 26"/>
                <a:gd name="T113" fmla="*/ 0 h 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
                <a:gd name="T172" fmla="*/ 0 h 47"/>
                <a:gd name="T173" fmla="*/ 26 w 26"/>
                <a:gd name="T174" fmla="*/ 47 h 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 h="47">
                  <a:moveTo>
                    <a:pt x="9" y="0"/>
                  </a:moveTo>
                  <a:lnTo>
                    <a:pt x="9" y="0"/>
                  </a:lnTo>
                  <a:lnTo>
                    <a:pt x="13" y="0"/>
                  </a:lnTo>
                  <a:lnTo>
                    <a:pt x="13" y="5"/>
                  </a:lnTo>
                  <a:lnTo>
                    <a:pt x="13" y="9"/>
                  </a:lnTo>
                  <a:lnTo>
                    <a:pt x="17" y="9"/>
                  </a:lnTo>
                  <a:lnTo>
                    <a:pt x="17" y="13"/>
                  </a:lnTo>
                  <a:lnTo>
                    <a:pt x="17" y="17"/>
                  </a:lnTo>
                  <a:lnTo>
                    <a:pt x="17" y="21"/>
                  </a:lnTo>
                  <a:lnTo>
                    <a:pt x="17" y="26"/>
                  </a:lnTo>
                  <a:lnTo>
                    <a:pt x="17" y="30"/>
                  </a:lnTo>
                  <a:lnTo>
                    <a:pt x="17" y="34"/>
                  </a:lnTo>
                  <a:lnTo>
                    <a:pt x="13" y="34"/>
                  </a:lnTo>
                  <a:lnTo>
                    <a:pt x="13" y="38"/>
                  </a:lnTo>
                  <a:lnTo>
                    <a:pt x="9" y="38"/>
                  </a:lnTo>
                  <a:lnTo>
                    <a:pt x="5" y="38"/>
                  </a:lnTo>
                  <a:lnTo>
                    <a:pt x="0" y="38"/>
                  </a:lnTo>
                  <a:lnTo>
                    <a:pt x="0" y="43"/>
                  </a:lnTo>
                  <a:lnTo>
                    <a:pt x="0" y="47"/>
                  </a:lnTo>
                  <a:lnTo>
                    <a:pt x="5" y="47"/>
                  </a:lnTo>
                  <a:lnTo>
                    <a:pt x="9" y="47"/>
                  </a:lnTo>
                  <a:lnTo>
                    <a:pt x="13" y="47"/>
                  </a:lnTo>
                  <a:lnTo>
                    <a:pt x="13" y="43"/>
                  </a:lnTo>
                  <a:lnTo>
                    <a:pt x="17" y="43"/>
                  </a:lnTo>
                  <a:lnTo>
                    <a:pt x="17" y="38"/>
                  </a:lnTo>
                  <a:lnTo>
                    <a:pt x="22" y="38"/>
                  </a:lnTo>
                  <a:lnTo>
                    <a:pt x="22" y="34"/>
                  </a:lnTo>
                  <a:lnTo>
                    <a:pt x="26" y="30"/>
                  </a:lnTo>
                  <a:lnTo>
                    <a:pt x="26" y="26"/>
                  </a:lnTo>
                  <a:lnTo>
                    <a:pt x="26" y="21"/>
                  </a:lnTo>
                  <a:lnTo>
                    <a:pt x="26" y="17"/>
                  </a:lnTo>
                  <a:lnTo>
                    <a:pt x="22" y="17"/>
                  </a:lnTo>
                  <a:lnTo>
                    <a:pt x="22" y="13"/>
                  </a:lnTo>
                  <a:lnTo>
                    <a:pt x="22" y="9"/>
                  </a:lnTo>
                  <a:lnTo>
                    <a:pt x="17" y="9"/>
                  </a:lnTo>
                  <a:lnTo>
                    <a:pt x="17" y="5"/>
                  </a:lnTo>
                  <a:lnTo>
                    <a:pt x="13" y="0"/>
                  </a:lnTo>
                  <a:lnTo>
                    <a:pt x="9" y="0"/>
                  </a:lnTo>
                  <a:close/>
                </a:path>
              </a:pathLst>
            </a:custGeom>
            <a:solidFill>
              <a:srgbClr val="000000"/>
            </a:solidFill>
            <a:ln w="9525">
              <a:noFill/>
              <a:round/>
              <a:headEnd/>
              <a:tailEnd/>
            </a:ln>
          </p:spPr>
          <p:txBody>
            <a:bodyPr/>
            <a:lstStyle/>
            <a:p>
              <a:endParaRPr lang="en-US"/>
            </a:p>
          </p:txBody>
        </p:sp>
        <p:sp>
          <p:nvSpPr>
            <p:cNvPr id="121955" name="Freeform 32"/>
            <p:cNvSpPr>
              <a:spLocks/>
            </p:cNvSpPr>
            <p:nvPr/>
          </p:nvSpPr>
          <p:spPr bwMode="auto">
            <a:xfrm>
              <a:off x="1616" y="1620"/>
              <a:ext cx="63" cy="34"/>
            </a:xfrm>
            <a:custGeom>
              <a:avLst/>
              <a:gdLst>
                <a:gd name="T0" fmla="*/ 4 w 63"/>
                <a:gd name="T1" fmla="*/ 30 h 34"/>
                <a:gd name="T2" fmla="*/ 8 w 63"/>
                <a:gd name="T3" fmla="*/ 30 h 34"/>
                <a:gd name="T4" fmla="*/ 8 w 63"/>
                <a:gd name="T5" fmla="*/ 26 h 34"/>
                <a:gd name="T6" fmla="*/ 13 w 63"/>
                <a:gd name="T7" fmla="*/ 26 h 34"/>
                <a:gd name="T8" fmla="*/ 17 w 63"/>
                <a:gd name="T9" fmla="*/ 26 h 34"/>
                <a:gd name="T10" fmla="*/ 17 w 63"/>
                <a:gd name="T11" fmla="*/ 26 h 34"/>
                <a:gd name="T12" fmla="*/ 21 w 63"/>
                <a:gd name="T13" fmla="*/ 26 h 34"/>
                <a:gd name="T14" fmla="*/ 25 w 63"/>
                <a:gd name="T15" fmla="*/ 26 h 34"/>
                <a:gd name="T16" fmla="*/ 25 w 63"/>
                <a:gd name="T17" fmla="*/ 26 h 34"/>
                <a:gd name="T18" fmla="*/ 30 w 63"/>
                <a:gd name="T19" fmla="*/ 22 h 34"/>
                <a:gd name="T20" fmla="*/ 30 w 63"/>
                <a:gd name="T21" fmla="*/ 22 h 34"/>
                <a:gd name="T22" fmla="*/ 34 w 63"/>
                <a:gd name="T23" fmla="*/ 22 h 34"/>
                <a:gd name="T24" fmla="*/ 38 w 63"/>
                <a:gd name="T25" fmla="*/ 17 h 34"/>
                <a:gd name="T26" fmla="*/ 38 w 63"/>
                <a:gd name="T27" fmla="*/ 17 h 34"/>
                <a:gd name="T28" fmla="*/ 42 w 63"/>
                <a:gd name="T29" fmla="*/ 17 h 34"/>
                <a:gd name="T30" fmla="*/ 42 w 63"/>
                <a:gd name="T31" fmla="*/ 17 h 34"/>
                <a:gd name="T32" fmla="*/ 46 w 63"/>
                <a:gd name="T33" fmla="*/ 13 h 34"/>
                <a:gd name="T34" fmla="*/ 46 w 63"/>
                <a:gd name="T35" fmla="*/ 13 h 34"/>
                <a:gd name="T36" fmla="*/ 51 w 63"/>
                <a:gd name="T37" fmla="*/ 13 h 34"/>
                <a:gd name="T38" fmla="*/ 51 w 63"/>
                <a:gd name="T39" fmla="*/ 9 h 34"/>
                <a:gd name="T40" fmla="*/ 55 w 63"/>
                <a:gd name="T41" fmla="*/ 9 h 34"/>
                <a:gd name="T42" fmla="*/ 59 w 63"/>
                <a:gd name="T43" fmla="*/ 9 h 34"/>
                <a:gd name="T44" fmla="*/ 63 w 63"/>
                <a:gd name="T45" fmla="*/ 5 h 34"/>
                <a:gd name="T46" fmla="*/ 63 w 63"/>
                <a:gd name="T47" fmla="*/ 0 h 34"/>
                <a:gd name="T48" fmla="*/ 59 w 63"/>
                <a:gd name="T49" fmla="*/ 5 h 34"/>
                <a:gd name="T50" fmla="*/ 55 w 63"/>
                <a:gd name="T51" fmla="*/ 9 h 34"/>
                <a:gd name="T52" fmla="*/ 55 w 63"/>
                <a:gd name="T53" fmla="*/ 9 h 34"/>
                <a:gd name="T54" fmla="*/ 51 w 63"/>
                <a:gd name="T55" fmla="*/ 13 h 34"/>
                <a:gd name="T56" fmla="*/ 51 w 63"/>
                <a:gd name="T57" fmla="*/ 13 h 34"/>
                <a:gd name="T58" fmla="*/ 46 w 63"/>
                <a:gd name="T59" fmla="*/ 17 h 34"/>
                <a:gd name="T60" fmla="*/ 46 w 63"/>
                <a:gd name="T61" fmla="*/ 17 h 34"/>
                <a:gd name="T62" fmla="*/ 42 w 63"/>
                <a:gd name="T63" fmla="*/ 17 h 34"/>
                <a:gd name="T64" fmla="*/ 42 w 63"/>
                <a:gd name="T65" fmla="*/ 22 h 34"/>
                <a:gd name="T66" fmla="*/ 38 w 63"/>
                <a:gd name="T67" fmla="*/ 22 h 34"/>
                <a:gd name="T68" fmla="*/ 38 w 63"/>
                <a:gd name="T69" fmla="*/ 22 h 34"/>
                <a:gd name="T70" fmla="*/ 34 w 63"/>
                <a:gd name="T71" fmla="*/ 26 h 34"/>
                <a:gd name="T72" fmla="*/ 34 w 63"/>
                <a:gd name="T73" fmla="*/ 26 h 34"/>
                <a:gd name="T74" fmla="*/ 30 w 63"/>
                <a:gd name="T75" fmla="*/ 26 h 34"/>
                <a:gd name="T76" fmla="*/ 30 w 63"/>
                <a:gd name="T77" fmla="*/ 30 h 34"/>
                <a:gd name="T78" fmla="*/ 25 w 63"/>
                <a:gd name="T79" fmla="*/ 30 h 34"/>
                <a:gd name="T80" fmla="*/ 25 w 63"/>
                <a:gd name="T81" fmla="*/ 30 h 34"/>
                <a:gd name="T82" fmla="*/ 21 w 63"/>
                <a:gd name="T83" fmla="*/ 30 h 34"/>
                <a:gd name="T84" fmla="*/ 21 w 63"/>
                <a:gd name="T85" fmla="*/ 34 h 34"/>
                <a:gd name="T86" fmla="*/ 17 w 63"/>
                <a:gd name="T87" fmla="*/ 34 h 34"/>
                <a:gd name="T88" fmla="*/ 17 w 63"/>
                <a:gd name="T89" fmla="*/ 34 h 34"/>
                <a:gd name="T90" fmla="*/ 13 w 63"/>
                <a:gd name="T91" fmla="*/ 34 h 34"/>
                <a:gd name="T92" fmla="*/ 13 w 63"/>
                <a:gd name="T93" fmla="*/ 34 h 34"/>
                <a:gd name="T94" fmla="*/ 8 w 63"/>
                <a:gd name="T95" fmla="*/ 34 h 34"/>
                <a:gd name="T96" fmla="*/ 8 w 63"/>
                <a:gd name="T97" fmla="*/ 34 h 34"/>
                <a:gd name="T98" fmla="*/ 4 w 63"/>
                <a:gd name="T99" fmla="*/ 30 h 34"/>
                <a:gd name="T100" fmla="*/ 0 w 63"/>
                <a:gd name="T101" fmla="*/ 30 h 34"/>
                <a:gd name="T102" fmla="*/ 0 w 63"/>
                <a:gd name="T103" fmla="*/ 30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34"/>
                <a:gd name="T158" fmla="*/ 63 w 63"/>
                <a:gd name="T159" fmla="*/ 34 h 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34">
                  <a:moveTo>
                    <a:pt x="0" y="30"/>
                  </a:moveTo>
                  <a:lnTo>
                    <a:pt x="4" y="30"/>
                  </a:lnTo>
                  <a:lnTo>
                    <a:pt x="8" y="30"/>
                  </a:lnTo>
                  <a:lnTo>
                    <a:pt x="8" y="26"/>
                  </a:lnTo>
                  <a:lnTo>
                    <a:pt x="13" y="26"/>
                  </a:lnTo>
                  <a:lnTo>
                    <a:pt x="17" y="26"/>
                  </a:lnTo>
                  <a:lnTo>
                    <a:pt x="21" y="26"/>
                  </a:lnTo>
                  <a:lnTo>
                    <a:pt x="25" y="26"/>
                  </a:lnTo>
                  <a:lnTo>
                    <a:pt x="30" y="22"/>
                  </a:lnTo>
                  <a:lnTo>
                    <a:pt x="34" y="22"/>
                  </a:lnTo>
                  <a:lnTo>
                    <a:pt x="38" y="17"/>
                  </a:lnTo>
                  <a:lnTo>
                    <a:pt x="42" y="17"/>
                  </a:lnTo>
                  <a:lnTo>
                    <a:pt x="46" y="17"/>
                  </a:lnTo>
                  <a:lnTo>
                    <a:pt x="46" y="13"/>
                  </a:lnTo>
                  <a:lnTo>
                    <a:pt x="51" y="13"/>
                  </a:lnTo>
                  <a:lnTo>
                    <a:pt x="51" y="9"/>
                  </a:lnTo>
                  <a:lnTo>
                    <a:pt x="55" y="9"/>
                  </a:lnTo>
                  <a:lnTo>
                    <a:pt x="59" y="9"/>
                  </a:lnTo>
                  <a:lnTo>
                    <a:pt x="59" y="5"/>
                  </a:lnTo>
                  <a:lnTo>
                    <a:pt x="63" y="5"/>
                  </a:lnTo>
                  <a:lnTo>
                    <a:pt x="63" y="0"/>
                  </a:lnTo>
                  <a:lnTo>
                    <a:pt x="63" y="5"/>
                  </a:lnTo>
                  <a:lnTo>
                    <a:pt x="59" y="5"/>
                  </a:lnTo>
                  <a:lnTo>
                    <a:pt x="59" y="9"/>
                  </a:lnTo>
                  <a:lnTo>
                    <a:pt x="55" y="9"/>
                  </a:lnTo>
                  <a:lnTo>
                    <a:pt x="55" y="13"/>
                  </a:lnTo>
                  <a:lnTo>
                    <a:pt x="51" y="13"/>
                  </a:lnTo>
                  <a:lnTo>
                    <a:pt x="46" y="17"/>
                  </a:lnTo>
                  <a:lnTo>
                    <a:pt x="42" y="17"/>
                  </a:lnTo>
                  <a:lnTo>
                    <a:pt x="42" y="22"/>
                  </a:lnTo>
                  <a:lnTo>
                    <a:pt x="38" y="22"/>
                  </a:lnTo>
                  <a:lnTo>
                    <a:pt x="34" y="26"/>
                  </a:lnTo>
                  <a:lnTo>
                    <a:pt x="30" y="26"/>
                  </a:lnTo>
                  <a:lnTo>
                    <a:pt x="30" y="30"/>
                  </a:lnTo>
                  <a:lnTo>
                    <a:pt x="25" y="30"/>
                  </a:lnTo>
                  <a:lnTo>
                    <a:pt x="21" y="30"/>
                  </a:lnTo>
                  <a:lnTo>
                    <a:pt x="21" y="34"/>
                  </a:lnTo>
                  <a:lnTo>
                    <a:pt x="17" y="34"/>
                  </a:lnTo>
                  <a:lnTo>
                    <a:pt x="13" y="34"/>
                  </a:lnTo>
                  <a:lnTo>
                    <a:pt x="8" y="34"/>
                  </a:lnTo>
                  <a:lnTo>
                    <a:pt x="4" y="30"/>
                  </a:lnTo>
                  <a:lnTo>
                    <a:pt x="0" y="30"/>
                  </a:lnTo>
                  <a:close/>
                </a:path>
              </a:pathLst>
            </a:custGeom>
            <a:solidFill>
              <a:srgbClr val="000000"/>
            </a:solidFill>
            <a:ln w="9525">
              <a:noFill/>
              <a:round/>
              <a:headEnd/>
              <a:tailEnd/>
            </a:ln>
          </p:spPr>
          <p:txBody>
            <a:bodyPr/>
            <a:lstStyle/>
            <a:p>
              <a:endParaRPr lang="en-US"/>
            </a:p>
          </p:txBody>
        </p:sp>
        <p:sp>
          <p:nvSpPr>
            <p:cNvPr id="121956" name="Freeform 33"/>
            <p:cNvSpPr>
              <a:spLocks/>
            </p:cNvSpPr>
            <p:nvPr/>
          </p:nvSpPr>
          <p:spPr bwMode="auto">
            <a:xfrm>
              <a:off x="1629" y="1663"/>
              <a:ext cx="46" cy="29"/>
            </a:xfrm>
            <a:custGeom>
              <a:avLst/>
              <a:gdLst>
                <a:gd name="T0" fmla="*/ 0 w 46"/>
                <a:gd name="T1" fmla="*/ 29 h 29"/>
                <a:gd name="T2" fmla="*/ 4 w 46"/>
                <a:gd name="T3" fmla="*/ 29 h 29"/>
                <a:gd name="T4" fmla="*/ 4 w 46"/>
                <a:gd name="T5" fmla="*/ 25 h 29"/>
                <a:gd name="T6" fmla="*/ 8 w 46"/>
                <a:gd name="T7" fmla="*/ 25 h 29"/>
                <a:gd name="T8" fmla="*/ 8 w 46"/>
                <a:gd name="T9" fmla="*/ 25 h 29"/>
                <a:gd name="T10" fmla="*/ 12 w 46"/>
                <a:gd name="T11" fmla="*/ 25 h 29"/>
                <a:gd name="T12" fmla="*/ 12 w 46"/>
                <a:gd name="T13" fmla="*/ 25 h 29"/>
                <a:gd name="T14" fmla="*/ 17 w 46"/>
                <a:gd name="T15" fmla="*/ 21 h 29"/>
                <a:gd name="T16" fmla="*/ 17 w 46"/>
                <a:gd name="T17" fmla="*/ 21 h 29"/>
                <a:gd name="T18" fmla="*/ 17 w 46"/>
                <a:gd name="T19" fmla="*/ 21 h 29"/>
                <a:gd name="T20" fmla="*/ 21 w 46"/>
                <a:gd name="T21" fmla="*/ 21 h 29"/>
                <a:gd name="T22" fmla="*/ 21 w 46"/>
                <a:gd name="T23" fmla="*/ 17 h 29"/>
                <a:gd name="T24" fmla="*/ 25 w 46"/>
                <a:gd name="T25" fmla="*/ 17 h 29"/>
                <a:gd name="T26" fmla="*/ 25 w 46"/>
                <a:gd name="T27" fmla="*/ 17 h 29"/>
                <a:gd name="T28" fmla="*/ 29 w 46"/>
                <a:gd name="T29" fmla="*/ 17 h 29"/>
                <a:gd name="T30" fmla="*/ 29 w 46"/>
                <a:gd name="T31" fmla="*/ 17 h 29"/>
                <a:gd name="T32" fmla="*/ 33 w 46"/>
                <a:gd name="T33" fmla="*/ 12 h 29"/>
                <a:gd name="T34" fmla="*/ 33 w 46"/>
                <a:gd name="T35" fmla="*/ 12 h 29"/>
                <a:gd name="T36" fmla="*/ 33 w 46"/>
                <a:gd name="T37" fmla="*/ 12 h 29"/>
                <a:gd name="T38" fmla="*/ 38 w 46"/>
                <a:gd name="T39" fmla="*/ 12 h 29"/>
                <a:gd name="T40" fmla="*/ 42 w 46"/>
                <a:gd name="T41" fmla="*/ 8 h 29"/>
                <a:gd name="T42" fmla="*/ 42 w 46"/>
                <a:gd name="T43" fmla="*/ 8 h 29"/>
                <a:gd name="T44" fmla="*/ 46 w 46"/>
                <a:gd name="T45" fmla="*/ 8 h 29"/>
                <a:gd name="T46" fmla="*/ 46 w 46"/>
                <a:gd name="T47" fmla="*/ 8 h 29"/>
                <a:gd name="T48" fmla="*/ 46 w 46"/>
                <a:gd name="T49" fmla="*/ 0 h 29"/>
                <a:gd name="T50" fmla="*/ 46 w 46"/>
                <a:gd name="T51" fmla="*/ 0 h 29"/>
                <a:gd name="T52" fmla="*/ 46 w 46"/>
                <a:gd name="T53" fmla="*/ 0 h 29"/>
                <a:gd name="T54" fmla="*/ 42 w 46"/>
                <a:gd name="T55" fmla="*/ 4 h 29"/>
                <a:gd name="T56" fmla="*/ 38 w 46"/>
                <a:gd name="T57" fmla="*/ 4 h 29"/>
                <a:gd name="T58" fmla="*/ 38 w 46"/>
                <a:gd name="T59" fmla="*/ 8 h 29"/>
                <a:gd name="T60" fmla="*/ 38 w 46"/>
                <a:gd name="T61" fmla="*/ 8 h 29"/>
                <a:gd name="T62" fmla="*/ 33 w 46"/>
                <a:gd name="T63" fmla="*/ 8 h 29"/>
                <a:gd name="T64" fmla="*/ 33 w 46"/>
                <a:gd name="T65" fmla="*/ 8 h 29"/>
                <a:gd name="T66" fmla="*/ 29 w 46"/>
                <a:gd name="T67" fmla="*/ 8 h 29"/>
                <a:gd name="T68" fmla="*/ 29 w 46"/>
                <a:gd name="T69" fmla="*/ 12 h 29"/>
                <a:gd name="T70" fmla="*/ 25 w 46"/>
                <a:gd name="T71" fmla="*/ 12 h 29"/>
                <a:gd name="T72" fmla="*/ 25 w 46"/>
                <a:gd name="T73" fmla="*/ 12 h 29"/>
                <a:gd name="T74" fmla="*/ 21 w 46"/>
                <a:gd name="T75" fmla="*/ 12 h 29"/>
                <a:gd name="T76" fmla="*/ 21 w 46"/>
                <a:gd name="T77" fmla="*/ 17 h 29"/>
                <a:gd name="T78" fmla="*/ 21 w 46"/>
                <a:gd name="T79" fmla="*/ 17 h 29"/>
                <a:gd name="T80" fmla="*/ 17 w 46"/>
                <a:gd name="T81" fmla="*/ 17 h 29"/>
                <a:gd name="T82" fmla="*/ 17 w 46"/>
                <a:gd name="T83" fmla="*/ 21 h 29"/>
                <a:gd name="T84" fmla="*/ 12 w 46"/>
                <a:gd name="T85" fmla="*/ 21 h 29"/>
                <a:gd name="T86" fmla="*/ 12 w 46"/>
                <a:gd name="T87" fmla="*/ 21 h 29"/>
                <a:gd name="T88" fmla="*/ 8 w 46"/>
                <a:gd name="T89" fmla="*/ 25 h 29"/>
                <a:gd name="T90" fmla="*/ 8 w 46"/>
                <a:gd name="T91" fmla="*/ 25 h 29"/>
                <a:gd name="T92" fmla="*/ 4 w 46"/>
                <a:gd name="T93" fmla="*/ 25 h 29"/>
                <a:gd name="T94" fmla="*/ 4 w 46"/>
                <a:gd name="T95" fmla="*/ 29 h 29"/>
                <a:gd name="T96" fmla="*/ 0 w 46"/>
                <a:gd name="T97" fmla="*/ 29 h 29"/>
                <a:gd name="T98" fmla="*/ 0 w 46"/>
                <a:gd name="T99" fmla="*/ 29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29"/>
                <a:gd name="T152" fmla="*/ 46 w 46"/>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29">
                  <a:moveTo>
                    <a:pt x="0" y="29"/>
                  </a:moveTo>
                  <a:lnTo>
                    <a:pt x="0" y="29"/>
                  </a:lnTo>
                  <a:lnTo>
                    <a:pt x="4" y="29"/>
                  </a:lnTo>
                  <a:lnTo>
                    <a:pt x="4" y="25"/>
                  </a:lnTo>
                  <a:lnTo>
                    <a:pt x="8" y="25"/>
                  </a:lnTo>
                  <a:lnTo>
                    <a:pt x="12" y="25"/>
                  </a:lnTo>
                  <a:lnTo>
                    <a:pt x="12" y="21"/>
                  </a:lnTo>
                  <a:lnTo>
                    <a:pt x="17" y="21"/>
                  </a:lnTo>
                  <a:lnTo>
                    <a:pt x="21" y="21"/>
                  </a:lnTo>
                  <a:lnTo>
                    <a:pt x="21" y="17"/>
                  </a:lnTo>
                  <a:lnTo>
                    <a:pt x="25" y="17"/>
                  </a:lnTo>
                  <a:lnTo>
                    <a:pt x="29" y="17"/>
                  </a:lnTo>
                  <a:lnTo>
                    <a:pt x="29" y="12"/>
                  </a:lnTo>
                  <a:lnTo>
                    <a:pt x="33" y="12"/>
                  </a:lnTo>
                  <a:lnTo>
                    <a:pt x="38" y="12"/>
                  </a:lnTo>
                  <a:lnTo>
                    <a:pt x="38" y="8"/>
                  </a:lnTo>
                  <a:lnTo>
                    <a:pt x="42" y="8"/>
                  </a:lnTo>
                  <a:lnTo>
                    <a:pt x="46" y="8"/>
                  </a:lnTo>
                  <a:lnTo>
                    <a:pt x="46" y="0"/>
                  </a:lnTo>
                  <a:lnTo>
                    <a:pt x="42" y="4"/>
                  </a:lnTo>
                  <a:lnTo>
                    <a:pt x="38" y="4"/>
                  </a:lnTo>
                  <a:lnTo>
                    <a:pt x="38" y="8"/>
                  </a:lnTo>
                  <a:lnTo>
                    <a:pt x="33" y="8"/>
                  </a:lnTo>
                  <a:lnTo>
                    <a:pt x="29" y="8"/>
                  </a:lnTo>
                  <a:lnTo>
                    <a:pt x="29" y="12"/>
                  </a:lnTo>
                  <a:lnTo>
                    <a:pt x="25" y="12"/>
                  </a:lnTo>
                  <a:lnTo>
                    <a:pt x="21" y="12"/>
                  </a:lnTo>
                  <a:lnTo>
                    <a:pt x="21" y="17"/>
                  </a:lnTo>
                  <a:lnTo>
                    <a:pt x="17" y="17"/>
                  </a:lnTo>
                  <a:lnTo>
                    <a:pt x="17" y="21"/>
                  </a:lnTo>
                  <a:lnTo>
                    <a:pt x="12" y="21"/>
                  </a:lnTo>
                  <a:lnTo>
                    <a:pt x="8" y="21"/>
                  </a:lnTo>
                  <a:lnTo>
                    <a:pt x="8" y="25"/>
                  </a:lnTo>
                  <a:lnTo>
                    <a:pt x="4" y="25"/>
                  </a:lnTo>
                  <a:lnTo>
                    <a:pt x="4" y="29"/>
                  </a:lnTo>
                  <a:lnTo>
                    <a:pt x="0" y="29"/>
                  </a:lnTo>
                  <a:close/>
                </a:path>
              </a:pathLst>
            </a:custGeom>
            <a:solidFill>
              <a:srgbClr val="000000"/>
            </a:solidFill>
            <a:ln w="9525">
              <a:noFill/>
              <a:round/>
              <a:headEnd/>
              <a:tailEnd/>
            </a:ln>
          </p:spPr>
          <p:txBody>
            <a:bodyPr/>
            <a:lstStyle/>
            <a:p>
              <a:endParaRPr lang="en-US"/>
            </a:p>
          </p:txBody>
        </p:sp>
        <p:sp>
          <p:nvSpPr>
            <p:cNvPr id="121957" name="Freeform 34"/>
            <p:cNvSpPr>
              <a:spLocks/>
            </p:cNvSpPr>
            <p:nvPr/>
          </p:nvSpPr>
          <p:spPr bwMode="auto">
            <a:xfrm>
              <a:off x="1764" y="1586"/>
              <a:ext cx="38" cy="47"/>
            </a:xfrm>
            <a:custGeom>
              <a:avLst/>
              <a:gdLst>
                <a:gd name="T0" fmla="*/ 21 w 38"/>
                <a:gd name="T1" fmla="*/ 0 h 47"/>
                <a:gd name="T2" fmla="*/ 26 w 38"/>
                <a:gd name="T3" fmla="*/ 0 h 47"/>
                <a:gd name="T4" fmla="*/ 30 w 38"/>
                <a:gd name="T5" fmla="*/ 0 h 47"/>
                <a:gd name="T6" fmla="*/ 30 w 38"/>
                <a:gd name="T7" fmla="*/ 0 h 47"/>
                <a:gd name="T8" fmla="*/ 34 w 38"/>
                <a:gd name="T9" fmla="*/ 0 h 47"/>
                <a:gd name="T10" fmla="*/ 38 w 38"/>
                <a:gd name="T11" fmla="*/ 5 h 47"/>
                <a:gd name="T12" fmla="*/ 38 w 38"/>
                <a:gd name="T13" fmla="*/ 5 h 47"/>
                <a:gd name="T14" fmla="*/ 38 w 38"/>
                <a:gd name="T15" fmla="*/ 9 h 47"/>
                <a:gd name="T16" fmla="*/ 38 w 38"/>
                <a:gd name="T17" fmla="*/ 13 h 47"/>
                <a:gd name="T18" fmla="*/ 38 w 38"/>
                <a:gd name="T19" fmla="*/ 17 h 47"/>
                <a:gd name="T20" fmla="*/ 38 w 38"/>
                <a:gd name="T21" fmla="*/ 22 h 47"/>
                <a:gd name="T22" fmla="*/ 34 w 38"/>
                <a:gd name="T23" fmla="*/ 26 h 47"/>
                <a:gd name="T24" fmla="*/ 30 w 38"/>
                <a:gd name="T25" fmla="*/ 26 h 47"/>
                <a:gd name="T26" fmla="*/ 26 w 38"/>
                <a:gd name="T27" fmla="*/ 30 h 47"/>
                <a:gd name="T28" fmla="*/ 21 w 38"/>
                <a:gd name="T29" fmla="*/ 34 h 47"/>
                <a:gd name="T30" fmla="*/ 17 w 38"/>
                <a:gd name="T31" fmla="*/ 34 h 47"/>
                <a:gd name="T32" fmla="*/ 17 w 38"/>
                <a:gd name="T33" fmla="*/ 39 h 47"/>
                <a:gd name="T34" fmla="*/ 13 w 38"/>
                <a:gd name="T35" fmla="*/ 39 h 47"/>
                <a:gd name="T36" fmla="*/ 9 w 38"/>
                <a:gd name="T37" fmla="*/ 39 h 47"/>
                <a:gd name="T38" fmla="*/ 4 w 38"/>
                <a:gd name="T39" fmla="*/ 43 h 47"/>
                <a:gd name="T40" fmla="*/ 0 w 38"/>
                <a:gd name="T41" fmla="*/ 43 h 47"/>
                <a:gd name="T42" fmla="*/ 0 w 38"/>
                <a:gd name="T43" fmla="*/ 47 h 47"/>
                <a:gd name="T44" fmla="*/ 0 w 38"/>
                <a:gd name="T45" fmla="*/ 39 h 47"/>
                <a:gd name="T46" fmla="*/ 4 w 38"/>
                <a:gd name="T47" fmla="*/ 39 h 47"/>
                <a:gd name="T48" fmla="*/ 4 w 38"/>
                <a:gd name="T49" fmla="*/ 34 h 47"/>
                <a:gd name="T50" fmla="*/ 9 w 38"/>
                <a:gd name="T51" fmla="*/ 34 h 47"/>
                <a:gd name="T52" fmla="*/ 13 w 38"/>
                <a:gd name="T53" fmla="*/ 34 h 47"/>
                <a:gd name="T54" fmla="*/ 17 w 38"/>
                <a:gd name="T55" fmla="*/ 30 h 47"/>
                <a:gd name="T56" fmla="*/ 21 w 38"/>
                <a:gd name="T57" fmla="*/ 30 h 47"/>
                <a:gd name="T58" fmla="*/ 26 w 38"/>
                <a:gd name="T59" fmla="*/ 26 h 47"/>
                <a:gd name="T60" fmla="*/ 26 w 38"/>
                <a:gd name="T61" fmla="*/ 22 h 47"/>
                <a:gd name="T62" fmla="*/ 30 w 38"/>
                <a:gd name="T63" fmla="*/ 22 h 47"/>
                <a:gd name="T64" fmla="*/ 34 w 38"/>
                <a:gd name="T65" fmla="*/ 17 h 47"/>
                <a:gd name="T66" fmla="*/ 34 w 38"/>
                <a:gd name="T67" fmla="*/ 13 h 47"/>
                <a:gd name="T68" fmla="*/ 34 w 38"/>
                <a:gd name="T69" fmla="*/ 13 h 47"/>
                <a:gd name="T70" fmla="*/ 34 w 38"/>
                <a:gd name="T71" fmla="*/ 9 h 47"/>
                <a:gd name="T72" fmla="*/ 34 w 38"/>
                <a:gd name="T73" fmla="*/ 5 h 47"/>
                <a:gd name="T74" fmla="*/ 34 w 38"/>
                <a:gd name="T75" fmla="*/ 5 h 47"/>
                <a:gd name="T76" fmla="*/ 30 w 38"/>
                <a:gd name="T77" fmla="*/ 0 h 47"/>
                <a:gd name="T78" fmla="*/ 26 w 38"/>
                <a:gd name="T79" fmla="*/ 0 h 47"/>
                <a:gd name="T80" fmla="*/ 21 w 38"/>
                <a:gd name="T81" fmla="*/ 0 h 47"/>
                <a:gd name="T82" fmla="*/ 21 w 38"/>
                <a:gd name="T83" fmla="*/ 0 h 47"/>
                <a:gd name="T84" fmla="*/ 17 w 38"/>
                <a:gd name="T85" fmla="*/ 0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
                <a:gd name="T130" fmla="*/ 0 h 47"/>
                <a:gd name="T131" fmla="*/ 38 w 38"/>
                <a:gd name="T132" fmla="*/ 47 h 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 h="47">
                  <a:moveTo>
                    <a:pt x="17" y="0"/>
                  </a:moveTo>
                  <a:lnTo>
                    <a:pt x="17" y="0"/>
                  </a:lnTo>
                  <a:lnTo>
                    <a:pt x="21" y="0"/>
                  </a:lnTo>
                  <a:lnTo>
                    <a:pt x="26" y="0"/>
                  </a:lnTo>
                  <a:lnTo>
                    <a:pt x="30" y="0"/>
                  </a:lnTo>
                  <a:lnTo>
                    <a:pt x="34" y="0"/>
                  </a:lnTo>
                  <a:lnTo>
                    <a:pt x="34" y="5"/>
                  </a:lnTo>
                  <a:lnTo>
                    <a:pt x="38" y="5"/>
                  </a:lnTo>
                  <a:lnTo>
                    <a:pt x="38" y="9"/>
                  </a:lnTo>
                  <a:lnTo>
                    <a:pt x="38" y="13"/>
                  </a:lnTo>
                  <a:lnTo>
                    <a:pt x="38" y="17"/>
                  </a:lnTo>
                  <a:lnTo>
                    <a:pt x="38" y="22"/>
                  </a:lnTo>
                  <a:lnTo>
                    <a:pt x="34" y="22"/>
                  </a:lnTo>
                  <a:lnTo>
                    <a:pt x="34" y="26"/>
                  </a:lnTo>
                  <a:lnTo>
                    <a:pt x="30" y="26"/>
                  </a:lnTo>
                  <a:lnTo>
                    <a:pt x="30" y="30"/>
                  </a:lnTo>
                  <a:lnTo>
                    <a:pt x="26" y="30"/>
                  </a:lnTo>
                  <a:lnTo>
                    <a:pt x="21" y="34"/>
                  </a:lnTo>
                  <a:lnTo>
                    <a:pt x="17" y="34"/>
                  </a:lnTo>
                  <a:lnTo>
                    <a:pt x="17" y="39"/>
                  </a:lnTo>
                  <a:lnTo>
                    <a:pt x="13" y="39"/>
                  </a:lnTo>
                  <a:lnTo>
                    <a:pt x="9" y="39"/>
                  </a:lnTo>
                  <a:lnTo>
                    <a:pt x="4" y="43"/>
                  </a:lnTo>
                  <a:lnTo>
                    <a:pt x="0" y="43"/>
                  </a:lnTo>
                  <a:lnTo>
                    <a:pt x="0" y="47"/>
                  </a:lnTo>
                  <a:lnTo>
                    <a:pt x="0" y="39"/>
                  </a:lnTo>
                  <a:lnTo>
                    <a:pt x="4" y="39"/>
                  </a:lnTo>
                  <a:lnTo>
                    <a:pt x="4" y="34"/>
                  </a:lnTo>
                  <a:lnTo>
                    <a:pt x="9" y="34"/>
                  </a:lnTo>
                  <a:lnTo>
                    <a:pt x="13" y="34"/>
                  </a:lnTo>
                  <a:lnTo>
                    <a:pt x="13" y="30"/>
                  </a:lnTo>
                  <a:lnTo>
                    <a:pt x="17" y="30"/>
                  </a:lnTo>
                  <a:lnTo>
                    <a:pt x="21" y="30"/>
                  </a:lnTo>
                  <a:lnTo>
                    <a:pt x="21" y="26"/>
                  </a:lnTo>
                  <a:lnTo>
                    <a:pt x="26" y="26"/>
                  </a:lnTo>
                  <a:lnTo>
                    <a:pt x="26" y="22"/>
                  </a:lnTo>
                  <a:lnTo>
                    <a:pt x="30" y="22"/>
                  </a:lnTo>
                  <a:lnTo>
                    <a:pt x="30" y="17"/>
                  </a:lnTo>
                  <a:lnTo>
                    <a:pt x="34" y="17"/>
                  </a:lnTo>
                  <a:lnTo>
                    <a:pt x="34" y="13"/>
                  </a:lnTo>
                  <a:lnTo>
                    <a:pt x="34" y="9"/>
                  </a:lnTo>
                  <a:lnTo>
                    <a:pt x="34" y="5"/>
                  </a:lnTo>
                  <a:lnTo>
                    <a:pt x="30" y="5"/>
                  </a:lnTo>
                  <a:lnTo>
                    <a:pt x="30" y="0"/>
                  </a:lnTo>
                  <a:lnTo>
                    <a:pt x="26" y="0"/>
                  </a:lnTo>
                  <a:lnTo>
                    <a:pt x="21" y="0"/>
                  </a:lnTo>
                  <a:lnTo>
                    <a:pt x="17" y="0"/>
                  </a:lnTo>
                  <a:close/>
                </a:path>
              </a:pathLst>
            </a:custGeom>
            <a:solidFill>
              <a:srgbClr val="000000"/>
            </a:solidFill>
            <a:ln w="9525">
              <a:noFill/>
              <a:round/>
              <a:headEnd/>
              <a:tailEnd/>
            </a:ln>
          </p:spPr>
          <p:txBody>
            <a:bodyPr/>
            <a:lstStyle/>
            <a:p>
              <a:endParaRPr lang="en-US"/>
            </a:p>
          </p:txBody>
        </p:sp>
        <p:sp>
          <p:nvSpPr>
            <p:cNvPr id="121958" name="Freeform 35"/>
            <p:cNvSpPr>
              <a:spLocks/>
            </p:cNvSpPr>
            <p:nvPr/>
          </p:nvSpPr>
          <p:spPr bwMode="auto">
            <a:xfrm>
              <a:off x="1637" y="1637"/>
              <a:ext cx="42" cy="34"/>
            </a:xfrm>
            <a:custGeom>
              <a:avLst/>
              <a:gdLst>
                <a:gd name="T0" fmla="*/ 0 w 42"/>
                <a:gd name="T1" fmla="*/ 30 h 34"/>
                <a:gd name="T2" fmla="*/ 4 w 42"/>
                <a:gd name="T3" fmla="*/ 30 h 34"/>
                <a:gd name="T4" fmla="*/ 9 w 42"/>
                <a:gd name="T5" fmla="*/ 26 h 34"/>
                <a:gd name="T6" fmla="*/ 13 w 42"/>
                <a:gd name="T7" fmla="*/ 26 h 34"/>
                <a:gd name="T8" fmla="*/ 13 w 42"/>
                <a:gd name="T9" fmla="*/ 22 h 34"/>
                <a:gd name="T10" fmla="*/ 17 w 42"/>
                <a:gd name="T11" fmla="*/ 22 h 34"/>
                <a:gd name="T12" fmla="*/ 21 w 42"/>
                <a:gd name="T13" fmla="*/ 17 h 34"/>
                <a:gd name="T14" fmla="*/ 21 w 42"/>
                <a:gd name="T15" fmla="*/ 17 h 34"/>
                <a:gd name="T16" fmla="*/ 25 w 42"/>
                <a:gd name="T17" fmla="*/ 13 h 34"/>
                <a:gd name="T18" fmla="*/ 30 w 42"/>
                <a:gd name="T19" fmla="*/ 13 h 34"/>
                <a:gd name="T20" fmla="*/ 30 w 42"/>
                <a:gd name="T21" fmla="*/ 9 h 34"/>
                <a:gd name="T22" fmla="*/ 34 w 42"/>
                <a:gd name="T23" fmla="*/ 9 h 34"/>
                <a:gd name="T24" fmla="*/ 34 w 42"/>
                <a:gd name="T25" fmla="*/ 9 h 34"/>
                <a:gd name="T26" fmla="*/ 38 w 42"/>
                <a:gd name="T27" fmla="*/ 5 h 34"/>
                <a:gd name="T28" fmla="*/ 38 w 42"/>
                <a:gd name="T29" fmla="*/ 5 h 34"/>
                <a:gd name="T30" fmla="*/ 42 w 42"/>
                <a:gd name="T31" fmla="*/ 0 h 34"/>
                <a:gd name="T32" fmla="*/ 42 w 42"/>
                <a:gd name="T33" fmla="*/ 0 h 34"/>
                <a:gd name="T34" fmla="*/ 42 w 42"/>
                <a:gd name="T35" fmla="*/ 0 h 34"/>
                <a:gd name="T36" fmla="*/ 42 w 42"/>
                <a:gd name="T37" fmla="*/ 5 h 34"/>
                <a:gd name="T38" fmla="*/ 42 w 42"/>
                <a:gd name="T39" fmla="*/ 5 h 34"/>
                <a:gd name="T40" fmla="*/ 42 w 42"/>
                <a:gd name="T41" fmla="*/ 5 h 34"/>
                <a:gd name="T42" fmla="*/ 42 w 42"/>
                <a:gd name="T43" fmla="*/ 9 h 34"/>
                <a:gd name="T44" fmla="*/ 42 w 42"/>
                <a:gd name="T45" fmla="*/ 9 h 34"/>
                <a:gd name="T46" fmla="*/ 38 w 42"/>
                <a:gd name="T47" fmla="*/ 9 h 34"/>
                <a:gd name="T48" fmla="*/ 38 w 42"/>
                <a:gd name="T49" fmla="*/ 9 h 34"/>
                <a:gd name="T50" fmla="*/ 34 w 42"/>
                <a:gd name="T51" fmla="*/ 9 h 34"/>
                <a:gd name="T52" fmla="*/ 34 w 42"/>
                <a:gd name="T53" fmla="*/ 13 h 34"/>
                <a:gd name="T54" fmla="*/ 30 w 42"/>
                <a:gd name="T55" fmla="*/ 13 h 34"/>
                <a:gd name="T56" fmla="*/ 30 w 42"/>
                <a:gd name="T57" fmla="*/ 17 h 34"/>
                <a:gd name="T58" fmla="*/ 25 w 42"/>
                <a:gd name="T59" fmla="*/ 17 h 34"/>
                <a:gd name="T60" fmla="*/ 25 w 42"/>
                <a:gd name="T61" fmla="*/ 17 h 34"/>
                <a:gd name="T62" fmla="*/ 21 w 42"/>
                <a:gd name="T63" fmla="*/ 22 h 34"/>
                <a:gd name="T64" fmla="*/ 21 w 42"/>
                <a:gd name="T65" fmla="*/ 22 h 34"/>
                <a:gd name="T66" fmla="*/ 17 w 42"/>
                <a:gd name="T67" fmla="*/ 22 h 34"/>
                <a:gd name="T68" fmla="*/ 17 w 42"/>
                <a:gd name="T69" fmla="*/ 26 h 34"/>
                <a:gd name="T70" fmla="*/ 13 w 42"/>
                <a:gd name="T71" fmla="*/ 26 h 34"/>
                <a:gd name="T72" fmla="*/ 13 w 42"/>
                <a:gd name="T73" fmla="*/ 26 h 34"/>
                <a:gd name="T74" fmla="*/ 9 w 42"/>
                <a:gd name="T75" fmla="*/ 26 h 34"/>
                <a:gd name="T76" fmla="*/ 9 w 42"/>
                <a:gd name="T77" fmla="*/ 30 h 34"/>
                <a:gd name="T78" fmla="*/ 4 w 42"/>
                <a:gd name="T79" fmla="*/ 30 h 34"/>
                <a:gd name="T80" fmla="*/ 4 w 42"/>
                <a:gd name="T81" fmla="*/ 30 h 34"/>
                <a:gd name="T82" fmla="*/ 0 w 42"/>
                <a:gd name="T83" fmla="*/ 30 h 34"/>
                <a:gd name="T84" fmla="*/ 0 w 42"/>
                <a:gd name="T85" fmla="*/ 34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34"/>
                <a:gd name="T131" fmla="*/ 42 w 42"/>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34">
                  <a:moveTo>
                    <a:pt x="0" y="34"/>
                  </a:moveTo>
                  <a:lnTo>
                    <a:pt x="0" y="30"/>
                  </a:lnTo>
                  <a:lnTo>
                    <a:pt x="4" y="30"/>
                  </a:lnTo>
                  <a:lnTo>
                    <a:pt x="4" y="26"/>
                  </a:lnTo>
                  <a:lnTo>
                    <a:pt x="9" y="26"/>
                  </a:lnTo>
                  <a:lnTo>
                    <a:pt x="13" y="26"/>
                  </a:lnTo>
                  <a:lnTo>
                    <a:pt x="13" y="22"/>
                  </a:lnTo>
                  <a:lnTo>
                    <a:pt x="17" y="22"/>
                  </a:lnTo>
                  <a:lnTo>
                    <a:pt x="17" y="17"/>
                  </a:lnTo>
                  <a:lnTo>
                    <a:pt x="21" y="17"/>
                  </a:lnTo>
                  <a:lnTo>
                    <a:pt x="25" y="17"/>
                  </a:lnTo>
                  <a:lnTo>
                    <a:pt x="25" y="13"/>
                  </a:lnTo>
                  <a:lnTo>
                    <a:pt x="30" y="13"/>
                  </a:lnTo>
                  <a:lnTo>
                    <a:pt x="30" y="9"/>
                  </a:lnTo>
                  <a:lnTo>
                    <a:pt x="34" y="9"/>
                  </a:lnTo>
                  <a:lnTo>
                    <a:pt x="38" y="5"/>
                  </a:lnTo>
                  <a:lnTo>
                    <a:pt x="42" y="0"/>
                  </a:lnTo>
                  <a:lnTo>
                    <a:pt x="42" y="5"/>
                  </a:lnTo>
                  <a:lnTo>
                    <a:pt x="42" y="9"/>
                  </a:lnTo>
                  <a:lnTo>
                    <a:pt x="38" y="9"/>
                  </a:lnTo>
                  <a:lnTo>
                    <a:pt x="34" y="9"/>
                  </a:lnTo>
                  <a:lnTo>
                    <a:pt x="34" y="13"/>
                  </a:lnTo>
                  <a:lnTo>
                    <a:pt x="30" y="13"/>
                  </a:lnTo>
                  <a:lnTo>
                    <a:pt x="30" y="17"/>
                  </a:lnTo>
                  <a:lnTo>
                    <a:pt x="25" y="17"/>
                  </a:lnTo>
                  <a:lnTo>
                    <a:pt x="21" y="22"/>
                  </a:lnTo>
                  <a:lnTo>
                    <a:pt x="17" y="22"/>
                  </a:lnTo>
                  <a:lnTo>
                    <a:pt x="17" y="26"/>
                  </a:lnTo>
                  <a:lnTo>
                    <a:pt x="13" y="26"/>
                  </a:lnTo>
                  <a:lnTo>
                    <a:pt x="9" y="26"/>
                  </a:lnTo>
                  <a:lnTo>
                    <a:pt x="9" y="30"/>
                  </a:lnTo>
                  <a:lnTo>
                    <a:pt x="4" y="30"/>
                  </a:lnTo>
                  <a:lnTo>
                    <a:pt x="0" y="30"/>
                  </a:lnTo>
                  <a:lnTo>
                    <a:pt x="0" y="34"/>
                  </a:lnTo>
                  <a:close/>
                </a:path>
              </a:pathLst>
            </a:custGeom>
            <a:solidFill>
              <a:srgbClr val="000000"/>
            </a:solidFill>
            <a:ln w="9525">
              <a:noFill/>
              <a:round/>
              <a:headEnd/>
              <a:tailEnd/>
            </a:ln>
          </p:spPr>
          <p:txBody>
            <a:bodyPr/>
            <a:lstStyle/>
            <a:p>
              <a:endParaRPr lang="en-US"/>
            </a:p>
          </p:txBody>
        </p:sp>
        <p:sp>
          <p:nvSpPr>
            <p:cNvPr id="121959" name="Freeform 36"/>
            <p:cNvSpPr>
              <a:spLocks/>
            </p:cNvSpPr>
            <p:nvPr/>
          </p:nvSpPr>
          <p:spPr bwMode="auto">
            <a:xfrm>
              <a:off x="1773" y="1599"/>
              <a:ext cx="21" cy="13"/>
            </a:xfrm>
            <a:custGeom>
              <a:avLst/>
              <a:gdLst>
                <a:gd name="T0" fmla="*/ 4 w 21"/>
                <a:gd name="T1" fmla="*/ 0 h 13"/>
                <a:gd name="T2" fmla="*/ 4 w 21"/>
                <a:gd name="T3" fmla="*/ 0 h 13"/>
                <a:gd name="T4" fmla="*/ 4 w 21"/>
                <a:gd name="T5" fmla="*/ 0 h 13"/>
                <a:gd name="T6" fmla="*/ 8 w 21"/>
                <a:gd name="T7" fmla="*/ 0 h 13"/>
                <a:gd name="T8" fmla="*/ 8 w 21"/>
                <a:gd name="T9" fmla="*/ 0 h 13"/>
                <a:gd name="T10" fmla="*/ 8 w 21"/>
                <a:gd name="T11" fmla="*/ 0 h 13"/>
                <a:gd name="T12" fmla="*/ 8 w 21"/>
                <a:gd name="T13" fmla="*/ 0 h 13"/>
                <a:gd name="T14" fmla="*/ 12 w 21"/>
                <a:gd name="T15" fmla="*/ 0 h 13"/>
                <a:gd name="T16" fmla="*/ 12 w 21"/>
                <a:gd name="T17" fmla="*/ 0 h 13"/>
                <a:gd name="T18" fmla="*/ 12 w 21"/>
                <a:gd name="T19" fmla="*/ 0 h 13"/>
                <a:gd name="T20" fmla="*/ 12 w 21"/>
                <a:gd name="T21" fmla="*/ 0 h 13"/>
                <a:gd name="T22" fmla="*/ 17 w 21"/>
                <a:gd name="T23" fmla="*/ 0 h 13"/>
                <a:gd name="T24" fmla="*/ 17 w 21"/>
                <a:gd name="T25" fmla="*/ 0 h 13"/>
                <a:gd name="T26" fmla="*/ 17 w 21"/>
                <a:gd name="T27" fmla="*/ 0 h 13"/>
                <a:gd name="T28" fmla="*/ 21 w 21"/>
                <a:gd name="T29" fmla="*/ 0 h 13"/>
                <a:gd name="T30" fmla="*/ 21 w 21"/>
                <a:gd name="T31" fmla="*/ 0 h 13"/>
                <a:gd name="T32" fmla="*/ 21 w 21"/>
                <a:gd name="T33" fmla="*/ 0 h 13"/>
                <a:gd name="T34" fmla="*/ 21 w 21"/>
                <a:gd name="T35" fmla="*/ 0 h 13"/>
                <a:gd name="T36" fmla="*/ 21 w 21"/>
                <a:gd name="T37" fmla="*/ 0 h 13"/>
                <a:gd name="T38" fmla="*/ 21 w 21"/>
                <a:gd name="T39" fmla="*/ 0 h 13"/>
                <a:gd name="T40" fmla="*/ 21 w 21"/>
                <a:gd name="T41" fmla="*/ 0 h 13"/>
                <a:gd name="T42" fmla="*/ 21 w 21"/>
                <a:gd name="T43" fmla="*/ 0 h 13"/>
                <a:gd name="T44" fmla="*/ 17 w 21"/>
                <a:gd name="T45" fmla="*/ 0 h 13"/>
                <a:gd name="T46" fmla="*/ 17 w 21"/>
                <a:gd name="T47" fmla="*/ 0 h 13"/>
                <a:gd name="T48" fmla="*/ 17 w 21"/>
                <a:gd name="T49" fmla="*/ 0 h 13"/>
                <a:gd name="T50" fmla="*/ 17 w 21"/>
                <a:gd name="T51" fmla="*/ 0 h 13"/>
                <a:gd name="T52" fmla="*/ 12 w 21"/>
                <a:gd name="T53" fmla="*/ 0 h 13"/>
                <a:gd name="T54" fmla="*/ 12 w 21"/>
                <a:gd name="T55" fmla="*/ 0 h 13"/>
                <a:gd name="T56" fmla="*/ 12 w 21"/>
                <a:gd name="T57" fmla="*/ 0 h 13"/>
                <a:gd name="T58" fmla="*/ 12 w 21"/>
                <a:gd name="T59" fmla="*/ 0 h 13"/>
                <a:gd name="T60" fmla="*/ 8 w 21"/>
                <a:gd name="T61" fmla="*/ 4 h 13"/>
                <a:gd name="T62" fmla="*/ 8 w 21"/>
                <a:gd name="T63" fmla="*/ 4 h 13"/>
                <a:gd name="T64" fmla="*/ 8 w 21"/>
                <a:gd name="T65" fmla="*/ 4 h 13"/>
                <a:gd name="T66" fmla="*/ 8 w 21"/>
                <a:gd name="T67" fmla="*/ 4 h 13"/>
                <a:gd name="T68" fmla="*/ 8 w 21"/>
                <a:gd name="T69" fmla="*/ 4 h 13"/>
                <a:gd name="T70" fmla="*/ 4 w 21"/>
                <a:gd name="T71" fmla="*/ 4 h 13"/>
                <a:gd name="T72" fmla="*/ 4 w 21"/>
                <a:gd name="T73" fmla="*/ 9 h 13"/>
                <a:gd name="T74" fmla="*/ 4 w 21"/>
                <a:gd name="T75" fmla="*/ 9 h 13"/>
                <a:gd name="T76" fmla="*/ 4 w 21"/>
                <a:gd name="T77" fmla="*/ 9 h 13"/>
                <a:gd name="T78" fmla="*/ 4 w 21"/>
                <a:gd name="T79" fmla="*/ 9 h 13"/>
                <a:gd name="T80" fmla="*/ 4 w 21"/>
                <a:gd name="T81" fmla="*/ 9 h 13"/>
                <a:gd name="T82" fmla="*/ 4 w 21"/>
                <a:gd name="T83" fmla="*/ 13 h 13"/>
                <a:gd name="T84" fmla="*/ 0 w 21"/>
                <a:gd name="T85" fmla="*/ 13 h 13"/>
                <a:gd name="T86" fmla="*/ 0 w 21"/>
                <a:gd name="T87" fmla="*/ 13 h 13"/>
                <a:gd name="T88" fmla="*/ 4 w 21"/>
                <a:gd name="T89" fmla="*/ 0 h 13"/>
                <a:gd name="T90" fmla="*/ 4 w 21"/>
                <a:gd name="T91" fmla="*/ 0 h 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
                <a:gd name="T139" fmla="*/ 0 h 13"/>
                <a:gd name="T140" fmla="*/ 21 w 21"/>
                <a:gd name="T141" fmla="*/ 13 h 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 h="13">
                  <a:moveTo>
                    <a:pt x="4" y="0"/>
                  </a:moveTo>
                  <a:lnTo>
                    <a:pt x="4" y="0"/>
                  </a:lnTo>
                  <a:lnTo>
                    <a:pt x="8" y="0"/>
                  </a:lnTo>
                  <a:lnTo>
                    <a:pt x="12" y="0"/>
                  </a:lnTo>
                  <a:lnTo>
                    <a:pt x="17" y="0"/>
                  </a:lnTo>
                  <a:lnTo>
                    <a:pt x="21" y="0"/>
                  </a:lnTo>
                  <a:lnTo>
                    <a:pt x="17" y="0"/>
                  </a:lnTo>
                  <a:lnTo>
                    <a:pt x="12" y="0"/>
                  </a:lnTo>
                  <a:lnTo>
                    <a:pt x="8" y="4"/>
                  </a:lnTo>
                  <a:lnTo>
                    <a:pt x="4" y="4"/>
                  </a:lnTo>
                  <a:lnTo>
                    <a:pt x="4" y="9"/>
                  </a:lnTo>
                  <a:lnTo>
                    <a:pt x="4" y="13"/>
                  </a:lnTo>
                  <a:lnTo>
                    <a:pt x="0" y="13"/>
                  </a:lnTo>
                  <a:lnTo>
                    <a:pt x="4" y="0"/>
                  </a:lnTo>
                  <a:close/>
                </a:path>
              </a:pathLst>
            </a:custGeom>
            <a:solidFill>
              <a:srgbClr val="000000"/>
            </a:solidFill>
            <a:ln w="9525">
              <a:noFill/>
              <a:round/>
              <a:headEnd/>
              <a:tailEnd/>
            </a:ln>
          </p:spPr>
          <p:txBody>
            <a:bodyPr/>
            <a:lstStyle/>
            <a:p>
              <a:endParaRPr lang="en-US"/>
            </a:p>
          </p:txBody>
        </p:sp>
        <p:sp>
          <p:nvSpPr>
            <p:cNvPr id="121960" name="Freeform 37"/>
            <p:cNvSpPr>
              <a:spLocks/>
            </p:cNvSpPr>
            <p:nvPr/>
          </p:nvSpPr>
          <p:spPr bwMode="auto">
            <a:xfrm>
              <a:off x="1595" y="1680"/>
              <a:ext cx="21" cy="46"/>
            </a:xfrm>
            <a:custGeom>
              <a:avLst/>
              <a:gdLst>
                <a:gd name="T0" fmla="*/ 21 w 21"/>
                <a:gd name="T1" fmla="*/ 0 h 46"/>
                <a:gd name="T2" fmla="*/ 17 w 21"/>
                <a:gd name="T3" fmla="*/ 0 h 46"/>
                <a:gd name="T4" fmla="*/ 17 w 21"/>
                <a:gd name="T5" fmla="*/ 0 h 46"/>
                <a:gd name="T6" fmla="*/ 12 w 21"/>
                <a:gd name="T7" fmla="*/ 4 h 46"/>
                <a:gd name="T8" fmla="*/ 8 w 21"/>
                <a:gd name="T9" fmla="*/ 4 h 46"/>
                <a:gd name="T10" fmla="*/ 8 w 21"/>
                <a:gd name="T11" fmla="*/ 8 h 46"/>
                <a:gd name="T12" fmla="*/ 8 w 21"/>
                <a:gd name="T13" fmla="*/ 8 h 46"/>
                <a:gd name="T14" fmla="*/ 8 w 21"/>
                <a:gd name="T15" fmla="*/ 12 h 46"/>
                <a:gd name="T16" fmla="*/ 8 w 21"/>
                <a:gd name="T17" fmla="*/ 17 h 46"/>
                <a:gd name="T18" fmla="*/ 8 w 21"/>
                <a:gd name="T19" fmla="*/ 17 h 46"/>
                <a:gd name="T20" fmla="*/ 8 w 21"/>
                <a:gd name="T21" fmla="*/ 21 h 46"/>
                <a:gd name="T22" fmla="*/ 12 w 21"/>
                <a:gd name="T23" fmla="*/ 25 h 46"/>
                <a:gd name="T24" fmla="*/ 12 w 21"/>
                <a:gd name="T25" fmla="*/ 29 h 46"/>
                <a:gd name="T26" fmla="*/ 17 w 21"/>
                <a:gd name="T27" fmla="*/ 29 h 46"/>
                <a:gd name="T28" fmla="*/ 17 w 21"/>
                <a:gd name="T29" fmla="*/ 34 h 46"/>
                <a:gd name="T30" fmla="*/ 17 w 21"/>
                <a:gd name="T31" fmla="*/ 38 h 46"/>
                <a:gd name="T32" fmla="*/ 17 w 21"/>
                <a:gd name="T33" fmla="*/ 42 h 46"/>
                <a:gd name="T34" fmla="*/ 17 w 21"/>
                <a:gd name="T35" fmla="*/ 42 h 46"/>
                <a:gd name="T36" fmla="*/ 17 w 21"/>
                <a:gd name="T37" fmla="*/ 46 h 46"/>
                <a:gd name="T38" fmla="*/ 12 w 21"/>
                <a:gd name="T39" fmla="*/ 46 h 46"/>
                <a:gd name="T40" fmla="*/ 8 w 21"/>
                <a:gd name="T41" fmla="*/ 46 h 46"/>
                <a:gd name="T42" fmla="*/ 4 w 21"/>
                <a:gd name="T43" fmla="*/ 46 h 46"/>
                <a:gd name="T44" fmla="*/ 4 w 21"/>
                <a:gd name="T45" fmla="*/ 42 h 46"/>
                <a:gd name="T46" fmla="*/ 0 w 21"/>
                <a:gd name="T47" fmla="*/ 38 h 46"/>
                <a:gd name="T48" fmla="*/ 0 w 21"/>
                <a:gd name="T49" fmla="*/ 38 h 46"/>
                <a:gd name="T50" fmla="*/ 4 w 21"/>
                <a:gd name="T51" fmla="*/ 38 h 46"/>
                <a:gd name="T52" fmla="*/ 8 w 21"/>
                <a:gd name="T53" fmla="*/ 42 h 46"/>
                <a:gd name="T54" fmla="*/ 8 w 21"/>
                <a:gd name="T55" fmla="*/ 42 h 46"/>
                <a:gd name="T56" fmla="*/ 12 w 21"/>
                <a:gd name="T57" fmla="*/ 42 h 46"/>
                <a:gd name="T58" fmla="*/ 12 w 21"/>
                <a:gd name="T59" fmla="*/ 38 h 46"/>
                <a:gd name="T60" fmla="*/ 12 w 21"/>
                <a:gd name="T61" fmla="*/ 38 h 46"/>
                <a:gd name="T62" fmla="*/ 8 w 21"/>
                <a:gd name="T63" fmla="*/ 34 h 46"/>
                <a:gd name="T64" fmla="*/ 8 w 21"/>
                <a:gd name="T65" fmla="*/ 29 h 46"/>
                <a:gd name="T66" fmla="*/ 4 w 21"/>
                <a:gd name="T67" fmla="*/ 25 h 46"/>
                <a:gd name="T68" fmla="*/ 4 w 21"/>
                <a:gd name="T69" fmla="*/ 21 h 46"/>
                <a:gd name="T70" fmla="*/ 4 w 21"/>
                <a:gd name="T71" fmla="*/ 21 h 46"/>
                <a:gd name="T72" fmla="*/ 0 w 21"/>
                <a:gd name="T73" fmla="*/ 17 h 46"/>
                <a:gd name="T74" fmla="*/ 0 w 21"/>
                <a:gd name="T75" fmla="*/ 12 h 46"/>
                <a:gd name="T76" fmla="*/ 0 w 21"/>
                <a:gd name="T77" fmla="*/ 8 h 46"/>
                <a:gd name="T78" fmla="*/ 4 w 21"/>
                <a:gd name="T79" fmla="*/ 8 h 46"/>
                <a:gd name="T80" fmla="*/ 4 w 21"/>
                <a:gd name="T81" fmla="*/ 4 h 46"/>
                <a:gd name="T82" fmla="*/ 8 w 21"/>
                <a:gd name="T83" fmla="*/ 0 h 46"/>
                <a:gd name="T84" fmla="*/ 12 w 21"/>
                <a:gd name="T85" fmla="*/ 0 h 46"/>
                <a:gd name="T86" fmla="*/ 17 w 21"/>
                <a:gd name="T87" fmla="*/ 0 h 46"/>
                <a:gd name="T88" fmla="*/ 17 w 21"/>
                <a:gd name="T89" fmla="*/ 0 h 46"/>
                <a:gd name="T90" fmla="*/ 21 w 21"/>
                <a:gd name="T91" fmla="*/ 0 h 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
                <a:gd name="T139" fmla="*/ 0 h 46"/>
                <a:gd name="T140" fmla="*/ 21 w 21"/>
                <a:gd name="T141" fmla="*/ 46 h 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 h="46">
                  <a:moveTo>
                    <a:pt x="21" y="0"/>
                  </a:moveTo>
                  <a:lnTo>
                    <a:pt x="21" y="0"/>
                  </a:lnTo>
                  <a:lnTo>
                    <a:pt x="17" y="0"/>
                  </a:lnTo>
                  <a:lnTo>
                    <a:pt x="12" y="0"/>
                  </a:lnTo>
                  <a:lnTo>
                    <a:pt x="12" y="4"/>
                  </a:lnTo>
                  <a:lnTo>
                    <a:pt x="8" y="4"/>
                  </a:lnTo>
                  <a:lnTo>
                    <a:pt x="8" y="8"/>
                  </a:lnTo>
                  <a:lnTo>
                    <a:pt x="8" y="12"/>
                  </a:lnTo>
                  <a:lnTo>
                    <a:pt x="8" y="17"/>
                  </a:lnTo>
                  <a:lnTo>
                    <a:pt x="8" y="21"/>
                  </a:lnTo>
                  <a:lnTo>
                    <a:pt x="12" y="25"/>
                  </a:lnTo>
                  <a:lnTo>
                    <a:pt x="12" y="29"/>
                  </a:lnTo>
                  <a:lnTo>
                    <a:pt x="17" y="29"/>
                  </a:lnTo>
                  <a:lnTo>
                    <a:pt x="17" y="34"/>
                  </a:lnTo>
                  <a:lnTo>
                    <a:pt x="17" y="38"/>
                  </a:lnTo>
                  <a:lnTo>
                    <a:pt x="17" y="42"/>
                  </a:lnTo>
                  <a:lnTo>
                    <a:pt x="17" y="46"/>
                  </a:lnTo>
                  <a:lnTo>
                    <a:pt x="12" y="46"/>
                  </a:lnTo>
                  <a:lnTo>
                    <a:pt x="8" y="46"/>
                  </a:lnTo>
                  <a:lnTo>
                    <a:pt x="4" y="46"/>
                  </a:lnTo>
                  <a:lnTo>
                    <a:pt x="4" y="42"/>
                  </a:lnTo>
                  <a:lnTo>
                    <a:pt x="0" y="42"/>
                  </a:lnTo>
                  <a:lnTo>
                    <a:pt x="0" y="38"/>
                  </a:lnTo>
                  <a:lnTo>
                    <a:pt x="4" y="38"/>
                  </a:lnTo>
                  <a:lnTo>
                    <a:pt x="4" y="42"/>
                  </a:lnTo>
                  <a:lnTo>
                    <a:pt x="8" y="42"/>
                  </a:lnTo>
                  <a:lnTo>
                    <a:pt x="12" y="42"/>
                  </a:lnTo>
                  <a:lnTo>
                    <a:pt x="12" y="38"/>
                  </a:lnTo>
                  <a:lnTo>
                    <a:pt x="12" y="34"/>
                  </a:lnTo>
                  <a:lnTo>
                    <a:pt x="8" y="34"/>
                  </a:lnTo>
                  <a:lnTo>
                    <a:pt x="8" y="29"/>
                  </a:lnTo>
                  <a:lnTo>
                    <a:pt x="4" y="25"/>
                  </a:lnTo>
                  <a:lnTo>
                    <a:pt x="4" y="21"/>
                  </a:lnTo>
                  <a:lnTo>
                    <a:pt x="4" y="17"/>
                  </a:lnTo>
                  <a:lnTo>
                    <a:pt x="0" y="17"/>
                  </a:lnTo>
                  <a:lnTo>
                    <a:pt x="0" y="12"/>
                  </a:lnTo>
                  <a:lnTo>
                    <a:pt x="0" y="8"/>
                  </a:lnTo>
                  <a:lnTo>
                    <a:pt x="4" y="8"/>
                  </a:lnTo>
                  <a:lnTo>
                    <a:pt x="4" y="4"/>
                  </a:lnTo>
                  <a:lnTo>
                    <a:pt x="8" y="4"/>
                  </a:lnTo>
                  <a:lnTo>
                    <a:pt x="8" y="0"/>
                  </a:lnTo>
                  <a:lnTo>
                    <a:pt x="12" y="0"/>
                  </a:lnTo>
                  <a:lnTo>
                    <a:pt x="17" y="0"/>
                  </a:lnTo>
                  <a:lnTo>
                    <a:pt x="21" y="0"/>
                  </a:lnTo>
                  <a:close/>
                </a:path>
              </a:pathLst>
            </a:custGeom>
            <a:solidFill>
              <a:srgbClr val="4529FF"/>
            </a:solidFill>
            <a:ln w="9525">
              <a:noFill/>
              <a:round/>
              <a:headEnd/>
              <a:tailEnd/>
            </a:ln>
          </p:spPr>
          <p:txBody>
            <a:bodyPr/>
            <a:lstStyle/>
            <a:p>
              <a:endParaRPr lang="en-US"/>
            </a:p>
          </p:txBody>
        </p:sp>
        <p:sp>
          <p:nvSpPr>
            <p:cNvPr id="121961" name="Freeform 38"/>
            <p:cNvSpPr>
              <a:spLocks/>
            </p:cNvSpPr>
            <p:nvPr/>
          </p:nvSpPr>
          <p:spPr bwMode="auto">
            <a:xfrm>
              <a:off x="1531" y="1841"/>
              <a:ext cx="38" cy="17"/>
            </a:xfrm>
            <a:custGeom>
              <a:avLst/>
              <a:gdLst>
                <a:gd name="T0" fmla="*/ 0 w 38"/>
                <a:gd name="T1" fmla="*/ 4 h 17"/>
                <a:gd name="T2" fmla="*/ 4 w 38"/>
                <a:gd name="T3" fmla="*/ 4 h 17"/>
                <a:gd name="T4" fmla="*/ 4 w 38"/>
                <a:gd name="T5" fmla="*/ 4 h 17"/>
                <a:gd name="T6" fmla="*/ 9 w 38"/>
                <a:gd name="T7" fmla="*/ 4 h 17"/>
                <a:gd name="T8" fmla="*/ 9 w 38"/>
                <a:gd name="T9" fmla="*/ 4 h 17"/>
                <a:gd name="T10" fmla="*/ 13 w 38"/>
                <a:gd name="T11" fmla="*/ 0 h 17"/>
                <a:gd name="T12" fmla="*/ 13 w 38"/>
                <a:gd name="T13" fmla="*/ 0 h 17"/>
                <a:gd name="T14" fmla="*/ 13 w 38"/>
                <a:gd name="T15" fmla="*/ 0 h 17"/>
                <a:gd name="T16" fmla="*/ 17 w 38"/>
                <a:gd name="T17" fmla="*/ 0 h 17"/>
                <a:gd name="T18" fmla="*/ 21 w 38"/>
                <a:gd name="T19" fmla="*/ 0 h 17"/>
                <a:gd name="T20" fmla="*/ 21 w 38"/>
                <a:gd name="T21" fmla="*/ 0 h 17"/>
                <a:gd name="T22" fmla="*/ 26 w 38"/>
                <a:gd name="T23" fmla="*/ 0 h 17"/>
                <a:gd name="T24" fmla="*/ 26 w 38"/>
                <a:gd name="T25" fmla="*/ 0 h 17"/>
                <a:gd name="T26" fmla="*/ 30 w 38"/>
                <a:gd name="T27" fmla="*/ 0 h 17"/>
                <a:gd name="T28" fmla="*/ 30 w 38"/>
                <a:gd name="T29" fmla="*/ 0 h 17"/>
                <a:gd name="T30" fmla="*/ 34 w 38"/>
                <a:gd name="T31" fmla="*/ 0 h 17"/>
                <a:gd name="T32" fmla="*/ 34 w 38"/>
                <a:gd name="T33" fmla="*/ 0 h 17"/>
                <a:gd name="T34" fmla="*/ 34 w 38"/>
                <a:gd name="T35" fmla="*/ 0 h 17"/>
                <a:gd name="T36" fmla="*/ 38 w 38"/>
                <a:gd name="T37" fmla="*/ 8 h 17"/>
                <a:gd name="T38" fmla="*/ 34 w 38"/>
                <a:gd name="T39" fmla="*/ 8 h 17"/>
                <a:gd name="T40" fmla="*/ 34 w 38"/>
                <a:gd name="T41" fmla="*/ 8 h 17"/>
                <a:gd name="T42" fmla="*/ 34 w 38"/>
                <a:gd name="T43" fmla="*/ 8 h 17"/>
                <a:gd name="T44" fmla="*/ 30 w 38"/>
                <a:gd name="T45" fmla="*/ 8 h 17"/>
                <a:gd name="T46" fmla="*/ 26 w 38"/>
                <a:gd name="T47" fmla="*/ 8 h 17"/>
                <a:gd name="T48" fmla="*/ 26 w 38"/>
                <a:gd name="T49" fmla="*/ 8 h 17"/>
                <a:gd name="T50" fmla="*/ 21 w 38"/>
                <a:gd name="T51" fmla="*/ 8 h 17"/>
                <a:gd name="T52" fmla="*/ 17 w 38"/>
                <a:gd name="T53" fmla="*/ 8 h 17"/>
                <a:gd name="T54" fmla="*/ 17 w 38"/>
                <a:gd name="T55" fmla="*/ 8 h 17"/>
                <a:gd name="T56" fmla="*/ 17 w 38"/>
                <a:gd name="T57" fmla="*/ 8 h 17"/>
                <a:gd name="T58" fmla="*/ 13 w 38"/>
                <a:gd name="T59" fmla="*/ 8 h 17"/>
                <a:gd name="T60" fmla="*/ 13 w 38"/>
                <a:gd name="T61" fmla="*/ 8 h 17"/>
                <a:gd name="T62" fmla="*/ 9 w 38"/>
                <a:gd name="T63" fmla="*/ 8 h 17"/>
                <a:gd name="T64" fmla="*/ 9 w 38"/>
                <a:gd name="T65" fmla="*/ 8 h 17"/>
                <a:gd name="T66" fmla="*/ 4 w 38"/>
                <a:gd name="T67" fmla="*/ 13 h 17"/>
                <a:gd name="T68" fmla="*/ 4 w 38"/>
                <a:gd name="T69" fmla="*/ 13 h 17"/>
                <a:gd name="T70" fmla="*/ 4 w 38"/>
                <a:gd name="T71" fmla="*/ 13 h 17"/>
                <a:gd name="T72" fmla="*/ 0 w 38"/>
                <a:gd name="T73" fmla="*/ 13 h 17"/>
                <a:gd name="T74" fmla="*/ 0 w 38"/>
                <a:gd name="T75" fmla="*/ 8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
                <a:gd name="T115" fmla="*/ 0 h 17"/>
                <a:gd name="T116" fmla="*/ 38 w 38"/>
                <a:gd name="T117" fmla="*/ 17 h 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 h="17">
                  <a:moveTo>
                    <a:pt x="0" y="8"/>
                  </a:moveTo>
                  <a:lnTo>
                    <a:pt x="0" y="4"/>
                  </a:lnTo>
                  <a:lnTo>
                    <a:pt x="4" y="4"/>
                  </a:lnTo>
                  <a:lnTo>
                    <a:pt x="9" y="4"/>
                  </a:lnTo>
                  <a:lnTo>
                    <a:pt x="9" y="0"/>
                  </a:lnTo>
                  <a:lnTo>
                    <a:pt x="13" y="0"/>
                  </a:lnTo>
                  <a:lnTo>
                    <a:pt x="17" y="0"/>
                  </a:lnTo>
                  <a:lnTo>
                    <a:pt x="21" y="0"/>
                  </a:lnTo>
                  <a:lnTo>
                    <a:pt x="26" y="0"/>
                  </a:lnTo>
                  <a:lnTo>
                    <a:pt x="30" y="0"/>
                  </a:lnTo>
                  <a:lnTo>
                    <a:pt x="34" y="0"/>
                  </a:lnTo>
                  <a:lnTo>
                    <a:pt x="38" y="8"/>
                  </a:lnTo>
                  <a:lnTo>
                    <a:pt x="34" y="8"/>
                  </a:lnTo>
                  <a:lnTo>
                    <a:pt x="30" y="8"/>
                  </a:lnTo>
                  <a:lnTo>
                    <a:pt x="26" y="8"/>
                  </a:lnTo>
                  <a:lnTo>
                    <a:pt x="21" y="8"/>
                  </a:lnTo>
                  <a:lnTo>
                    <a:pt x="17" y="8"/>
                  </a:lnTo>
                  <a:lnTo>
                    <a:pt x="13" y="8"/>
                  </a:lnTo>
                  <a:lnTo>
                    <a:pt x="9" y="8"/>
                  </a:lnTo>
                  <a:lnTo>
                    <a:pt x="4" y="13"/>
                  </a:lnTo>
                  <a:lnTo>
                    <a:pt x="0" y="13"/>
                  </a:lnTo>
                  <a:lnTo>
                    <a:pt x="0" y="17"/>
                  </a:lnTo>
                  <a:lnTo>
                    <a:pt x="0" y="8"/>
                  </a:lnTo>
                  <a:close/>
                </a:path>
              </a:pathLst>
            </a:custGeom>
            <a:solidFill>
              <a:srgbClr val="000000"/>
            </a:solidFill>
            <a:ln w="9525">
              <a:noFill/>
              <a:round/>
              <a:headEnd/>
              <a:tailEnd/>
            </a:ln>
          </p:spPr>
          <p:txBody>
            <a:bodyPr/>
            <a:lstStyle/>
            <a:p>
              <a:endParaRPr lang="en-US"/>
            </a:p>
          </p:txBody>
        </p:sp>
        <p:sp>
          <p:nvSpPr>
            <p:cNvPr id="121962" name="Freeform 39"/>
            <p:cNvSpPr>
              <a:spLocks/>
            </p:cNvSpPr>
            <p:nvPr/>
          </p:nvSpPr>
          <p:spPr bwMode="auto">
            <a:xfrm>
              <a:off x="1599" y="1815"/>
              <a:ext cx="51" cy="22"/>
            </a:xfrm>
            <a:custGeom>
              <a:avLst/>
              <a:gdLst>
                <a:gd name="T0" fmla="*/ 4 w 51"/>
                <a:gd name="T1" fmla="*/ 13 h 22"/>
                <a:gd name="T2" fmla="*/ 4 w 51"/>
                <a:gd name="T3" fmla="*/ 13 h 22"/>
                <a:gd name="T4" fmla="*/ 8 w 51"/>
                <a:gd name="T5" fmla="*/ 13 h 22"/>
                <a:gd name="T6" fmla="*/ 8 w 51"/>
                <a:gd name="T7" fmla="*/ 13 h 22"/>
                <a:gd name="T8" fmla="*/ 13 w 51"/>
                <a:gd name="T9" fmla="*/ 13 h 22"/>
                <a:gd name="T10" fmla="*/ 13 w 51"/>
                <a:gd name="T11" fmla="*/ 9 h 22"/>
                <a:gd name="T12" fmla="*/ 17 w 51"/>
                <a:gd name="T13" fmla="*/ 9 h 22"/>
                <a:gd name="T14" fmla="*/ 17 w 51"/>
                <a:gd name="T15" fmla="*/ 9 h 22"/>
                <a:gd name="T16" fmla="*/ 21 w 51"/>
                <a:gd name="T17" fmla="*/ 9 h 22"/>
                <a:gd name="T18" fmla="*/ 21 w 51"/>
                <a:gd name="T19" fmla="*/ 9 h 22"/>
                <a:gd name="T20" fmla="*/ 25 w 51"/>
                <a:gd name="T21" fmla="*/ 9 h 22"/>
                <a:gd name="T22" fmla="*/ 25 w 51"/>
                <a:gd name="T23" fmla="*/ 9 h 22"/>
                <a:gd name="T24" fmla="*/ 30 w 51"/>
                <a:gd name="T25" fmla="*/ 9 h 22"/>
                <a:gd name="T26" fmla="*/ 30 w 51"/>
                <a:gd name="T27" fmla="*/ 9 h 22"/>
                <a:gd name="T28" fmla="*/ 34 w 51"/>
                <a:gd name="T29" fmla="*/ 5 h 22"/>
                <a:gd name="T30" fmla="*/ 34 w 51"/>
                <a:gd name="T31" fmla="*/ 5 h 22"/>
                <a:gd name="T32" fmla="*/ 38 w 51"/>
                <a:gd name="T33" fmla="*/ 5 h 22"/>
                <a:gd name="T34" fmla="*/ 38 w 51"/>
                <a:gd name="T35" fmla="*/ 5 h 22"/>
                <a:gd name="T36" fmla="*/ 42 w 51"/>
                <a:gd name="T37" fmla="*/ 5 h 22"/>
                <a:gd name="T38" fmla="*/ 42 w 51"/>
                <a:gd name="T39" fmla="*/ 5 h 22"/>
                <a:gd name="T40" fmla="*/ 47 w 51"/>
                <a:gd name="T41" fmla="*/ 5 h 22"/>
                <a:gd name="T42" fmla="*/ 51 w 51"/>
                <a:gd name="T43" fmla="*/ 5 h 22"/>
                <a:gd name="T44" fmla="*/ 51 w 51"/>
                <a:gd name="T45" fmla="*/ 0 h 22"/>
                <a:gd name="T46" fmla="*/ 51 w 51"/>
                <a:gd name="T47" fmla="*/ 0 h 22"/>
                <a:gd name="T48" fmla="*/ 51 w 51"/>
                <a:gd name="T49" fmla="*/ 5 h 22"/>
                <a:gd name="T50" fmla="*/ 51 w 51"/>
                <a:gd name="T51" fmla="*/ 5 h 22"/>
                <a:gd name="T52" fmla="*/ 51 w 51"/>
                <a:gd name="T53" fmla="*/ 5 h 22"/>
                <a:gd name="T54" fmla="*/ 47 w 51"/>
                <a:gd name="T55" fmla="*/ 9 h 22"/>
                <a:gd name="T56" fmla="*/ 42 w 51"/>
                <a:gd name="T57" fmla="*/ 9 h 22"/>
                <a:gd name="T58" fmla="*/ 42 w 51"/>
                <a:gd name="T59" fmla="*/ 13 h 22"/>
                <a:gd name="T60" fmla="*/ 38 w 51"/>
                <a:gd name="T61" fmla="*/ 13 h 22"/>
                <a:gd name="T62" fmla="*/ 34 w 51"/>
                <a:gd name="T63" fmla="*/ 13 h 22"/>
                <a:gd name="T64" fmla="*/ 34 w 51"/>
                <a:gd name="T65" fmla="*/ 17 h 22"/>
                <a:gd name="T66" fmla="*/ 30 w 51"/>
                <a:gd name="T67" fmla="*/ 17 h 22"/>
                <a:gd name="T68" fmla="*/ 25 w 51"/>
                <a:gd name="T69" fmla="*/ 17 h 22"/>
                <a:gd name="T70" fmla="*/ 25 w 51"/>
                <a:gd name="T71" fmla="*/ 22 h 22"/>
                <a:gd name="T72" fmla="*/ 21 w 51"/>
                <a:gd name="T73" fmla="*/ 22 h 22"/>
                <a:gd name="T74" fmla="*/ 21 w 51"/>
                <a:gd name="T75" fmla="*/ 22 h 22"/>
                <a:gd name="T76" fmla="*/ 17 w 51"/>
                <a:gd name="T77" fmla="*/ 22 h 22"/>
                <a:gd name="T78" fmla="*/ 13 w 51"/>
                <a:gd name="T79" fmla="*/ 22 h 22"/>
                <a:gd name="T80" fmla="*/ 13 w 51"/>
                <a:gd name="T81" fmla="*/ 22 h 22"/>
                <a:gd name="T82" fmla="*/ 8 w 51"/>
                <a:gd name="T83" fmla="*/ 22 h 22"/>
                <a:gd name="T84" fmla="*/ 8 w 51"/>
                <a:gd name="T85" fmla="*/ 22 h 22"/>
                <a:gd name="T86" fmla="*/ 4 w 51"/>
                <a:gd name="T87" fmla="*/ 22 h 22"/>
                <a:gd name="T88" fmla="*/ 4 w 51"/>
                <a:gd name="T89" fmla="*/ 22 h 22"/>
                <a:gd name="T90" fmla="*/ 4 w 51"/>
                <a:gd name="T91" fmla="*/ 22 h 22"/>
                <a:gd name="T92" fmla="*/ 0 w 51"/>
                <a:gd name="T93" fmla="*/ 17 h 22"/>
                <a:gd name="T94" fmla="*/ 0 w 51"/>
                <a:gd name="T95" fmla="*/ 17 h 22"/>
                <a:gd name="T96" fmla="*/ 0 w 51"/>
                <a:gd name="T97" fmla="*/ 13 h 22"/>
                <a:gd name="T98" fmla="*/ 0 w 51"/>
                <a:gd name="T99" fmla="*/ 13 h 22"/>
                <a:gd name="T100" fmla="*/ 4 w 51"/>
                <a:gd name="T101" fmla="*/ 13 h 22"/>
                <a:gd name="T102" fmla="*/ 4 w 51"/>
                <a:gd name="T103" fmla="*/ 13 h 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
                <a:gd name="T157" fmla="*/ 0 h 22"/>
                <a:gd name="T158" fmla="*/ 51 w 51"/>
                <a:gd name="T159" fmla="*/ 22 h 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 h="22">
                  <a:moveTo>
                    <a:pt x="4" y="13"/>
                  </a:moveTo>
                  <a:lnTo>
                    <a:pt x="4" y="13"/>
                  </a:lnTo>
                  <a:lnTo>
                    <a:pt x="8" y="13"/>
                  </a:lnTo>
                  <a:lnTo>
                    <a:pt x="13" y="13"/>
                  </a:lnTo>
                  <a:lnTo>
                    <a:pt x="13" y="9"/>
                  </a:lnTo>
                  <a:lnTo>
                    <a:pt x="17" y="9"/>
                  </a:lnTo>
                  <a:lnTo>
                    <a:pt x="21" y="9"/>
                  </a:lnTo>
                  <a:lnTo>
                    <a:pt x="25" y="9"/>
                  </a:lnTo>
                  <a:lnTo>
                    <a:pt x="30" y="9"/>
                  </a:lnTo>
                  <a:lnTo>
                    <a:pt x="34" y="5"/>
                  </a:lnTo>
                  <a:lnTo>
                    <a:pt x="38" y="5"/>
                  </a:lnTo>
                  <a:lnTo>
                    <a:pt x="42" y="5"/>
                  </a:lnTo>
                  <a:lnTo>
                    <a:pt x="47" y="5"/>
                  </a:lnTo>
                  <a:lnTo>
                    <a:pt x="51" y="5"/>
                  </a:lnTo>
                  <a:lnTo>
                    <a:pt x="51" y="0"/>
                  </a:lnTo>
                  <a:lnTo>
                    <a:pt x="51" y="5"/>
                  </a:lnTo>
                  <a:lnTo>
                    <a:pt x="47" y="5"/>
                  </a:lnTo>
                  <a:lnTo>
                    <a:pt x="47" y="9"/>
                  </a:lnTo>
                  <a:lnTo>
                    <a:pt x="42" y="9"/>
                  </a:lnTo>
                  <a:lnTo>
                    <a:pt x="42" y="13"/>
                  </a:lnTo>
                  <a:lnTo>
                    <a:pt x="38" y="13"/>
                  </a:lnTo>
                  <a:lnTo>
                    <a:pt x="34" y="13"/>
                  </a:lnTo>
                  <a:lnTo>
                    <a:pt x="34" y="17"/>
                  </a:lnTo>
                  <a:lnTo>
                    <a:pt x="30" y="17"/>
                  </a:lnTo>
                  <a:lnTo>
                    <a:pt x="25" y="17"/>
                  </a:lnTo>
                  <a:lnTo>
                    <a:pt x="25" y="22"/>
                  </a:lnTo>
                  <a:lnTo>
                    <a:pt x="21" y="22"/>
                  </a:lnTo>
                  <a:lnTo>
                    <a:pt x="17" y="22"/>
                  </a:lnTo>
                  <a:lnTo>
                    <a:pt x="13" y="22"/>
                  </a:lnTo>
                  <a:lnTo>
                    <a:pt x="8" y="22"/>
                  </a:lnTo>
                  <a:lnTo>
                    <a:pt x="4" y="22"/>
                  </a:lnTo>
                  <a:lnTo>
                    <a:pt x="0" y="22"/>
                  </a:lnTo>
                  <a:lnTo>
                    <a:pt x="0" y="17"/>
                  </a:lnTo>
                  <a:lnTo>
                    <a:pt x="0" y="13"/>
                  </a:lnTo>
                  <a:lnTo>
                    <a:pt x="4" y="13"/>
                  </a:lnTo>
                  <a:close/>
                </a:path>
              </a:pathLst>
            </a:custGeom>
            <a:solidFill>
              <a:srgbClr val="EDEBFF"/>
            </a:solidFill>
            <a:ln w="9525">
              <a:noFill/>
              <a:round/>
              <a:headEnd/>
              <a:tailEnd/>
            </a:ln>
          </p:spPr>
          <p:txBody>
            <a:bodyPr/>
            <a:lstStyle/>
            <a:p>
              <a:endParaRPr lang="en-US"/>
            </a:p>
          </p:txBody>
        </p:sp>
        <p:sp>
          <p:nvSpPr>
            <p:cNvPr id="121963" name="Freeform 40"/>
            <p:cNvSpPr>
              <a:spLocks/>
            </p:cNvSpPr>
            <p:nvPr/>
          </p:nvSpPr>
          <p:spPr bwMode="auto">
            <a:xfrm>
              <a:off x="1590" y="1820"/>
              <a:ext cx="47" cy="12"/>
            </a:xfrm>
            <a:custGeom>
              <a:avLst/>
              <a:gdLst>
                <a:gd name="T0" fmla="*/ 0 w 47"/>
                <a:gd name="T1" fmla="*/ 4 h 12"/>
                <a:gd name="T2" fmla="*/ 0 w 47"/>
                <a:gd name="T3" fmla="*/ 4 h 12"/>
                <a:gd name="T4" fmla="*/ 5 w 47"/>
                <a:gd name="T5" fmla="*/ 4 h 12"/>
                <a:gd name="T6" fmla="*/ 5 w 47"/>
                <a:gd name="T7" fmla="*/ 4 h 12"/>
                <a:gd name="T8" fmla="*/ 9 w 47"/>
                <a:gd name="T9" fmla="*/ 4 h 12"/>
                <a:gd name="T10" fmla="*/ 9 w 47"/>
                <a:gd name="T11" fmla="*/ 4 h 12"/>
                <a:gd name="T12" fmla="*/ 13 w 47"/>
                <a:gd name="T13" fmla="*/ 4 h 12"/>
                <a:gd name="T14" fmla="*/ 13 w 47"/>
                <a:gd name="T15" fmla="*/ 4 h 12"/>
                <a:gd name="T16" fmla="*/ 17 w 47"/>
                <a:gd name="T17" fmla="*/ 4 h 12"/>
                <a:gd name="T18" fmla="*/ 22 w 47"/>
                <a:gd name="T19" fmla="*/ 4 h 12"/>
                <a:gd name="T20" fmla="*/ 22 w 47"/>
                <a:gd name="T21" fmla="*/ 4 h 12"/>
                <a:gd name="T22" fmla="*/ 26 w 47"/>
                <a:gd name="T23" fmla="*/ 4 h 12"/>
                <a:gd name="T24" fmla="*/ 26 w 47"/>
                <a:gd name="T25" fmla="*/ 4 h 12"/>
                <a:gd name="T26" fmla="*/ 30 w 47"/>
                <a:gd name="T27" fmla="*/ 0 h 12"/>
                <a:gd name="T28" fmla="*/ 30 w 47"/>
                <a:gd name="T29" fmla="*/ 0 h 12"/>
                <a:gd name="T30" fmla="*/ 34 w 47"/>
                <a:gd name="T31" fmla="*/ 0 h 12"/>
                <a:gd name="T32" fmla="*/ 34 w 47"/>
                <a:gd name="T33" fmla="*/ 0 h 12"/>
                <a:gd name="T34" fmla="*/ 39 w 47"/>
                <a:gd name="T35" fmla="*/ 0 h 12"/>
                <a:gd name="T36" fmla="*/ 39 w 47"/>
                <a:gd name="T37" fmla="*/ 0 h 12"/>
                <a:gd name="T38" fmla="*/ 43 w 47"/>
                <a:gd name="T39" fmla="*/ 0 h 12"/>
                <a:gd name="T40" fmla="*/ 43 w 47"/>
                <a:gd name="T41" fmla="*/ 0 h 12"/>
                <a:gd name="T42" fmla="*/ 47 w 47"/>
                <a:gd name="T43" fmla="*/ 0 h 12"/>
                <a:gd name="T44" fmla="*/ 47 w 47"/>
                <a:gd name="T45" fmla="*/ 0 h 12"/>
                <a:gd name="T46" fmla="*/ 47 w 47"/>
                <a:gd name="T47" fmla="*/ 0 h 12"/>
                <a:gd name="T48" fmla="*/ 47 w 47"/>
                <a:gd name="T49" fmla="*/ 0 h 12"/>
                <a:gd name="T50" fmla="*/ 43 w 47"/>
                <a:gd name="T51" fmla="*/ 0 h 12"/>
                <a:gd name="T52" fmla="*/ 43 w 47"/>
                <a:gd name="T53" fmla="*/ 4 h 12"/>
                <a:gd name="T54" fmla="*/ 39 w 47"/>
                <a:gd name="T55" fmla="*/ 4 h 12"/>
                <a:gd name="T56" fmla="*/ 34 w 47"/>
                <a:gd name="T57" fmla="*/ 4 h 12"/>
                <a:gd name="T58" fmla="*/ 34 w 47"/>
                <a:gd name="T59" fmla="*/ 8 h 12"/>
                <a:gd name="T60" fmla="*/ 30 w 47"/>
                <a:gd name="T61" fmla="*/ 8 h 12"/>
                <a:gd name="T62" fmla="*/ 26 w 47"/>
                <a:gd name="T63" fmla="*/ 8 h 12"/>
                <a:gd name="T64" fmla="*/ 26 w 47"/>
                <a:gd name="T65" fmla="*/ 8 h 12"/>
                <a:gd name="T66" fmla="*/ 22 w 47"/>
                <a:gd name="T67" fmla="*/ 8 h 12"/>
                <a:gd name="T68" fmla="*/ 22 w 47"/>
                <a:gd name="T69" fmla="*/ 12 h 12"/>
                <a:gd name="T70" fmla="*/ 17 w 47"/>
                <a:gd name="T71" fmla="*/ 12 h 12"/>
                <a:gd name="T72" fmla="*/ 13 w 47"/>
                <a:gd name="T73" fmla="*/ 12 h 12"/>
                <a:gd name="T74" fmla="*/ 13 w 47"/>
                <a:gd name="T75" fmla="*/ 12 h 12"/>
                <a:gd name="T76" fmla="*/ 9 w 47"/>
                <a:gd name="T77" fmla="*/ 12 h 12"/>
                <a:gd name="T78" fmla="*/ 9 w 47"/>
                <a:gd name="T79" fmla="*/ 12 h 12"/>
                <a:gd name="T80" fmla="*/ 5 w 47"/>
                <a:gd name="T81" fmla="*/ 12 h 12"/>
                <a:gd name="T82" fmla="*/ 5 w 47"/>
                <a:gd name="T83" fmla="*/ 12 h 12"/>
                <a:gd name="T84" fmla="*/ 5 w 47"/>
                <a:gd name="T85" fmla="*/ 8 h 12"/>
                <a:gd name="T86" fmla="*/ 0 w 47"/>
                <a:gd name="T87" fmla="*/ 8 h 12"/>
                <a:gd name="T88" fmla="*/ 0 w 47"/>
                <a:gd name="T89" fmla="*/ 4 h 12"/>
                <a:gd name="T90" fmla="*/ 0 w 47"/>
                <a:gd name="T91" fmla="*/ 4 h 12"/>
                <a:gd name="T92" fmla="*/ 0 w 47"/>
                <a:gd name="T93" fmla="*/ 4 h 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
                <a:gd name="T142" fmla="*/ 0 h 12"/>
                <a:gd name="T143" fmla="*/ 47 w 47"/>
                <a:gd name="T144" fmla="*/ 12 h 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 h="12">
                  <a:moveTo>
                    <a:pt x="0" y="4"/>
                  </a:moveTo>
                  <a:lnTo>
                    <a:pt x="0" y="4"/>
                  </a:lnTo>
                  <a:lnTo>
                    <a:pt x="5" y="4"/>
                  </a:lnTo>
                  <a:lnTo>
                    <a:pt x="9" y="4"/>
                  </a:lnTo>
                  <a:lnTo>
                    <a:pt x="13" y="4"/>
                  </a:lnTo>
                  <a:lnTo>
                    <a:pt x="17" y="4"/>
                  </a:lnTo>
                  <a:lnTo>
                    <a:pt x="22" y="4"/>
                  </a:lnTo>
                  <a:lnTo>
                    <a:pt x="26" y="4"/>
                  </a:lnTo>
                  <a:lnTo>
                    <a:pt x="30" y="0"/>
                  </a:lnTo>
                  <a:lnTo>
                    <a:pt x="34" y="0"/>
                  </a:lnTo>
                  <a:lnTo>
                    <a:pt x="39" y="0"/>
                  </a:lnTo>
                  <a:lnTo>
                    <a:pt x="43" y="0"/>
                  </a:lnTo>
                  <a:lnTo>
                    <a:pt x="47" y="0"/>
                  </a:lnTo>
                  <a:lnTo>
                    <a:pt x="43" y="0"/>
                  </a:lnTo>
                  <a:lnTo>
                    <a:pt x="43" y="4"/>
                  </a:lnTo>
                  <a:lnTo>
                    <a:pt x="39" y="4"/>
                  </a:lnTo>
                  <a:lnTo>
                    <a:pt x="34" y="4"/>
                  </a:lnTo>
                  <a:lnTo>
                    <a:pt x="34" y="8"/>
                  </a:lnTo>
                  <a:lnTo>
                    <a:pt x="30" y="8"/>
                  </a:lnTo>
                  <a:lnTo>
                    <a:pt x="26" y="8"/>
                  </a:lnTo>
                  <a:lnTo>
                    <a:pt x="22" y="8"/>
                  </a:lnTo>
                  <a:lnTo>
                    <a:pt x="22" y="12"/>
                  </a:lnTo>
                  <a:lnTo>
                    <a:pt x="17" y="12"/>
                  </a:lnTo>
                  <a:lnTo>
                    <a:pt x="13" y="12"/>
                  </a:lnTo>
                  <a:lnTo>
                    <a:pt x="9" y="12"/>
                  </a:lnTo>
                  <a:lnTo>
                    <a:pt x="5" y="12"/>
                  </a:lnTo>
                  <a:lnTo>
                    <a:pt x="5" y="8"/>
                  </a:lnTo>
                  <a:lnTo>
                    <a:pt x="0" y="8"/>
                  </a:lnTo>
                  <a:lnTo>
                    <a:pt x="0" y="4"/>
                  </a:lnTo>
                  <a:close/>
                </a:path>
              </a:pathLst>
            </a:custGeom>
            <a:solidFill>
              <a:srgbClr val="000000"/>
            </a:solidFill>
            <a:ln w="9525">
              <a:noFill/>
              <a:round/>
              <a:headEnd/>
              <a:tailEnd/>
            </a:ln>
          </p:spPr>
          <p:txBody>
            <a:bodyPr/>
            <a:lstStyle/>
            <a:p>
              <a:endParaRPr lang="en-US"/>
            </a:p>
          </p:txBody>
        </p:sp>
        <p:sp>
          <p:nvSpPr>
            <p:cNvPr id="121964" name="Freeform 41"/>
            <p:cNvSpPr>
              <a:spLocks/>
            </p:cNvSpPr>
            <p:nvPr/>
          </p:nvSpPr>
          <p:spPr bwMode="auto">
            <a:xfrm>
              <a:off x="1616" y="1900"/>
              <a:ext cx="42" cy="17"/>
            </a:xfrm>
            <a:custGeom>
              <a:avLst/>
              <a:gdLst>
                <a:gd name="T0" fmla="*/ 4 w 42"/>
                <a:gd name="T1" fmla="*/ 9 h 17"/>
                <a:gd name="T2" fmla="*/ 4 w 42"/>
                <a:gd name="T3" fmla="*/ 9 h 17"/>
                <a:gd name="T4" fmla="*/ 8 w 42"/>
                <a:gd name="T5" fmla="*/ 9 h 17"/>
                <a:gd name="T6" fmla="*/ 8 w 42"/>
                <a:gd name="T7" fmla="*/ 9 h 17"/>
                <a:gd name="T8" fmla="*/ 13 w 42"/>
                <a:gd name="T9" fmla="*/ 9 h 17"/>
                <a:gd name="T10" fmla="*/ 13 w 42"/>
                <a:gd name="T11" fmla="*/ 9 h 17"/>
                <a:gd name="T12" fmla="*/ 17 w 42"/>
                <a:gd name="T13" fmla="*/ 4 h 17"/>
                <a:gd name="T14" fmla="*/ 17 w 42"/>
                <a:gd name="T15" fmla="*/ 4 h 17"/>
                <a:gd name="T16" fmla="*/ 21 w 42"/>
                <a:gd name="T17" fmla="*/ 4 h 17"/>
                <a:gd name="T18" fmla="*/ 21 w 42"/>
                <a:gd name="T19" fmla="*/ 4 h 17"/>
                <a:gd name="T20" fmla="*/ 25 w 42"/>
                <a:gd name="T21" fmla="*/ 4 h 17"/>
                <a:gd name="T22" fmla="*/ 25 w 42"/>
                <a:gd name="T23" fmla="*/ 4 h 17"/>
                <a:gd name="T24" fmla="*/ 30 w 42"/>
                <a:gd name="T25" fmla="*/ 4 h 17"/>
                <a:gd name="T26" fmla="*/ 30 w 42"/>
                <a:gd name="T27" fmla="*/ 4 h 17"/>
                <a:gd name="T28" fmla="*/ 34 w 42"/>
                <a:gd name="T29" fmla="*/ 0 h 17"/>
                <a:gd name="T30" fmla="*/ 34 w 42"/>
                <a:gd name="T31" fmla="*/ 0 h 17"/>
                <a:gd name="T32" fmla="*/ 38 w 42"/>
                <a:gd name="T33" fmla="*/ 0 h 17"/>
                <a:gd name="T34" fmla="*/ 38 w 42"/>
                <a:gd name="T35" fmla="*/ 0 h 17"/>
                <a:gd name="T36" fmla="*/ 42 w 42"/>
                <a:gd name="T37" fmla="*/ 0 h 17"/>
                <a:gd name="T38" fmla="*/ 42 w 42"/>
                <a:gd name="T39" fmla="*/ 0 h 17"/>
                <a:gd name="T40" fmla="*/ 42 w 42"/>
                <a:gd name="T41" fmla="*/ 0 h 17"/>
                <a:gd name="T42" fmla="*/ 38 w 42"/>
                <a:gd name="T43" fmla="*/ 0 h 17"/>
                <a:gd name="T44" fmla="*/ 38 w 42"/>
                <a:gd name="T45" fmla="*/ 4 h 17"/>
                <a:gd name="T46" fmla="*/ 34 w 42"/>
                <a:gd name="T47" fmla="*/ 4 h 17"/>
                <a:gd name="T48" fmla="*/ 34 w 42"/>
                <a:gd name="T49" fmla="*/ 9 h 17"/>
                <a:gd name="T50" fmla="*/ 30 w 42"/>
                <a:gd name="T51" fmla="*/ 9 h 17"/>
                <a:gd name="T52" fmla="*/ 25 w 42"/>
                <a:gd name="T53" fmla="*/ 9 h 17"/>
                <a:gd name="T54" fmla="*/ 25 w 42"/>
                <a:gd name="T55" fmla="*/ 13 h 17"/>
                <a:gd name="T56" fmla="*/ 21 w 42"/>
                <a:gd name="T57" fmla="*/ 13 h 17"/>
                <a:gd name="T58" fmla="*/ 17 w 42"/>
                <a:gd name="T59" fmla="*/ 13 h 17"/>
                <a:gd name="T60" fmla="*/ 17 w 42"/>
                <a:gd name="T61" fmla="*/ 13 h 17"/>
                <a:gd name="T62" fmla="*/ 13 w 42"/>
                <a:gd name="T63" fmla="*/ 17 h 17"/>
                <a:gd name="T64" fmla="*/ 8 w 42"/>
                <a:gd name="T65" fmla="*/ 17 h 17"/>
                <a:gd name="T66" fmla="*/ 8 w 42"/>
                <a:gd name="T67" fmla="*/ 17 h 17"/>
                <a:gd name="T68" fmla="*/ 4 w 42"/>
                <a:gd name="T69" fmla="*/ 17 h 17"/>
                <a:gd name="T70" fmla="*/ 4 w 42"/>
                <a:gd name="T71" fmla="*/ 17 h 17"/>
                <a:gd name="T72" fmla="*/ 0 w 42"/>
                <a:gd name="T73" fmla="*/ 17 h 17"/>
                <a:gd name="T74" fmla="*/ 0 w 42"/>
                <a:gd name="T75" fmla="*/ 17 h 17"/>
                <a:gd name="T76" fmla="*/ 0 w 42"/>
                <a:gd name="T77" fmla="*/ 17 h 17"/>
                <a:gd name="T78" fmla="*/ 0 w 42"/>
                <a:gd name="T79" fmla="*/ 13 h 17"/>
                <a:gd name="T80" fmla="*/ 0 w 42"/>
                <a:gd name="T81" fmla="*/ 13 h 17"/>
                <a:gd name="T82" fmla="*/ 0 w 42"/>
                <a:gd name="T83" fmla="*/ 9 h 17"/>
                <a:gd name="T84" fmla="*/ 4 w 42"/>
                <a:gd name="T85" fmla="*/ 9 h 17"/>
                <a:gd name="T86" fmla="*/ 4 w 42"/>
                <a:gd name="T87" fmla="*/ 9 h 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
                <a:gd name="T133" fmla="*/ 0 h 17"/>
                <a:gd name="T134" fmla="*/ 42 w 42"/>
                <a:gd name="T135" fmla="*/ 17 h 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 h="17">
                  <a:moveTo>
                    <a:pt x="4" y="9"/>
                  </a:moveTo>
                  <a:lnTo>
                    <a:pt x="4" y="9"/>
                  </a:lnTo>
                  <a:lnTo>
                    <a:pt x="8" y="9"/>
                  </a:lnTo>
                  <a:lnTo>
                    <a:pt x="13" y="9"/>
                  </a:lnTo>
                  <a:lnTo>
                    <a:pt x="17" y="9"/>
                  </a:lnTo>
                  <a:lnTo>
                    <a:pt x="17" y="4"/>
                  </a:lnTo>
                  <a:lnTo>
                    <a:pt x="21" y="4"/>
                  </a:lnTo>
                  <a:lnTo>
                    <a:pt x="25" y="4"/>
                  </a:lnTo>
                  <a:lnTo>
                    <a:pt x="30" y="4"/>
                  </a:lnTo>
                  <a:lnTo>
                    <a:pt x="34" y="0"/>
                  </a:lnTo>
                  <a:lnTo>
                    <a:pt x="38" y="0"/>
                  </a:lnTo>
                  <a:lnTo>
                    <a:pt x="42" y="0"/>
                  </a:lnTo>
                  <a:lnTo>
                    <a:pt x="38" y="0"/>
                  </a:lnTo>
                  <a:lnTo>
                    <a:pt x="38" y="4"/>
                  </a:lnTo>
                  <a:lnTo>
                    <a:pt x="34" y="4"/>
                  </a:lnTo>
                  <a:lnTo>
                    <a:pt x="34" y="9"/>
                  </a:lnTo>
                  <a:lnTo>
                    <a:pt x="30" y="9"/>
                  </a:lnTo>
                  <a:lnTo>
                    <a:pt x="25" y="9"/>
                  </a:lnTo>
                  <a:lnTo>
                    <a:pt x="25" y="13"/>
                  </a:lnTo>
                  <a:lnTo>
                    <a:pt x="21" y="13"/>
                  </a:lnTo>
                  <a:lnTo>
                    <a:pt x="17" y="13"/>
                  </a:lnTo>
                  <a:lnTo>
                    <a:pt x="13" y="17"/>
                  </a:lnTo>
                  <a:lnTo>
                    <a:pt x="8" y="17"/>
                  </a:lnTo>
                  <a:lnTo>
                    <a:pt x="4" y="17"/>
                  </a:lnTo>
                  <a:lnTo>
                    <a:pt x="0" y="17"/>
                  </a:lnTo>
                  <a:lnTo>
                    <a:pt x="0" y="13"/>
                  </a:lnTo>
                  <a:lnTo>
                    <a:pt x="0" y="9"/>
                  </a:lnTo>
                  <a:lnTo>
                    <a:pt x="4" y="9"/>
                  </a:lnTo>
                  <a:close/>
                </a:path>
              </a:pathLst>
            </a:custGeom>
            <a:solidFill>
              <a:srgbClr val="FFE066"/>
            </a:solidFill>
            <a:ln w="9525">
              <a:noFill/>
              <a:round/>
              <a:headEnd/>
              <a:tailEnd/>
            </a:ln>
          </p:spPr>
          <p:txBody>
            <a:bodyPr/>
            <a:lstStyle/>
            <a:p>
              <a:endParaRPr lang="en-US"/>
            </a:p>
          </p:txBody>
        </p:sp>
        <p:sp>
          <p:nvSpPr>
            <p:cNvPr id="121965" name="Freeform 42"/>
            <p:cNvSpPr>
              <a:spLocks/>
            </p:cNvSpPr>
            <p:nvPr/>
          </p:nvSpPr>
          <p:spPr bwMode="auto">
            <a:xfrm>
              <a:off x="1612" y="1904"/>
              <a:ext cx="29" cy="9"/>
            </a:xfrm>
            <a:custGeom>
              <a:avLst/>
              <a:gdLst>
                <a:gd name="T0" fmla="*/ 4 w 29"/>
                <a:gd name="T1" fmla="*/ 5 h 9"/>
                <a:gd name="T2" fmla="*/ 8 w 29"/>
                <a:gd name="T3" fmla="*/ 5 h 9"/>
                <a:gd name="T4" fmla="*/ 12 w 29"/>
                <a:gd name="T5" fmla="*/ 5 h 9"/>
                <a:gd name="T6" fmla="*/ 12 w 29"/>
                <a:gd name="T7" fmla="*/ 5 h 9"/>
                <a:gd name="T8" fmla="*/ 17 w 29"/>
                <a:gd name="T9" fmla="*/ 5 h 9"/>
                <a:gd name="T10" fmla="*/ 21 w 29"/>
                <a:gd name="T11" fmla="*/ 5 h 9"/>
                <a:gd name="T12" fmla="*/ 21 w 29"/>
                <a:gd name="T13" fmla="*/ 0 h 9"/>
                <a:gd name="T14" fmla="*/ 25 w 29"/>
                <a:gd name="T15" fmla="*/ 0 h 9"/>
                <a:gd name="T16" fmla="*/ 25 w 29"/>
                <a:gd name="T17" fmla="*/ 0 h 9"/>
                <a:gd name="T18" fmla="*/ 25 w 29"/>
                <a:gd name="T19" fmla="*/ 0 h 9"/>
                <a:gd name="T20" fmla="*/ 29 w 29"/>
                <a:gd name="T21" fmla="*/ 0 h 9"/>
                <a:gd name="T22" fmla="*/ 29 w 29"/>
                <a:gd name="T23" fmla="*/ 0 h 9"/>
                <a:gd name="T24" fmla="*/ 29 w 29"/>
                <a:gd name="T25" fmla="*/ 0 h 9"/>
                <a:gd name="T26" fmla="*/ 25 w 29"/>
                <a:gd name="T27" fmla="*/ 5 h 9"/>
                <a:gd name="T28" fmla="*/ 25 w 29"/>
                <a:gd name="T29" fmla="*/ 5 h 9"/>
                <a:gd name="T30" fmla="*/ 21 w 29"/>
                <a:gd name="T31" fmla="*/ 5 h 9"/>
                <a:gd name="T32" fmla="*/ 21 w 29"/>
                <a:gd name="T33" fmla="*/ 5 h 9"/>
                <a:gd name="T34" fmla="*/ 21 w 29"/>
                <a:gd name="T35" fmla="*/ 5 h 9"/>
                <a:gd name="T36" fmla="*/ 17 w 29"/>
                <a:gd name="T37" fmla="*/ 9 h 9"/>
                <a:gd name="T38" fmla="*/ 17 w 29"/>
                <a:gd name="T39" fmla="*/ 9 h 9"/>
                <a:gd name="T40" fmla="*/ 12 w 29"/>
                <a:gd name="T41" fmla="*/ 9 h 9"/>
                <a:gd name="T42" fmla="*/ 12 w 29"/>
                <a:gd name="T43" fmla="*/ 9 h 9"/>
                <a:gd name="T44" fmla="*/ 8 w 29"/>
                <a:gd name="T45" fmla="*/ 9 h 9"/>
                <a:gd name="T46" fmla="*/ 8 w 29"/>
                <a:gd name="T47" fmla="*/ 9 h 9"/>
                <a:gd name="T48" fmla="*/ 4 w 29"/>
                <a:gd name="T49" fmla="*/ 9 h 9"/>
                <a:gd name="T50" fmla="*/ 4 w 29"/>
                <a:gd name="T51" fmla="*/ 9 h 9"/>
                <a:gd name="T52" fmla="*/ 4 w 29"/>
                <a:gd name="T53" fmla="*/ 9 h 9"/>
                <a:gd name="T54" fmla="*/ 0 w 29"/>
                <a:gd name="T55" fmla="*/ 9 h 9"/>
                <a:gd name="T56" fmla="*/ 0 w 29"/>
                <a:gd name="T57" fmla="*/ 5 h 9"/>
                <a:gd name="T58" fmla="*/ 0 w 29"/>
                <a:gd name="T59" fmla="*/ 5 h 9"/>
                <a:gd name="T60" fmla="*/ 4 w 29"/>
                <a:gd name="T61" fmla="*/ 5 h 9"/>
                <a:gd name="T62" fmla="*/ 4 w 29"/>
                <a:gd name="T63" fmla="*/ 5 h 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9"/>
                <a:gd name="T98" fmla="*/ 29 w 29"/>
                <a:gd name="T99" fmla="*/ 9 h 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9">
                  <a:moveTo>
                    <a:pt x="4" y="5"/>
                  </a:moveTo>
                  <a:lnTo>
                    <a:pt x="4" y="5"/>
                  </a:lnTo>
                  <a:lnTo>
                    <a:pt x="8" y="5"/>
                  </a:lnTo>
                  <a:lnTo>
                    <a:pt x="12" y="5"/>
                  </a:lnTo>
                  <a:lnTo>
                    <a:pt x="17" y="5"/>
                  </a:lnTo>
                  <a:lnTo>
                    <a:pt x="21" y="5"/>
                  </a:lnTo>
                  <a:lnTo>
                    <a:pt x="21" y="0"/>
                  </a:lnTo>
                  <a:lnTo>
                    <a:pt x="25" y="0"/>
                  </a:lnTo>
                  <a:lnTo>
                    <a:pt x="29" y="0"/>
                  </a:lnTo>
                  <a:lnTo>
                    <a:pt x="25" y="5"/>
                  </a:lnTo>
                  <a:lnTo>
                    <a:pt x="21" y="5"/>
                  </a:lnTo>
                  <a:lnTo>
                    <a:pt x="17" y="9"/>
                  </a:lnTo>
                  <a:lnTo>
                    <a:pt x="12" y="9"/>
                  </a:lnTo>
                  <a:lnTo>
                    <a:pt x="8" y="9"/>
                  </a:lnTo>
                  <a:lnTo>
                    <a:pt x="4" y="9"/>
                  </a:lnTo>
                  <a:lnTo>
                    <a:pt x="0" y="9"/>
                  </a:lnTo>
                  <a:lnTo>
                    <a:pt x="0" y="5"/>
                  </a:lnTo>
                  <a:lnTo>
                    <a:pt x="4" y="5"/>
                  </a:lnTo>
                  <a:close/>
                </a:path>
              </a:pathLst>
            </a:custGeom>
            <a:solidFill>
              <a:srgbClr val="000000"/>
            </a:solidFill>
            <a:ln w="9525">
              <a:noFill/>
              <a:round/>
              <a:headEnd/>
              <a:tailEnd/>
            </a:ln>
          </p:spPr>
          <p:txBody>
            <a:bodyPr/>
            <a:lstStyle/>
            <a:p>
              <a:endParaRPr lang="en-US"/>
            </a:p>
          </p:txBody>
        </p:sp>
        <p:sp>
          <p:nvSpPr>
            <p:cNvPr id="121966" name="Freeform 43"/>
            <p:cNvSpPr>
              <a:spLocks/>
            </p:cNvSpPr>
            <p:nvPr/>
          </p:nvSpPr>
          <p:spPr bwMode="auto">
            <a:xfrm>
              <a:off x="1624" y="1913"/>
              <a:ext cx="30" cy="13"/>
            </a:xfrm>
            <a:custGeom>
              <a:avLst/>
              <a:gdLst>
                <a:gd name="T0" fmla="*/ 0 w 30"/>
                <a:gd name="T1" fmla="*/ 4 h 13"/>
                <a:gd name="T2" fmla="*/ 0 w 30"/>
                <a:gd name="T3" fmla="*/ 4 h 13"/>
                <a:gd name="T4" fmla="*/ 5 w 30"/>
                <a:gd name="T5" fmla="*/ 4 h 13"/>
                <a:gd name="T6" fmla="*/ 5 w 30"/>
                <a:gd name="T7" fmla="*/ 4 h 13"/>
                <a:gd name="T8" fmla="*/ 9 w 30"/>
                <a:gd name="T9" fmla="*/ 4 h 13"/>
                <a:gd name="T10" fmla="*/ 9 w 30"/>
                <a:gd name="T11" fmla="*/ 4 h 13"/>
                <a:gd name="T12" fmla="*/ 9 w 30"/>
                <a:gd name="T13" fmla="*/ 4 h 13"/>
                <a:gd name="T14" fmla="*/ 13 w 30"/>
                <a:gd name="T15" fmla="*/ 4 h 13"/>
                <a:gd name="T16" fmla="*/ 13 w 30"/>
                <a:gd name="T17" fmla="*/ 4 h 13"/>
                <a:gd name="T18" fmla="*/ 13 w 30"/>
                <a:gd name="T19" fmla="*/ 4 h 13"/>
                <a:gd name="T20" fmla="*/ 17 w 30"/>
                <a:gd name="T21" fmla="*/ 4 h 13"/>
                <a:gd name="T22" fmla="*/ 17 w 30"/>
                <a:gd name="T23" fmla="*/ 4 h 13"/>
                <a:gd name="T24" fmla="*/ 17 w 30"/>
                <a:gd name="T25" fmla="*/ 0 h 13"/>
                <a:gd name="T26" fmla="*/ 22 w 30"/>
                <a:gd name="T27" fmla="*/ 0 h 13"/>
                <a:gd name="T28" fmla="*/ 22 w 30"/>
                <a:gd name="T29" fmla="*/ 0 h 13"/>
                <a:gd name="T30" fmla="*/ 22 w 30"/>
                <a:gd name="T31" fmla="*/ 0 h 13"/>
                <a:gd name="T32" fmla="*/ 26 w 30"/>
                <a:gd name="T33" fmla="*/ 0 h 13"/>
                <a:gd name="T34" fmla="*/ 26 w 30"/>
                <a:gd name="T35" fmla="*/ 0 h 13"/>
                <a:gd name="T36" fmla="*/ 26 w 30"/>
                <a:gd name="T37" fmla="*/ 0 h 13"/>
                <a:gd name="T38" fmla="*/ 26 w 30"/>
                <a:gd name="T39" fmla="*/ 0 h 13"/>
                <a:gd name="T40" fmla="*/ 30 w 30"/>
                <a:gd name="T41" fmla="*/ 0 h 13"/>
                <a:gd name="T42" fmla="*/ 30 w 30"/>
                <a:gd name="T43" fmla="*/ 0 h 13"/>
                <a:gd name="T44" fmla="*/ 30 w 30"/>
                <a:gd name="T45" fmla="*/ 0 h 13"/>
                <a:gd name="T46" fmla="*/ 30 w 30"/>
                <a:gd name="T47" fmla="*/ 0 h 13"/>
                <a:gd name="T48" fmla="*/ 30 w 30"/>
                <a:gd name="T49" fmla="*/ 0 h 13"/>
                <a:gd name="T50" fmla="*/ 30 w 30"/>
                <a:gd name="T51" fmla="*/ 0 h 13"/>
                <a:gd name="T52" fmla="*/ 30 w 30"/>
                <a:gd name="T53" fmla="*/ 0 h 13"/>
                <a:gd name="T54" fmla="*/ 30 w 30"/>
                <a:gd name="T55" fmla="*/ 0 h 13"/>
                <a:gd name="T56" fmla="*/ 26 w 30"/>
                <a:gd name="T57" fmla="*/ 4 h 13"/>
                <a:gd name="T58" fmla="*/ 26 w 30"/>
                <a:gd name="T59" fmla="*/ 4 h 13"/>
                <a:gd name="T60" fmla="*/ 26 w 30"/>
                <a:gd name="T61" fmla="*/ 4 h 13"/>
                <a:gd name="T62" fmla="*/ 26 w 30"/>
                <a:gd name="T63" fmla="*/ 4 h 13"/>
                <a:gd name="T64" fmla="*/ 22 w 30"/>
                <a:gd name="T65" fmla="*/ 4 h 13"/>
                <a:gd name="T66" fmla="*/ 22 w 30"/>
                <a:gd name="T67" fmla="*/ 4 h 13"/>
                <a:gd name="T68" fmla="*/ 22 w 30"/>
                <a:gd name="T69" fmla="*/ 8 h 13"/>
                <a:gd name="T70" fmla="*/ 22 w 30"/>
                <a:gd name="T71" fmla="*/ 8 h 13"/>
                <a:gd name="T72" fmla="*/ 17 w 30"/>
                <a:gd name="T73" fmla="*/ 8 h 13"/>
                <a:gd name="T74" fmla="*/ 17 w 30"/>
                <a:gd name="T75" fmla="*/ 8 h 13"/>
                <a:gd name="T76" fmla="*/ 17 w 30"/>
                <a:gd name="T77" fmla="*/ 8 h 13"/>
                <a:gd name="T78" fmla="*/ 17 w 30"/>
                <a:gd name="T79" fmla="*/ 8 h 13"/>
                <a:gd name="T80" fmla="*/ 13 w 30"/>
                <a:gd name="T81" fmla="*/ 8 h 13"/>
                <a:gd name="T82" fmla="*/ 13 w 30"/>
                <a:gd name="T83" fmla="*/ 8 h 13"/>
                <a:gd name="T84" fmla="*/ 13 w 30"/>
                <a:gd name="T85" fmla="*/ 8 h 13"/>
                <a:gd name="T86" fmla="*/ 13 w 30"/>
                <a:gd name="T87" fmla="*/ 8 h 13"/>
                <a:gd name="T88" fmla="*/ 9 w 30"/>
                <a:gd name="T89" fmla="*/ 8 h 13"/>
                <a:gd name="T90" fmla="*/ 9 w 30"/>
                <a:gd name="T91" fmla="*/ 13 h 13"/>
                <a:gd name="T92" fmla="*/ 9 w 30"/>
                <a:gd name="T93" fmla="*/ 13 h 13"/>
                <a:gd name="T94" fmla="*/ 9 w 30"/>
                <a:gd name="T95" fmla="*/ 13 h 13"/>
                <a:gd name="T96" fmla="*/ 9 w 30"/>
                <a:gd name="T97" fmla="*/ 13 h 13"/>
                <a:gd name="T98" fmla="*/ 5 w 30"/>
                <a:gd name="T99" fmla="*/ 13 h 13"/>
                <a:gd name="T100" fmla="*/ 5 w 30"/>
                <a:gd name="T101" fmla="*/ 13 h 13"/>
                <a:gd name="T102" fmla="*/ 5 w 30"/>
                <a:gd name="T103" fmla="*/ 13 h 13"/>
                <a:gd name="T104" fmla="*/ 5 w 30"/>
                <a:gd name="T105" fmla="*/ 13 h 13"/>
                <a:gd name="T106" fmla="*/ 0 w 30"/>
                <a:gd name="T107" fmla="*/ 13 h 13"/>
                <a:gd name="T108" fmla="*/ 0 w 30"/>
                <a:gd name="T109" fmla="*/ 13 h 13"/>
                <a:gd name="T110" fmla="*/ 0 w 30"/>
                <a:gd name="T111" fmla="*/ 4 h 13"/>
                <a:gd name="T112" fmla="*/ 0 w 30"/>
                <a:gd name="T113" fmla="*/ 4 h 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
                <a:gd name="T172" fmla="*/ 0 h 13"/>
                <a:gd name="T173" fmla="*/ 30 w 30"/>
                <a:gd name="T174" fmla="*/ 13 h 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 h="13">
                  <a:moveTo>
                    <a:pt x="0" y="4"/>
                  </a:moveTo>
                  <a:lnTo>
                    <a:pt x="0" y="4"/>
                  </a:lnTo>
                  <a:lnTo>
                    <a:pt x="5" y="4"/>
                  </a:lnTo>
                  <a:lnTo>
                    <a:pt x="9" y="4"/>
                  </a:lnTo>
                  <a:lnTo>
                    <a:pt x="13" y="4"/>
                  </a:lnTo>
                  <a:lnTo>
                    <a:pt x="17" y="4"/>
                  </a:lnTo>
                  <a:lnTo>
                    <a:pt x="17" y="0"/>
                  </a:lnTo>
                  <a:lnTo>
                    <a:pt x="22" y="0"/>
                  </a:lnTo>
                  <a:lnTo>
                    <a:pt x="26" y="0"/>
                  </a:lnTo>
                  <a:lnTo>
                    <a:pt x="30" y="0"/>
                  </a:lnTo>
                  <a:lnTo>
                    <a:pt x="26" y="4"/>
                  </a:lnTo>
                  <a:lnTo>
                    <a:pt x="22" y="4"/>
                  </a:lnTo>
                  <a:lnTo>
                    <a:pt x="22" y="8"/>
                  </a:lnTo>
                  <a:lnTo>
                    <a:pt x="17" y="8"/>
                  </a:lnTo>
                  <a:lnTo>
                    <a:pt x="13" y="8"/>
                  </a:lnTo>
                  <a:lnTo>
                    <a:pt x="9" y="8"/>
                  </a:lnTo>
                  <a:lnTo>
                    <a:pt x="9" y="13"/>
                  </a:lnTo>
                  <a:lnTo>
                    <a:pt x="5" y="13"/>
                  </a:lnTo>
                  <a:lnTo>
                    <a:pt x="0" y="13"/>
                  </a:lnTo>
                  <a:lnTo>
                    <a:pt x="0" y="4"/>
                  </a:lnTo>
                  <a:close/>
                </a:path>
              </a:pathLst>
            </a:custGeom>
            <a:solidFill>
              <a:srgbClr val="D9D4FF"/>
            </a:solidFill>
            <a:ln w="9525">
              <a:noFill/>
              <a:round/>
              <a:headEnd/>
              <a:tailEnd/>
            </a:ln>
          </p:spPr>
          <p:txBody>
            <a:bodyPr/>
            <a:lstStyle/>
            <a:p>
              <a:endParaRPr lang="en-US"/>
            </a:p>
          </p:txBody>
        </p:sp>
        <p:sp>
          <p:nvSpPr>
            <p:cNvPr id="121967" name="Freeform 44"/>
            <p:cNvSpPr>
              <a:spLocks/>
            </p:cNvSpPr>
            <p:nvPr/>
          </p:nvSpPr>
          <p:spPr bwMode="auto">
            <a:xfrm>
              <a:off x="1612" y="1917"/>
              <a:ext cx="29" cy="13"/>
            </a:xfrm>
            <a:custGeom>
              <a:avLst/>
              <a:gdLst>
                <a:gd name="T0" fmla="*/ 0 w 29"/>
                <a:gd name="T1" fmla="*/ 9 h 13"/>
                <a:gd name="T2" fmla="*/ 4 w 29"/>
                <a:gd name="T3" fmla="*/ 9 h 13"/>
                <a:gd name="T4" fmla="*/ 4 w 29"/>
                <a:gd name="T5" fmla="*/ 9 h 13"/>
                <a:gd name="T6" fmla="*/ 4 w 29"/>
                <a:gd name="T7" fmla="*/ 9 h 13"/>
                <a:gd name="T8" fmla="*/ 4 w 29"/>
                <a:gd name="T9" fmla="*/ 9 h 13"/>
                <a:gd name="T10" fmla="*/ 8 w 29"/>
                <a:gd name="T11" fmla="*/ 4 h 13"/>
                <a:gd name="T12" fmla="*/ 8 w 29"/>
                <a:gd name="T13" fmla="*/ 4 h 13"/>
                <a:gd name="T14" fmla="*/ 8 w 29"/>
                <a:gd name="T15" fmla="*/ 4 h 13"/>
                <a:gd name="T16" fmla="*/ 12 w 29"/>
                <a:gd name="T17" fmla="*/ 4 h 13"/>
                <a:gd name="T18" fmla="*/ 12 w 29"/>
                <a:gd name="T19" fmla="*/ 4 h 13"/>
                <a:gd name="T20" fmla="*/ 12 w 29"/>
                <a:gd name="T21" fmla="*/ 4 h 13"/>
                <a:gd name="T22" fmla="*/ 17 w 29"/>
                <a:gd name="T23" fmla="*/ 4 h 13"/>
                <a:gd name="T24" fmla="*/ 17 w 29"/>
                <a:gd name="T25" fmla="*/ 4 h 13"/>
                <a:gd name="T26" fmla="*/ 17 w 29"/>
                <a:gd name="T27" fmla="*/ 4 h 13"/>
                <a:gd name="T28" fmla="*/ 21 w 29"/>
                <a:gd name="T29" fmla="*/ 4 h 13"/>
                <a:gd name="T30" fmla="*/ 21 w 29"/>
                <a:gd name="T31" fmla="*/ 4 h 13"/>
                <a:gd name="T32" fmla="*/ 21 w 29"/>
                <a:gd name="T33" fmla="*/ 4 h 13"/>
                <a:gd name="T34" fmla="*/ 21 w 29"/>
                <a:gd name="T35" fmla="*/ 4 h 13"/>
                <a:gd name="T36" fmla="*/ 21 w 29"/>
                <a:gd name="T37" fmla="*/ 0 h 13"/>
                <a:gd name="T38" fmla="*/ 25 w 29"/>
                <a:gd name="T39" fmla="*/ 0 h 13"/>
                <a:gd name="T40" fmla="*/ 25 w 29"/>
                <a:gd name="T41" fmla="*/ 0 h 13"/>
                <a:gd name="T42" fmla="*/ 25 w 29"/>
                <a:gd name="T43" fmla="*/ 0 h 13"/>
                <a:gd name="T44" fmla="*/ 29 w 29"/>
                <a:gd name="T45" fmla="*/ 0 h 13"/>
                <a:gd name="T46" fmla="*/ 29 w 29"/>
                <a:gd name="T47" fmla="*/ 0 h 13"/>
                <a:gd name="T48" fmla="*/ 29 w 29"/>
                <a:gd name="T49" fmla="*/ 0 h 13"/>
                <a:gd name="T50" fmla="*/ 29 w 29"/>
                <a:gd name="T51" fmla="*/ 0 h 13"/>
                <a:gd name="T52" fmla="*/ 29 w 29"/>
                <a:gd name="T53" fmla="*/ 0 h 13"/>
                <a:gd name="T54" fmla="*/ 29 w 29"/>
                <a:gd name="T55" fmla="*/ 4 h 13"/>
                <a:gd name="T56" fmla="*/ 29 w 29"/>
                <a:gd name="T57" fmla="*/ 4 h 13"/>
                <a:gd name="T58" fmla="*/ 29 w 29"/>
                <a:gd name="T59" fmla="*/ 4 h 13"/>
                <a:gd name="T60" fmla="*/ 25 w 29"/>
                <a:gd name="T61" fmla="*/ 4 h 13"/>
                <a:gd name="T62" fmla="*/ 25 w 29"/>
                <a:gd name="T63" fmla="*/ 4 h 13"/>
                <a:gd name="T64" fmla="*/ 25 w 29"/>
                <a:gd name="T65" fmla="*/ 4 h 13"/>
                <a:gd name="T66" fmla="*/ 25 w 29"/>
                <a:gd name="T67" fmla="*/ 4 h 13"/>
                <a:gd name="T68" fmla="*/ 21 w 29"/>
                <a:gd name="T69" fmla="*/ 9 h 13"/>
                <a:gd name="T70" fmla="*/ 21 w 29"/>
                <a:gd name="T71" fmla="*/ 9 h 13"/>
                <a:gd name="T72" fmla="*/ 21 w 29"/>
                <a:gd name="T73" fmla="*/ 9 h 13"/>
                <a:gd name="T74" fmla="*/ 21 w 29"/>
                <a:gd name="T75" fmla="*/ 9 h 13"/>
                <a:gd name="T76" fmla="*/ 17 w 29"/>
                <a:gd name="T77" fmla="*/ 9 h 13"/>
                <a:gd name="T78" fmla="*/ 17 w 29"/>
                <a:gd name="T79" fmla="*/ 9 h 13"/>
                <a:gd name="T80" fmla="*/ 17 w 29"/>
                <a:gd name="T81" fmla="*/ 9 h 13"/>
                <a:gd name="T82" fmla="*/ 17 w 29"/>
                <a:gd name="T83" fmla="*/ 9 h 13"/>
                <a:gd name="T84" fmla="*/ 12 w 29"/>
                <a:gd name="T85" fmla="*/ 9 h 13"/>
                <a:gd name="T86" fmla="*/ 12 w 29"/>
                <a:gd name="T87" fmla="*/ 9 h 13"/>
                <a:gd name="T88" fmla="*/ 12 w 29"/>
                <a:gd name="T89" fmla="*/ 13 h 13"/>
                <a:gd name="T90" fmla="*/ 12 w 29"/>
                <a:gd name="T91" fmla="*/ 13 h 13"/>
                <a:gd name="T92" fmla="*/ 12 w 29"/>
                <a:gd name="T93" fmla="*/ 13 h 13"/>
                <a:gd name="T94" fmla="*/ 8 w 29"/>
                <a:gd name="T95" fmla="*/ 13 h 13"/>
                <a:gd name="T96" fmla="*/ 8 w 29"/>
                <a:gd name="T97" fmla="*/ 13 h 13"/>
                <a:gd name="T98" fmla="*/ 8 w 29"/>
                <a:gd name="T99" fmla="*/ 13 h 13"/>
                <a:gd name="T100" fmla="*/ 8 w 29"/>
                <a:gd name="T101" fmla="*/ 13 h 13"/>
                <a:gd name="T102" fmla="*/ 4 w 29"/>
                <a:gd name="T103" fmla="*/ 13 h 13"/>
                <a:gd name="T104" fmla="*/ 4 w 29"/>
                <a:gd name="T105" fmla="*/ 13 h 13"/>
                <a:gd name="T106" fmla="*/ 4 w 29"/>
                <a:gd name="T107" fmla="*/ 13 h 13"/>
                <a:gd name="T108" fmla="*/ 4 w 29"/>
                <a:gd name="T109" fmla="*/ 13 h 13"/>
                <a:gd name="T110" fmla="*/ 4 w 29"/>
                <a:gd name="T111" fmla="*/ 13 h 13"/>
                <a:gd name="T112" fmla="*/ 0 w 29"/>
                <a:gd name="T113" fmla="*/ 9 h 13"/>
                <a:gd name="T114" fmla="*/ 0 w 29"/>
                <a:gd name="T115" fmla="*/ 9 h 13"/>
                <a:gd name="T116" fmla="*/ 0 w 29"/>
                <a:gd name="T117" fmla="*/ 9 h 13"/>
                <a:gd name="T118" fmla="*/ 0 w 29"/>
                <a:gd name="T119" fmla="*/ 9 h 13"/>
                <a:gd name="T120" fmla="*/ 0 w 29"/>
                <a:gd name="T121" fmla="*/ 9 h 13"/>
                <a:gd name="T122" fmla="*/ 0 w 29"/>
                <a:gd name="T123" fmla="*/ 9 h 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
                <a:gd name="T187" fmla="*/ 0 h 13"/>
                <a:gd name="T188" fmla="*/ 29 w 29"/>
                <a:gd name="T189" fmla="*/ 13 h 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 h="13">
                  <a:moveTo>
                    <a:pt x="0" y="9"/>
                  </a:moveTo>
                  <a:lnTo>
                    <a:pt x="4" y="9"/>
                  </a:lnTo>
                  <a:lnTo>
                    <a:pt x="8" y="4"/>
                  </a:lnTo>
                  <a:lnTo>
                    <a:pt x="12" y="4"/>
                  </a:lnTo>
                  <a:lnTo>
                    <a:pt x="17" y="4"/>
                  </a:lnTo>
                  <a:lnTo>
                    <a:pt x="21" y="4"/>
                  </a:lnTo>
                  <a:lnTo>
                    <a:pt x="21" y="0"/>
                  </a:lnTo>
                  <a:lnTo>
                    <a:pt x="25" y="0"/>
                  </a:lnTo>
                  <a:lnTo>
                    <a:pt x="29" y="0"/>
                  </a:lnTo>
                  <a:lnTo>
                    <a:pt x="29" y="4"/>
                  </a:lnTo>
                  <a:lnTo>
                    <a:pt x="25" y="4"/>
                  </a:lnTo>
                  <a:lnTo>
                    <a:pt x="21" y="9"/>
                  </a:lnTo>
                  <a:lnTo>
                    <a:pt x="17" y="9"/>
                  </a:lnTo>
                  <a:lnTo>
                    <a:pt x="12" y="9"/>
                  </a:lnTo>
                  <a:lnTo>
                    <a:pt x="12" y="13"/>
                  </a:lnTo>
                  <a:lnTo>
                    <a:pt x="8" y="13"/>
                  </a:lnTo>
                  <a:lnTo>
                    <a:pt x="4" y="13"/>
                  </a:lnTo>
                  <a:lnTo>
                    <a:pt x="0" y="9"/>
                  </a:lnTo>
                  <a:close/>
                </a:path>
              </a:pathLst>
            </a:custGeom>
            <a:solidFill>
              <a:srgbClr val="000000"/>
            </a:solidFill>
            <a:ln w="9525">
              <a:noFill/>
              <a:round/>
              <a:headEnd/>
              <a:tailEnd/>
            </a:ln>
          </p:spPr>
          <p:txBody>
            <a:bodyPr/>
            <a:lstStyle/>
            <a:p>
              <a:endParaRPr lang="en-US"/>
            </a:p>
          </p:txBody>
        </p:sp>
        <p:sp>
          <p:nvSpPr>
            <p:cNvPr id="121968" name="Freeform 45"/>
            <p:cNvSpPr>
              <a:spLocks/>
            </p:cNvSpPr>
            <p:nvPr/>
          </p:nvSpPr>
          <p:spPr bwMode="auto">
            <a:xfrm>
              <a:off x="1595" y="1663"/>
              <a:ext cx="29" cy="29"/>
            </a:xfrm>
            <a:custGeom>
              <a:avLst/>
              <a:gdLst>
                <a:gd name="T0" fmla="*/ 25 w 29"/>
                <a:gd name="T1" fmla="*/ 12 h 29"/>
                <a:gd name="T2" fmla="*/ 25 w 29"/>
                <a:gd name="T3" fmla="*/ 8 h 29"/>
                <a:gd name="T4" fmla="*/ 21 w 29"/>
                <a:gd name="T5" fmla="*/ 8 h 29"/>
                <a:gd name="T6" fmla="*/ 21 w 29"/>
                <a:gd name="T7" fmla="*/ 4 h 29"/>
                <a:gd name="T8" fmla="*/ 21 w 29"/>
                <a:gd name="T9" fmla="*/ 4 h 29"/>
                <a:gd name="T10" fmla="*/ 17 w 29"/>
                <a:gd name="T11" fmla="*/ 0 h 29"/>
                <a:gd name="T12" fmla="*/ 17 w 29"/>
                <a:gd name="T13" fmla="*/ 0 h 29"/>
                <a:gd name="T14" fmla="*/ 12 w 29"/>
                <a:gd name="T15" fmla="*/ 0 h 29"/>
                <a:gd name="T16" fmla="*/ 8 w 29"/>
                <a:gd name="T17" fmla="*/ 0 h 29"/>
                <a:gd name="T18" fmla="*/ 8 w 29"/>
                <a:gd name="T19" fmla="*/ 0 h 29"/>
                <a:gd name="T20" fmla="*/ 4 w 29"/>
                <a:gd name="T21" fmla="*/ 0 h 29"/>
                <a:gd name="T22" fmla="*/ 4 w 29"/>
                <a:gd name="T23" fmla="*/ 0 h 29"/>
                <a:gd name="T24" fmla="*/ 4 w 29"/>
                <a:gd name="T25" fmla="*/ 4 h 29"/>
                <a:gd name="T26" fmla="*/ 4 w 29"/>
                <a:gd name="T27" fmla="*/ 4 h 29"/>
                <a:gd name="T28" fmla="*/ 0 w 29"/>
                <a:gd name="T29" fmla="*/ 8 h 29"/>
                <a:gd name="T30" fmla="*/ 0 w 29"/>
                <a:gd name="T31" fmla="*/ 8 h 29"/>
                <a:gd name="T32" fmla="*/ 0 w 29"/>
                <a:gd name="T33" fmla="*/ 12 h 29"/>
                <a:gd name="T34" fmla="*/ 4 w 29"/>
                <a:gd name="T35" fmla="*/ 17 h 29"/>
                <a:gd name="T36" fmla="*/ 4 w 29"/>
                <a:gd name="T37" fmla="*/ 17 h 29"/>
                <a:gd name="T38" fmla="*/ 4 w 29"/>
                <a:gd name="T39" fmla="*/ 21 h 29"/>
                <a:gd name="T40" fmla="*/ 4 w 29"/>
                <a:gd name="T41" fmla="*/ 21 h 29"/>
                <a:gd name="T42" fmla="*/ 8 w 29"/>
                <a:gd name="T43" fmla="*/ 25 h 29"/>
                <a:gd name="T44" fmla="*/ 8 w 29"/>
                <a:gd name="T45" fmla="*/ 25 h 29"/>
                <a:gd name="T46" fmla="*/ 12 w 29"/>
                <a:gd name="T47" fmla="*/ 25 h 29"/>
                <a:gd name="T48" fmla="*/ 17 w 29"/>
                <a:gd name="T49" fmla="*/ 29 h 29"/>
                <a:gd name="T50" fmla="*/ 17 w 29"/>
                <a:gd name="T51" fmla="*/ 29 h 29"/>
                <a:gd name="T52" fmla="*/ 21 w 29"/>
                <a:gd name="T53" fmla="*/ 25 h 29"/>
                <a:gd name="T54" fmla="*/ 21 w 29"/>
                <a:gd name="T55" fmla="*/ 25 h 29"/>
                <a:gd name="T56" fmla="*/ 21 w 29"/>
                <a:gd name="T57" fmla="*/ 25 h 29"/>
                <a:gd name="T58" fmla="*/ 21 w 29"/>
                <a:gd name="T59" fmla="*/ 25 h 29"/>
                <a:gd name="T60" fmla="*/ 17 w 29"/>
                <a:gd name="T61" fmla="*/ 25 h 29"/>
                <a:gd name="T62" fmla="*/ 17 w 29"/>
                <a:gd name="T63" fmla="*/ 25 h 29"/>
                <a:gd name="T64" fmla="*/ 12 w 29"/>
                <a:gd name="T65" fmla="*/ 21 h 29"/>
                <a:gd name="T66" fmla="*/ 12 w 29"/>
                <a:gd name="T67" fmla="*/ 21 h 29"/>
                <a:gd name="T68" fmla="*/ 12 w 29"/>
                <a:gd name="T69" fmla="*/ 17 h 29"/>
                <a:gd name="T70" fmla="*/ 8 w 29"/>
                <a:gd name="T71" fmla="*/ 17 h 29"/>
                <a:gd name="T72" fmla="*/ 12 w 29"/>
                <a:gd name="T73" fmla="*/ 12 h 29"/>
                <a:gd name="T74" fmla="*/ 12 w 29"/>
                <a:gd name="T75" fmla="*/ 12 h 29"/>
                <a:gd name="T76" fmla="*/ 17 w 29"/>
                <a:gd name="T77" fmla="*/ 12 h 29"/>
                <a:gd name="T78" fmla="*/ 17 w 29"/>
                <a:gd name="T79" fmla="*/ 12 h 29"/>
                <a:gd name="T80" fmla="*/ 21 w 29"/>
                <a:gd name="T81" fmla="*/ 17 h 29"/>
                <a:gd name="T82" fmla="*/ 21 w 29"/>
                <a:gd name="T83" fmla="*/ 17 h 29"/>
                <a:gd name="T84" fmla="*/ 21 w 29"/>
                <a:gd name="T85" fmla="*/ 21 h 29"/>
                <a:gd name="T86" fmla="*/ 29 w 29"/>
                <a:gd name="T87" fmla="*/ 12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
                <a:gd name="T133" fmla="*/ 0 h 29"/>
                <a:gd name="T134" fmla="*/ 29 w 29"/>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 h="29">
                  <a:moveTo>
                    <a:pt x="29" y="12"/>
                  </a:moveTo>
                  <a:lnTo>
                    <a:pt x="25" y="12"/>
                  </a:lnTo>
                  <a:lnTo>
                    <a:pt x="25" y="8"/>
                  </a:lnTo>
                  <a:lnTo>
                    <a:pt x="21" y="8"/>
                  </a:lnTo>
                  <a:lnTo>
                    <a:pt x="21" y="4"/>
                  </a:lnTo>
                  <a:lnTo>
                    <a:pt x="17" y="4"/>
                  </a:lnTo>
                  <a:lnTo>
                    <a:pt x="17" y="0"/>
                  </a:lnTo>
                  <a:lnTo>
                    <a:pt x="12" y="0"/>
                  </a:lnTo>
                  <a:lnTo>
                    <a:pt x="8" y="0"/>
                  </a:lnTo>
                  <a:lnTo>
                    <a:pt x="4" y="0"/>
                  </a:lnTo>
                  <a:lnTo>
                    <a:pt x="4" y="4"/>
                  </a:lnTo>
                  <a:lnTo>
                    <a:pt x="4" y="8"/>
                  </a:lnTo>
                  <a:lnTo>
                    <a:pt x="0" y="8"/>
                  </a:lnTo>
                  <a:lnTo>
                    <a:pt x="0" y="12"/>
                  </a:lnTo>
                  <a:lnTo>
                    <a:pt x="4" y="17"/>
                  </a:lnTo>
                  <a:lnTo>
                    <a:pt x="4" y="21"/>
                  </a:lnTo>
                  <a:lnTo>
                    <a:pt x="8" y="25"/>
                  </a:lnTo>
                  <a:lnTo>
                    <a:pt x="12" y="25"/>
                  </a:lnTo>
                  <a:lnTo>
                    <a:pt x="12" y="29"/>
                  </a:lnTo>
                  <a:lnTo>
                    <a:pt x="17" y="29"/>
                  </a:lnTo>
                  <a:lnTo>
                    <a:pt x="21" y="29"/>
                  </a:lnTo>
                  <a:lnTo>
                    <a:pt x="21" y="25"/>
                  </a:lnTo>
                  <a:lnTo>
                    <a:pt x="17" y="25"/>
                  </a:lnTo>
                  <a:lnTo>
                    <a:pt x="17" y="21"/>
                  </a:lnTo>
                  <a:lnTo>
                    <a:pt x="12" y="21"/>
                  </a:lnTo>
                  <a:lnTo>
                    <a:pt x="12" y="17"/>
                  </a:lnTo>
                  <a:lnTo>
                    <a:pt x="8" y="17"/>
                  </a:lnTo>
                  <a:lnTo>
                    <a:pt x="12" y="12"/>
                  </a:lnTo>
                  <a:lnTo>
                    <a:pt x="17" y="12"/>
                  </a:lnTo>
                  <a:lnTo>
                    <a:pt x="17" y="17"/>
                  </a:lnTo>
                  <a:lnTo>
                    <a:pt x="21" y="17"/>
                  </a:lnTo>
                  <a:lnTo>
                    <a:pt x="21" y="21"/>
                  </a:lnTo>
                  <a:lnTo>
                    <a:pt x="25" y="21"/>
                  </a:lnTo>
                  <a:lnTo>
                    <a:pt x="29" y="12"/>
                  </a:lnTo>
                  <a:close/>
                </a:path>
              </a:pathLst>
            </a:custGeom>
            <a:solidFill>
              <a:srgbClr val="BFEBFF"/>
            </a:solidFill>
            <a:ln w="9525">
              <a:noFill/>
              <a:round/>
              <a:headEnd/>
              <a:tailEnd/>
            </a:ln>
          </p:spPr>
          <p:txBody>
            <a:bodyPr/>
            <a:lstStyle/>
            <a:p>
              <a:endParaRPr lang="en-US"/>
            </a:p>
          </p:txBody>
        </p:sp>
        <p:sp>
          <p:nvSpPr>
            <p:cNvPr id="121969" name="Freeform 46"/>
            <p:cNvSpPr>
              <a:spLocks/>
            </p:cNvSpPr>
            <p:nvPr/>
          </p:nvSpPr>
          <p:spPr bwMode="auto">
            <a:xfrm>
              <a:off x="1370" y="1887"/>
              <a:ext cx="59" cy="111"/>
            </a:xfrm>
            <a:custGeom>
              <a:avLst/>
              <a:gdLst>
                <a:gd name="T0" fmla="*/ 38 w 59"/>
                <a:gd name="T1" fmla="*/ 5 h 111"/>
                <a:gd name="T2" fmla="*/ 43 w 59"/>
                <a:gd name="T3" fmla="*/ 17 h 111"/>
                <a:gd name="T4" fmla="*/ 47 w 59"/>
                <a:gd name="T5" fmla="*/ 26 h 111"/>
                <a:gd name="T6" fmla="*/ 47 w 59"/>
                <a:gd name="T7" fmla="*/ 34 h 111"/>
                <a:gd name="T8" fmla="*/ 51 w 59"/>
                <a:gd name="T9" fmla="*/ 43 h 111"/>
                <a:gd name="T10" fmla="*/ 51 w 59"/>
                <a:gd name="T11" fmla="*/ 51 h 111"/>
                <a:gd name="T12" fmla="*/ 55 w 59"/>
                <a:gd name="T13" fmla="*/ 60 h 111"/>
                <a:gd name="T14" fmla="*/ 55 w 59"/>
                <a:gd name="T15" fmla="*/ 64 h 111"/>
                <a:gd name="T16" fmla="*/ 55 w 59"/>
                <a:gd name="T17" fmla="*/ 73 h 111"/>
                <a:gd name="T18" fmla="*/ 59 w 59"/>
                <a:gd name="T19" fmla="*/ 77 h 111"/>
                <a:gd name="T20" fmla="*/ 59 w 59"/>
                <a:gd name="T21" fmla="*/ 85 h 111"/>
                <a:gd name="T22" fmla="*/ 59 w 59"/>
                <a:gd name="T23" fmla="*/ 89 h 111"/>
                <a:gd name="T24" fmla="*/ 59 w 59"/>
                <a:gd name="T25" fmla="*/ 94 h 111"/>
                <a:gd name="T26" fmla="*/ 59 w 59"/>
                <a:gd name="T27" fmla="*/ 98 h 111"/>
                <a:gd name="T28" fmla="*/ 59 w 59"/>
                <a:gd name="T29" fmla="*/ 102 h 111"/>
                <a:gd name="T30" fmla="*/ 59 w 59"/>
                <a:gd name="T31" fmla="*/ 106 h 111"/>
                <a:gd name="T32" fmla="*/ 55 w 59"/>
                <a:gd name="T33" fmla="*/ 106 h 111"/>
                <a:gd name="T34" fmla="*/ 55 w 59"/>
                <a:gd name="T35" fmla="*/ 111 h 111"/>
                <a:gd name="T36" fmla="*/ 51 w 59"/>
                <a:gd name="T37" fmla="*/ 106 h 111"/>
                <a:gd name="T38" fmla="*/ 51 w 59"/>
                <a:gd name="T39" fmla="*/ 102 h 111"/>
                <a:gd name="T40" fmla="*/ 47 w 59"/>
                <a:gd name="T41" fmla="*/ 102 h 111"/>
                <a:gd name="T42" fmla="*/ 47 w 59"/>
                <a:gd name="T43" fmla="*/ 98 h 111"/>
                <a:gd name="T44" fmla="*/ 47 w 59"/>
                <a:gd name="T45" fmla="*/ 94 h 111"/>
                <a:gd name="T46" fmla="*/ 43 w 59"/>
                <a:gd name="T47" fmla="*/ 89 h 111"/>
                <a:gd name="T48" fmla="*/ 43 w 59"/>
                <a:gd name="T49" fmla="*/ 89 h 111"/>
                <a:gd name="T50" fmla="*/ 38 w 59"/>
                <a:gd name="T51" fmla="*/ 85 h 111"/>
                <a:gd name="T52" fmla="*/ 38 w 59"/>
                <a:gd name="T53" fmla="*/ 81 h 111"/>
                <a:gd name="T54" fmla="*/ 34 w 59"/>
                <a:gd name="T55" fmla="*/ 77 h 111"/>
                <a:gd name="T56" fmla="*/ 34 w 59"/>
                <a:gd name="T57" fmla="*/ 73 h 111"/>
                <a:gd name="T58" fmla="*/ 30 w 59"/>
                <a:gd name="T59" fmla="*/ 73 h 111"/>
                <a:gd name="T60" fmla="*/ 30 w 59"/>
                <a:gd name="T61" fmla="*/ 68 h 111"/>
                <a:gd name="T62" fmla="*/ 26 w 59"/>
                <a:gd name="T63" fmla="*/ 64 h 111"/>
                <a:gd name="T64" fmla="*/ 26 w 59"/>
                <a:gd name="T65" fmla="*/ 60 h 111"/>
                <a:gd name="T66" fmla="*/ 21 w 59"/>
                <a:gd name="T67" fmla="*/ 60 h 111"/>
                <a:gd name="T68" fmla="*/ 21 w 59"/>
                <a:gd name="T69" fmla="*/ 56 h 111"/>
                <a:gd name="T70" fmla="*/ 17 w 59"/>
                <a:gd name="T71" fmla="*/ 51 h 111"/>
                <a:gd name="T72" fmla="*/ 17 w 59"/>
                <a:gd name="T73" fmla="*/ 47 h 111"/>
                <a:gd name="T74" fmla="*/ 13 w 59"/>
                <a:gd name="T75" fmla="*/ 47 h 111"/>
                <a:gd name="T76" fmla="*/ 9 w 59"/>
                <a:gd name="T77" fmla="*/ 43 h 111"/>
                <a:gd name="T78" fmla="*/ 9 w 59"/>
                <a:gd name="T79" fmla="*/ 43 h 111"/>
                <a:gd name="T80" fmla="*/ 4 w 59"/>
                <a:gd name="T81" fmla="*/ 39 h 111"/>
                <a:gd name="T82" fmla="*/ 0 w 59"/>
                <a:gd name="T83" fmla="*/ 34 h 111"/>
                <a:gd name="T84" fmla="*/ 0 w 59"/>
                <a:gd name="T85" fmla="*/ 30 h 111"/>
                <a:gd name="T86" fmla="*/ 0 w 59"/>
                <a:gd name="T87" fmla="*/ 26 h 111"/>
                <a:gd name="T88" fmla="*/ 0 w 59"/>
                <a:gd name="T89" fmla="*/ 26 h 111"/>
                <a:gd name="T90" fmla="*/ 4 w 59"/>
                <a:gd name="T91" fmla="*/ 22 h 111"/>
                <a:gd name="T92" fmla="*/ 4 w 59"/>
                <a:gd name="T93" fmla="*/ 22 h 111"/>
                <a:gd name="T94" fmla="*/ 9 w 59"/>
                <a:gd name="T95" fmla="*/ 17 h 111"/>
                <a:gd name="T96" fmla="*/ 13 w 59"/>
                <a:gd name="T97" fmla="*/ 17 h 111"/>
                <a:gd name="T98" fmla="*/ 13 w 59"/>
                <a:gd name="T99" fmla="*/ 17 h 111"/>
                <a:gd name="T100" fmla="*/ 17 w 59"/>
                <a:gd name="T101" fmla="*/ 22 h 111"/>
                <a:gd name="T102" fmla="*/ 21 w 59"/>
                <a:gd name="T103" fmla="*/ 22 h 111"/>
                <a:gd name="T104" fmla="*/ 26 w 59"/>
                <a:gd name="T105" fmla="*/ 17 h 111"/>
                <a:gd name="T106" fmla="*/ 26 w 59"/>
                <a:gd name="T107" fmla="*/ 13 h 111"/>
                <a:gd name="T108" fmla="*/ 30 w 59"/>
                <a:gd name="T109" fmla="*/ 13 h 1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
                <a:gd name="T166" fmla="*/ 0 h 111"/>
                <a:gd name="T167" fmla="*/ 59 w 59"/>
                <a:gd name="T168" fmla="*/ 111 h 1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 h="111">
                  <a:moveTo>
                    <a:pt x="38" y="0"/>
                  </a:moveTo>
                  <a:lnTo>
                    <a:pt x="38" y="5"/>
                  </a:lnTo>
                  <a:lnTo>
                    <a:pt x="43" y="9"/>
                  </a:lnTo>
                  <a:lnTo>
                    <a:pt x="43" y="13"/>
                  </a:lnTo>
                  <a:lnTo>
                    <a:pt x="43" y="17"/>
                  </a:lnTo>
                  <a:lnTo>
                    <a:pt x="47" y="22"/>
                  </a:lnTo>
                  <a:lnTo>
                    <a:pt x="47" y="26"/>
                  </a:lnTo>
                  <a:lnTo>
                    <a:pt x="47" y="30"/>
                  </a:lnTo>
                  <a:lnTo>
                    <a:pt x="47" y="34"/>
                  </a:lnTo>
                  <a:lnTo>
                    <a:pt x="51" y="39"/>
                  </a:lnTo>
                  <a:lnTo>
                    <a:pt x="51" y="43"/>
                  </a:lnTo>
                  <a:lnTo>
                    <a:pt x="51" y="47"/>
                  </a:lnTo>
                  <a:lnTo>
                    <a:pt x="51" y="51"/>
                  </a:lnTo>
                  <a:lnTo>
                    <a:pt x="55" y="56"/>
                  </a:lnTo>
                  <a:lnTo>
                    <a:pt x="55" y="60"/>
                  </a:lnTo>
                  <a:lnTo>
                    <a:pt x="55" y="64"/>
                  </a:lnTo>
                  <a:lnTo>
                    <a:pt x="55" y="68"/>
                  </a:lnTo>
                  <a:lnTo>
                    <a:pt x="55" y="73"/>
                  </a:lnTo>
                  <a:lnTo>
                    <a:pt x="55" y="77"/>
                  </a:lnTo>
                  <a:lnTo>
                    <a:pt x="59" y="77"/>
                  </a:lnTo>
                  <a:lnTo>
                    <a:pt x="59" y="81"/>
                  </a:lnTo>
                  <a:lnTo>
                    <a:pt x="59" y="85"/>
                  </a:lnTo>
                  <a:lnTo>
                    <a:pt x="59" y="89"/>
                  </a:lnTo>
                  <a:lnTo>
                    <a:pt x="59" y="94"/>
                  </a:lnTo>
                  <a:lnTo>
                    <a:pt x="59" y="98"/>
                  </a:lnTo>
                  <a:lnTo>
                    <a:pt x="59" y="102"/>
                  </a:lnTo>
                  <a:lnTo>
                    <a:pt x="59" y="106"/>
                  </a:lnTo>
                  <a:lnTo>
                    <a:pt x="55" y="106"/>
                  </a:lnTo>
                  <a:lnTo>
                    <a:pt x="55" y="111"/>
                  </a:lnTo>
                  <a:lnTo>
                    <a:pt x="55" y="106"/>
                  </a:lnTo>
                  <a:lnTo>
                    <a:pt x="51" y="106"/>
                  </a:lnTo>
                  <a:lnTo>
                    <a:pt x="51" y="102"/>
                  </a:lnTo>
                  <a:lnTo>
                    <a:pt x="47" y="102"/>
                  </a:lnTo>
                  <a:lnTo>
                    <a:pt x="47" y="98"/>
                  </a:lnTo>
                  <a:lnTo>
                    <a:pt x="47" y="94"/>
                  </a:lnTo>
                  <a:lnTo>
                    <a:pt x="43" y="94"/>
                  </a:lnTo>
                  <a:lnTo>
                    <a:pt x="43" y="89"/>
                  </a:lnTo>
                  <a:lnTo>
                    <a:pt x="38" y="85"/>
                  </a:lnTo>
                  <a:lnTo>
                    <a:pt x="38" y="81"/>
                  </a:lnTo>
                  <a:lnTo>
                    <a:pt x="38" y="77"/>
                  </a:lnTo>
                  <a:lnTo>
                    <a:pt x="34" y="77"/>
                  </a:lnTo>
                  <a:lnTo>
                    <a:pt x="34" y="73"/>
                  </a:lnTo>
                  <a:lnTo>
                    <a:pt x="30" y="73"/>
                  </a:lnTo>
                  <a:lnTo>
                    <a:pt x="30" y="68"/>
                  </a:lnTo>
                  <a:lnTo>
                    <a:pt x="30" y="64"/>
                  </a:lnTo>
                  <a:lnTo>
                    <a:pt x="26" y="64"/>
                  </a:lnTo>
                  <a:lnTo>
                    <a:pt x="26" y="60"/>
                  </a:lnTo>
                  <a:lnTo>
                    <a:pt x="21" y="60"/>
                  </a:lnTo>
                  <a:lnTo>
                    <a:pt x="21" y="56"/>
                  </a:lnTo>
                  <a:lnTo>
                    <a:pt x="21" y="51"/>
                  </a:lnTo>
                  <a:lnTo>
                    <a:pt x="17" y="51"/>
                  </a:lnTo>
                  <a:lnTo>
                    <a:pt x="17" y="47"/>
                  </a:lnTo>
                  <a:lnTo>
                    <a:pt x="13" y="47"/>
                  </a:lnTo>
                  <a:lnTo>
                    <a:pt x="13" y="43"/>
                  </a:lnTo>
                  <a:lnTo>
                    <a:pt x="9" y="43"/>
                  </a:lnTo>
                  <a:lnTo>
                    <a:pt x="4" y="39"/>
                  </a:lnTo>
                  <a:lnTo>
                    <a:pt x="4" y="34"/>
                  </a:lnTo>
                  <a:lnTo>
                    <a:pt x="0" y="34"/>
                  </a:lnTo>
                  <a:lnTo>
                    <a:pt x="0" y="30"/>
                  </a:lnTo>
                  <a:lnTo>
                    <a:pt x="0" y="26"/>
                  </a:lnTo>
                  <a:lnTo>
                    <a:pt x="0" y="22"/>
                  </a:lnTo>
                  <a:lnTo>
                    <a:pt x="4" y="22"/>
                  </a:lnTo>
                  <a:lnTo>
                    <a:pt x="9" y="17"/>
                  </a:lnTo>
                  <a:lnTo>
                    <a:pt x="13" y="17"/>
                  </a:lnTo>
                  <a:lnTo>
                    <a:pt x="17" y="17"/>
                  </a:lnTo>
                  <a:lnTo>
                    <a:pt x="17" y="22"/>
                  </a:lnTo>
                  <a:lnTo>
                    <a:pt x="21" y="22"/>
                  </a:lnTo>
                  <a:lnTo>
                    <a:pt x="21" y="17"/>
                  </a:lnTo>
                  <a:lnTo>
                    <a:pt x="26" y="17"/>
                  </a:lnTo>
                  <a:lnTo>
                    <a:pt x="26" y="13"/>
                  </a:lnTo>
                  <a:lnTo>
                    <a:pt x="30" y="13"/>
                  </a:lnTo>
                  <a:lnTo>
                    <a:pt x="38" y="0"/>
                  </a:lnTo>
                  <a:close/>
                </a:path>
              </a:pathLst>
            </a:custGeom>
            <a:solidFill>
              <a:srgbClr val="BFEBFF"/>
            </a:solidFill>
            <a:ln w="9525">
              <a:noFill/>
              <a:round/>
              <a:headEnd/>
              <a:tailEnd/>
            </a:ln>
          </p:spPr>
          <p:txBody>
            <a:bodyPr/>
            <a:lstStyle/>
            <a:p>
              <a:endParaRPr lang="en-US"/>
            </a:p>
          </p:txBody>
        </p:sp>
        <p:sp>
          <p:nvSpPr>
            <p:cNvPr id="121970" name="Freeform 47"/>
            <p:cNvSpPr>
              <a:spLocks/>
            </p:cNvSpPr>
            <p:nvPr/>
          </p:nvSpPr>
          <p:spPr bwMode="auto">
            <a:xfrm>
              <a:off x="1396" y="1960"/>
              <a:ext cx="33" cy="21"/>
            </a:xfrm>
            <a:custGeom>
              <a:avLst/>
              <a:gdLst>
                <a:gd name="T0" fmla="*/ 8 w 33"/>
                <a:gd name="T1" fmla="*/ 0 h 21"/>
                <a:gd name="T2" fmla="*/ 8 w 33"/>
                <a:gd name="T3" fmla="*/ 0 h 21"/>
                <a:gd name="T4" fmla="*/ 12 w 33"/>
                <a:gd name="T5" fmla="*/ 0 h 21"/>
                <a:gd name="T6" fmla="*/ 17 w 33"/>
                <a:gd name="T7" fmla="*/ 0 h 21"/>
                <a:gd name="T8" fmla="*/ 21 w 33"/>
                <a:gd name="T9" fmla="*/ 0 h 21"/>
                <a:gd name="T10" fmla="*/ 21 w 33"/>
                <a:gd name="T11" fmla="*/ 0 h 21"/>
                <a:gd name="T12" fmla="*/ 25 w 33"/>
                <a:gd name="T13" fmla="*/ 0 h 21"/>
                <a:gd name="T14" fmla="*/ 25 w 33"/>
                <a:gd name="T15" fmla="*/ 0 h 21"/>
                <a:gd name="T16" fmla="*/ 29 w 33"/>
                <a:gd name="T17" fmla="*/ 0 h 21"/>
                <a:gd name="T18" fmla="*/ 29 w 33"/>
                <a:gd name="T19" fmla="*/ 4 h 21"/>
                <a:gd name="T20" fmla="*/ 33 w 33"/>
                <a:gd name="T21" fmla="*/ 4 h 21"/>
                <a:gd name="T22" fmla="*/ 33 w 33"/>
                <a:gd name="T23" fmla="*/ 8 h 21"/>
                <a:gd name="T24" fmla="*/ 33 w 33"/>
                <a:gd name="T25" fmla="*/ 8 h 21"/>
                <a:gd name="T26" fmla="*/ 33 w 33"/>
                <a:gd name="T27" fmla="*/ 8 h 21"/>
                <a:gd name="T28" fmla="*/ 29 w 33"/>
                <a:gd name="T29" fmla="*/ 12 h 21"/>
                <a:gd name="T30" fmla="*/ 29 w 33"/>
                <a:gd name="T31" fmla="*/ 12 h 21"/>
                <a:gd name="T32" fmla="*/ 25 w 33"/>
                <a:gd name="T33" fmla="*/ 16 h 21"/>
                <a:gd name="T34" fmla="*/ 25 w 33"/>
                <a:gd name="T35" fmla="*/ 16 h 21"/>
                <a:gd name="T36" fmla="*/ 21 w 33"/>
                <a:gd name="T37" fmla="*/ 16 h 21"/>
                <a:gd name="T38" fmla="*/ 21 w 33"/>
                <a:gd name="T39" fmla="*/ 21 h 21"/>
                <a:gd name="T40" fmla="*/ 17 w 33"/>
                <a:gd name="T41" fmla="*/ 21 h 21"/>
                <a:gd name="T42" fmla="*/ 12 w 33"/>
                <a:gd name="T43" fmla="*/ 21 h 21"/>
                <a:gd name="T44" fmla="*/ 12 w 33"/>
                <a:gd name="T45" fmla="*/ 21 h 21"/>
                <a:gd name="T46" fmla="*/ 8 w 33"/>
                <a:gd name="T47" fmla="*/ 21 h 21"/>
                <a:gd name="T48" fmla="*/ 8 w 33"/>
                <a:gd name="T49" fmla="*/ 21 h 21"/>
                <a:gd name="T50" fmla="*/ 4 w 33"/>
                <a:gd name="T51" fmla="*/ 21 h 21"/>
                <a:gd name="T52" fmla="*/ 4 w 33"/>
                <a:gd name="T53" fmla="*/ 21 h 21"/>
                <a:gd name="T54" fmla="*/ 4 w 33"/>
                <a:gd name="T55" fmla="*/ 16 h 21"/>
                <a:gd name="T56" fmla="*/ 8 w 33"/>
                <a:gd name="T57" fmla="*/ 16 h 21"/>
                <a:gd name="T58" fmla="*/ 8 w 33"/>
                <a:gd name="T59" fmla="*/ 12 h 21"/>
                <a:gd name="T60" fmla="*/ 12 w 33"/>
                <a:gd name="T61" fmla="*/ 12 h 21"/>
                <a:gd name="T62" fmla="*/ 12 w 33"/>
                <a:gd name="T63" fmla="*/ 12 h 21"/>
                <a:gd name="T64" fmla="*/ 17 w 33"/>
                <a:gd name="T65" fmla="*/ 12 h 21"/>
                <a:gd name="T66" fmla="*/ 17 w 33"/>
                <a:gd name="T67" fmla="*/ 12 h 21"/>
                <a:gd name="T68" fmla="*/ 21 w 33"/>
                <a:gd name="T69" fmla="*/ 12 h 21"/>
                <a:gd name="T70" fmla="*/ 21 w 33"/>
                <a:gd name="T71" fmla="*/ 8 h 21"/>
                <a:gd name="T72" fmla="*/ 17 w 33"/>
                <a:gd name="T73" fmla="*/ 8 h 21"/>
                <a:gd name="T74" fmla="*/ 17 w 33"/>
                <a:gd name="T75" fmla="*/ 8 h 21"/>
                <a:gd name="T76" fmla="*/ 12 w 33"/>
                <a:gd name="T77" fmla="*/ 8 h 21"/>
                <a:gd name="T78" fmla="*/ 8 w 33"/>
                <a:gd name="T79" fmla="*/ 8 h 21"/>
                <a:gd name="T80" fmla="*/ 4 w 33"/>
                <a:gd name="T81" fmla="*/ 8 h 21"/>
                <a:gd name="T82" fmla="*/ 4 w 33"/>
                <a:gd name="T83" fmla="*/ 8 h 21"/>
                <a:gd name="T84" fmla="*/ 0 w 33"/>
                <a:gd name="T85" fmla="*/ 8 h 21"/>
                <a:gd name="T86" fmla="*/ 0 w 33"/>
                <a:gd name="T87" fmla="*/ 4 h 21"/>
                <a:gd name="T88" fmla="*/ 0 w 33"/>
                <a:gd name="T89" fmla="*/ 4 h 21"/>
                <a:gd name="T90" fmla="*/ 4 w 33"/>
                <a:gd name="T91" fmla="*/ 4 h 21"/>
                <a:gd name="T92" fmla="*/ 4 w 33"/>
                <a:gd name="T93" fmla="*/ 0 h 21"/>
                <a:gd name="T94" fmla="*/ 4 w 33"/>
                <a:gd name="T95" fmla="*/ 0 h 21"/>
                <a:gd name="T96" fmla="*/ 4 w 33"/>
                <a:gd name="T97" fmla="*/ 0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
                <a:gd name="T148" fmla="*/ 0 h 21"/>
                <a:gd name="T149" fmla="*/ 33 w 33"/>
                <a:gd name="T150" fmla="*/ 21 h 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 h="21">
                  <a:moveTo>
                    <a:pt x="4" y="0"/>
                  </a:moveTo>
                  <a:lnTo>
                    <a:pt x="8" y="0"/>
                  </a:lnTo>
                  <a:lnTo>
                    <a:pt x="12" y="0"/>
                  </a:lnTo>
                  <a:lnTo>
                    <a:pt x="17" y="0"/>
                  </a:lnTo>
                  <a:lnTo>
                    <a:pt x="21" y="0"/>
                  </a:lnTo>
                  <a:lnTo>
                    <a:pt x="25" y="0"/>
                  </a:lnTo>
                  <a:lnTo>
                    <a:pt x="29" y="0"/>
                  </a:lnTo>
                  <a:lnTo>
                    <a:pt x="29" y="4"/>
                  </a:lnTo>
                  <a:lnTo>
                    <a:pt x="33" y="4"/>
                  </a:lnTo>
                  <a:lnTo>
                    <a:pt x="33" y="8"/>
                  </a:lnTo>
                  <a:lnTo>
                    <a:pt x="29" y="12"/>
                  </a:lnTo>
                  <a:lnTo>
                    <a:pt x="25" y="16"/>
                  </a:lnTo>
                  <a:lnTo>
                    <a:pt x="21" y="16"/>
                  </a:lnTo>
                  <a:lnTo>
                    <a:pt x="21" y="21"/>
                  </a:lnTo>
                  <a:lnTo>
                    <a:pt x="17" y="21"/>
                  </a:lnTo>
                  <a:lnTo>
                    <a:pt x="12" y="21"/>
                  </a:lnTo>
                  <a:lnTo>
                    <a:pt x="8" y="21"/>
                  </a:lnTo>
                  <a:lnTo>
                    <a:pt x="4" y="21"/>
                  </a:lnTo>
                  <a:lnTo>
                    <a:pt x="4" y="16"/>
                  </a:lnTo>
                  <a:lnTo>
                    <a:pt x="8" y="16"/>
                  </a:lnTo>
                  <a:lnTo>
                    <a:pt x="8" y="12"/>
                  </a:lnTo>
                  <a:lnTo>
                    <a:pt x="12" y="12"/>
                  </a:lnTo>
                  <a:lnTo>
                    <a:pt x="17" y="12"/>
                  </a:lnTo>
                  <a:lnTo>
                    <a:pt x="21" y="12"/>
                  </a:lnTo>
                  <a:lnTo>
                    <a:pt x="21" y="8"/>
                  </a:lnTo>
                  <a:lnTo>
                    <a:pt x="17" y="8"/>
                  </a:lnTo>
                  <a:lnTo>
                    <a:pt x="12" y="8"/>
                  </a:lnTo>
                  <a:lnTo>
                    <a:pt x="8" y="8"/>
                  </a:lnTo>
                  <a:lnTo>
                    <a:pt x="4" y="8"/>
                  </a:lnTo>
                  <a:lnTo>
                    <a:pt x="0" y="8"/>
                  </a:lnTo>
                  <a:lnTo>
                    <a:pt x="0" y="4"/>
                  </a:lnTo>
                  <a:lnTo>
                    <a:pt x="4" y="4"/>
                  </a:lnTo>
                  <a:lnTo>
                    <a:pt x="4" y="0"/>
                  </a:lnTo>
                  <a:close/>
                </a:path>
              </a:pathLst>
            </a:custGeom>
            <a:solidFill>
              <a:srgbClr val="FFE066"/>
            </a:solidFill>
            <a:ln w="9525">
              <a:noFill/>
              <a:round/>
              <a:headEnd/>
              <a:tailEnd/>
            </a:ln>
          </p:spPr>
          <p:txBody>
            <a:bodyPr/>
            <a:lstStyle/>
            <a:p>
              <a:endParaRPr lang="en-US"/>
            </a:p>
          </p:txBody>
        </p:sp>
        <p:sp>
          <p:nvSpPr>
            <p:cNvPr id="121971" name="Freeform 48"/>
            <p:cNvSpPr>
              <a:spLocks/>
            </p:cNvSpPr>
            <p:nvPr/>
          </p:nvSpPr>
          <p:spPr bwMode="auto">
            <a:xfrm>
              <a:off x="1768" y="1599"/>
              <a:ext cx="47" cy="34"/>
            </a:xfrm>
            <a:custGeom>
              <a:avLst/>
              <a:gdLst>
                <a:gd name="T0" fmla="*/ 5 w 47"/>
                <a:gd name="T1" fmla="*/ 17 h 34"/>
                <a:gd name="T2" fmla="*/ 9 w 47"/>
                <a:gd name="T3" fmla="*/ 17 h 34"/>
                <a:gd name="T4" fmla="*/ 9 w 47"/>
                <a:gd name="T5" fmla="*/ 17 h 34"/>
                <a:gd name="T6" fmla="*/ 9 w 47"/>
                <a:gd name="T7" fmla="*/ 13 h 34"/>
                <a:gd name="T8" fmla="*/ 13 w 47"/>
                <a:gd name="T9" fmla="*/ 13 h 34"/>
                <a:gd name="T10" fmla="*/ 13 w 47"/>
                <a:gd name="T11" fmla="*/ 9 h 34"/>
                <a:gd name="T12" fmla="*/ 17 w 47"/>
                <a:gd name="T13" fmla="*/ 9 h 34"/>
                <a:gd name="T14" fmla="*/ 17 w 47"/>
                <a:gd name="T15" fmla="*/ 9 h 34"/>
                <a:gd name="T16" fmla="*/ 22 w 47"/>
                <a:gd name="T17" fmla="*/ 9 h 34"/>
                <a:gd name="T18" fmla="*/ 22 w 47"/>
                <a:gd name="T19" fmla="*/ 4 h 34"/>
                <a:gd name="T20" fmla="*/ 26 w 47"/>
                <a:gd name="T21" fmla="*/ 4 h 34"/>
                <a:gd name="T22" fmla="*/ 26 w 47"/>
                <a:gd name="T23" fmla="*/ 4 h 34"/>
                <a:gd name="T24" fmla="*/ 30 w 47"/>
                <a:gd name="T25" fmla="*/ 4 h 34"/>
                <a:gd name="T26" fmla="*/ 30 w 47"/>
                <a:gd name="T27" fmla="*/ 0 h 34"/>
                <a:gd name="T28" fmla="*/ 34 w 47"/>
                <a:gd name="T29" fmla="*/ 0 h 34"/>
                <a:gd name="T30" fmla="*/ 39 w 47"/>
                <a:gd name="T31" fmla="*/ 0 h 34"/>
                <a:gd name="T32" fmla="*/ 39 w 47"/>
                <a:gd name="T33" fmla="*/ 0 h 34"/>
                <a:gd name="T34" fmla="*/ 43 w 47"/>
                <a:gd name="T35" fmla="*/ 0 h 34"/>
                <a:gd name="T36" fmla="*/ 43 w 47"/>
                <a:gd name="T37" fmla="*/ 0 h 34"/>
                <a:gd name="T38" fmla="*/ 47 w 47"/>
                <a:gd name="T39" fmla="*/ 0 h 34"/>
                <a:gd name="T40" fmla="*/ 47 w 47"/>
                <a:gd name="T41" fmla="*/ 4 h 34"/>
                <a:gd name="T42" fmla="*/ 43 w 47"/>
                <a:gd name="T43" fmla="*/ 4 h 34"/>
                <a:gd name="T44" fmla="*/ 43 w 47"/>
                <a:gd name="T45" fmla="*/ 4 h 34"/>
                <a:gd name="T46" fmla="*/ 43 w 47"/>
                <a:gd name="T47" fmla="*/ 9 h 34"/>
                <a:gd name="T48" fmla="*/ 39 w 47"/>
                <a:gd name="T49" fmla="*/ 9 h 34"/>
                <a:gd name="T50" fmla="*/ 39 w 47"/>
                <a:gd name="T51" fmla="*/ 13 h 34"/>
                <a:gd name="T52" fmla="*/ 34 w 47"/>
                <a:gd name="T53" fmla="*/ 13 h 34"/>
                <a:gd name="T54" fmla="*/ 34 w 47"/>
                <a:gd name="T55" fmla="*/ 13 h 34"/>
                <a:gd name="T56" fmla="*/ 30 w 47"/>
                <a:gd name="T57" fmla="*/ 17 h 34"/>
                <a:gd name="T58" fmla="*/ 30 w 47"/>
                <a:gd name="T59" fmla="*/ 17 h 34"/>
                <a:gd name="T60" fmla="*/ 26 w 47"/>
                <a:gd name="T61" fmla="*/ 17 h 34"/>
                <a:gd name="T62" fmla="*/ 26 w 47"/>
                <a:gd name="T63" fmla="*/ 21 h 34"/>
                <a:gd name="T64" fmla="*/ 22 w 47"/>
                <a:gd name="T65" fmla="*/ 21 h 34"/>
                <a:gd name="T66" fmla="*/ 22 w 47"/>
                <a:gd name="T67" fmla="*/ 21 h 34"/>
                <a:gd name="T68" fmla="*/ 17 w 47"/>
                <a:gd name="T69" fmla="*/ 26 h 34"/>
                <a:gd name="T70" fmla="*/ 17 w 47"/>
                <a:gd name="T71" fmla="*/ 26 h 34"/>
                <a:gd name="T72" fmla="*/ 13 w 47"/>
                <a:gd name="T73" fmla="*/ 26 h 34"/>
                <a:gd name="T74" fmla="*/ 13 w 47"/>
                <a:gd name="T75" fmla="*/ 26 h 34"/>
                <a:gd name="T76" fmla="*/ 9 w 47"/>
                <a:gd name="T77" fmla="*/ 30 h 34"/>
                <a:gd name="T78" fmla="*/ 9 w 47"/>
                <a:gd name="T79" fmla="*/ 30 h 34"/>
                <a:gd name="T80" fmla="*/ 5 w 47"/>
                <a:gd name="T81" fmla="*/ 30 h 34"/>
                <a:gd name="T82" fmla="*/ 5 w 47"/>
                <a:gd name="T83" fmla="*/ 30 h 34"/>
                <a:gd name="T84" fmla="*/ 5 w 47"/>
                <a:gd name="T85" fmla="*/ 34 h 34"/>
                <a:gd name="T86" fmla="*/ 0 w 47"/>
                <a:gd name="T87" fmla="*/ 34 h 34"/>
                <a:gd name="T88" fmla="*/ 0 w 47"/>
                <a:gd name="T89" fmla="*/ 34 h 34"/>
                <a:gd name="T90" fmla="*/ 5 w 47"/>
                <a:gd name="T91" fmla="*/ 21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
                <a:gd name="T139" fmla="*/ 0 h 34"/>
                <a:gd name="T140" fmla="*/ 47 w 47"/>
                <a:gd name="T141" fmla="*/ 34 h 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 h="34">
                  <a:moveTo>
                    <a:pt x="5" y="21"/>
                  </a:moveTo>
                  <a:lnTo>
                    <a:pt x="5" y="17"/>
                  </a:lnTo>
                  <a:lnTo>
                    <a:pt x="9" y="17"/>
                  </a:lnTo>
                  <a:lnTo>
                    <a:pt x="9" y="13"/>
                  </a:lnTo>
                  <a:lnTo>
                    <a:pt x="13" y="13"/>
                  </a:lnTo>
                  <a:lnTo>
                    <a:pt x="13" y="9"/>
                  </a:lnTo>
                  <a:lnTo>
                    <a:pt x="17" y="9"/>
                  </a:lnTo>
                  <a:lnTo>
                    <a:pt x="22" y="9"/>
                  </a:lnTo>
                  <a:lnTo>
                    <a:pt x="22" y="4"/>
                  </a:lnTo>
                  <a:lnTo>
                    <a:pt x="26" y="4"/>
                  </a:lnTo>
                  <a:lnTo>
                    <a:pt x="30" y="4"/>
                  </a:lnTo>
                  <a:lnTo>
                    <a:pt x="30" y="0"/>
                  </a:lnTo>
                  <a:lnTo>
                    <a:pt x="34" y="0"/>
                  </a:lnTo>
                  <a:lnTo>
                    <a:pt x="39" y="0"/>
                  </a:lnTo>
                  <a:lnTo>
                    <a:pt x="43" y="0"/>
                  </a:lnTo>
                  <a:lnTo>
                    <a:pt x="47" y="0"/>
                  </a:lnTo>
                  <a:lnTo>
                    <a:pt x="47" y="4"/>
                  </a:lnTo>
                  <a:lnTo>
                    <a:pt x="43" y="4"/>
                  </a:lnTo>
                  <a:lnTo>
                    <a:pt x="43" y="9"/>
                  </a:lnTo>
                  <a:lnTo>
                    <a:pt x="39" y="9"/>
                  </a:lnTo>
                  <a:lnTo>
                    <a:pt x="39" y="13"/>
                  </a:lnTo>
                  <a:lnTo>
                    <a:pt x="34" y="13"/>
                  </a:lnTo>
                  <a:lnTo>
                    <a:pt x="34" y="17"/>
                  </a:lnTo>
                  <a:lnTo>
                    <a:pt x="30" y="17"/>
                  </a:lnTo>
                  <a:lnTo>
                    <a:pt x="26" y="17"/>
                  </a:lnTo>
                  <a:lnTo>
                    <a:pt x="26" y="21"/>
                  </a:lnTo>
                  <a:lnTo>
                    <a:pt x="22" y="21"/>
                  </a:lnTo>
                  <a:lnTo>
                    <a:pt x="17" y="21"/>
                  </a:lnTo>
                  <a:lnTo>
                    <a:pt x="17" y="26"/>
                  </a:lnTo>
                  <a:lnTo>
                    <a:pt x="13" y="26"/>
                  </a:lnTo>
                  <a:lnTo>
                    <a:pt x="9" y="30"/>
                  </a:lnTo>
                  <a:lnTo>
                    <a:pt x="5" y="30"/>
                  </a:lnTo>
                  <a:lnTo>
                    <a:pt x="5" y="34"/>
                  </a:lnTo>
                  <a:lnTo>
                    <a:pt x="0" y="34"/>
                  </a:lnTo>
                  <a:lnTo>
                    <a:pt x="5" y="21"/>
                  </a:lnTo>
                  <a:close/>
                </a:path>
              </a:pathLst>
            </a:custGeom>
            <a:solidFill>
              <a:srgbClr val="8AA1FF"/>
            </a:solidFill>
            <a:ln w="9525">
              <a:noFill/>
              <a:round/>
              <a:headEnd/>
              <a:tailEnd/>
            </a:ln>
          </p:spPr>
          <p:txBody>
            <a:bodyPr/>
            <a:lstStyle/>
            <a:p>
              <a:endParaRPr lang="en-US"/>
            </a:p>
          </p:txBody>
        </p:sp>
        <p:sp>
          <p:nvSpPr>
            <p:cNvPr id="121972" name="Freeform 49"/>
            <p:cNvSpPr>
              <a:spLocks/>
            </p:cNvSpPr>
            <p:nvPr/>
          </p:nvSpPr>
          <p:spPr bwMode="auto">
            <a:xfrm>
              <a:off x="1629" y="1646"/>
              <a:ext cx="46" cy="46"/>
            </a:xfrm>
            <a:custGeom>
              <a:avLst/>
              <a:gdLst>
                <a:gd name="T0" fmla="*/ 4 w 46"/>
                <a:gd name="T1" fmla="*/ 25 h 46"/>
                <a:gd name="T2" fmla="*/ 8 w 46"/>
                <a:gd name="T3" fmla="*/ 25 h 46"/>
                <a:gd name="T4" fmla="*/ 8 w 46"/>
                <a:gd name="T5" fmla="*/ 25 h 46"/>
                <a:gd name="T6" fmla="*/ 12 w 46"/>
                <a:gd name="T7" fmla="*/ 21 h 46"/>
                <a:gd name="T8" fmla="*/ 12 w 46"/>
                <a:gd name="T9" fmla="*/ 21 h 46"/>
                <a:gd name="T10" fmla="*/ 17 w 46"/>
                <a:gd name="T11" fmla="*/ 21 h 46"/>
                <a:gd name="T12" fmla="*/ 17 w 46"/>
                <a:gd name="T13" fmla="*/ 21 h 46"/>
                <a:gd name="T14" fmla="*/ 21 w 46"/>
                <a:gd name="T15" fmla="*/ 17 h 46"/>
                <a:gd name="T16" fmla="*/ 21 w 46"/>
                <a:gd name="T17" fmla="*/ 17 h 46"/>
                <a:gd name="T18" fmla="*/ 25 w 46"/>
                <a:gd name="T19" fmla="*/ 17 h 46"/>
                <a:gd name="T20" fmla="*/ 25 w 46"/>
                <a:gd name="T21" fmla="*/ 17 h 46"/>
                <a:gd name="T22" fmla="*/ 29 w 46"/>
                <a:gd name="T23" fmla="*/ 13 h 46"/>
                <a:gd name="T24" fmla="*/ 29 w 46"/>
                <a:gd name="T25" fmla="*/ 13 h 46"/>
                <a:gd name="T26" fmla="*/ 33 w 46"/>
                <a:gd name="T27" fmla="*/ 8 h 46"/>
                <a:gd name="T28" fmla="*/ 38 w 46"/>
                <a:gd name="T29" fmla="*/ 8 h 46"/>
                <a:gd name="T30" fmla="*/ 38 w 46"/>
                <a:gd name="T31" fmla="*/ 4 h 46"/>
                <a:gd name="T32" fmla="*/ 42 w 46"/>
                <a:gd name="T33" fmla="*/ 4 h 46"/>
                <a:gd name="T34" fmla="*/ 42 w 46"/>
                <a:gd name="T35" fmla="*/ 4 h 46"/>
                <a:gd name="T36" fmla="*/ 46 w 46"/>
                <a:gd name="T37" fmla="*/ 0 h 46"/>
                <a:gd name="T38" fmla="*/ 46 w 46"/>
                <a:gd name="T39" fmla="*/ 0 h 46"/>
                <a:gd name="T40" fmla="*/ 46 w 46"/>
                <a:gd name="T41" fmla="*/ 4 h 46"/>
                <a:gd name="T42" fmla="*/ 46 w 46"/>
                <a:gd name="T43" fmla="*/ 8 h 46"/>
                <a:gd name="T44" fmla="*/ 46 w 46"/>
                <a:gd name="T45" fmla="*/ 8 h 46"/>
                <a:gd name="T46" fmla="*/ 42 w 46"/>
                <a:gd name="T47" fmla="*/ 13 h 46"/>
                <a:gd name="T48" fmla="*/ 42 w 46"/>
                <a:gd name="T49" fmla="*/ 17 h 46"/>
                <a:gd name="T50" fmla="*/ 42 w 46"/>
                <a:gd name="T51" fmla="*/ 17 h 46"/>
                <a:gd name="T52" fmla="*/ 42 w 46"/>
                <a:gd name="T53" fmla="*/ 21 h 46"/>
                <a:gd name="T54" fmla="*/ 38 w 46"/>
                <a:gd name="T55" fmla="*/ 21 h 46"/>
                <a:gd name="T56" fmla="*/ 38 w 46"/>
                <a:gd name="T57" fmla="*/ 25 h 46"/>
                <a:gd name="T58" fmla="*/ 33 w 46"/>
                <a:gd name="T59" fmla="*/ 25 h 46"/>
                <a:gd name="T60" fmla="*/ 33 w 46"/>
                <a:gd name="T61" fmla="*/ 25 h 46"/>
                <a:gd name="T62" fmla="*/ 29 w 46"/>
                <a:gd name="T63" fmla="*/ 29 h 46"/>
                <a:gd name="T64" fmla="*/ 29 w 46"/>
                <a:gd name="T65" fmla="*/ 29 h 46"/>
                <a:gd name="T66" fmla="*/ 25 w 46"/>
                <a:gd name="T67" fmla="*/ 34 h 46"/>
                <a:gd name="T68" fmla="*/ 25 w 46"/>
                <a:gd name="T69" fmla="*/ 34 h 46"/>
                <a:gd name="T70" fmla="*/ 21 w 46"/>
                <a:gd name="T71" fmla="*/ 34 h 46"/>
                <a:gd name="T72" fmla="*/ 21 w 46"/>
                <a:gd name="T73" fmla="*/ 38 h 46"/>
                <a:gd name="T74" fmla="*/ 17 w 46"/>
                <a:gd name="T75" fmla="*/ 38 h 46"/>
                <a:gd name="T76" fmla="*/ 12 w 46"/>
                <a:gd name="T77" fmla="*/ 38 h 46"/>
                <a:gd name="T78" fmla="*/ 12 w 46"/>
                <a:gd name="T79" fmla="*/ 42 h 46"/>
                <a:gd name="T80" fmla="*/ 8 w 46"/>
                <a:gd name="T81" fmla="*/ 42 h 46"/>
                <a:gd name="T82" fmla="*/ 8 w 46"/>
                <a:gd name="T83" fmla="*/ 42 h 46"/>
                <a:gd name="T84" fmla="*/ 4 w 46"/>
                <a:gd name="T85" fmla="*/ 42 h 46"/>
                <a:gd name="T86" fmla="*/ 4 w 46"/>
                <a:gd name="T87" fmla="*/ 46 h 46"/>
                <a:gd name="T88" fmla="*/ 0 w 46"/>
                <a:gd name="T89" fmla="*/ 42 h 46"/>
                <a:gd name="T90" fmla="*/ 0 w 46"/>
                <a:gd name="T91" fmla="*/ 42 h 46"/>
                <a:gd name="T92" fmla="*/ 0 w 46"/>
                <a:gd name="T93" fmla="*/ 38 h 46"/>
                <a:gd name="T94" fmla="*/ 0 w 46"/>
                <a:gd name="T95" fmla="*/ 38 h 46"/>
                <a:gd name="T96" fmla="*/ 0 w 46"/>
                <a:gd name="T97" fmla="*/ 38 h 46"/>
                <a:gd name="T98" fmla="*/ 0 w 46"/>
                <a:gd name="T99" fmla="*/ 34 h 46"/>
                <a:gd name="T100" fmla="*/ 4 w 46"/>
                <a:gd name="T101" fmla="*/ 34 h 46"/>
                <a:gd name="T102" fmla="*/ 4 w 46"/>
                <a:gd name="T103" fmla="*/ 29 h 46"/>
                <a:gd name="T104" fmla="*/ 4 w 46"/>
                <a:gd name="T105" fmla="*/ 29 h 46"/>
                <a:gd name="T106" fmla="*/ 4 w 46"/>
                <a:gd name="T107" fmla="*/ 25 h 46"/>
                <a:gd name="T108" fmla="*/ 4 w 46"/>
                <a:gd name="T109" fmla="*/ 25 h 46"/>
                <a:gd name="T110" fmla="*/ 4 w 46"/>
                <a:gd name="T111" fmla="*/ 25 h 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
                <a:gd name="T169" fmla="*/ 0 h 46"/>
                <a:gd name="T170" fmla="*/ 46 w 46"/>
                <a:gd name="T171" fmla="*/ 46 h 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 h="46">
                  <a:moveTo>
                    <a:pt x="4" y="25"/>
                  </a:moveTo>
                  <a:lnTo>
                    <a:pt x="4" y="25"/>
                  </a:lnTo>
                  <a:lnTo>
                    <a:pt x="8" y="25"/>
                  </a:lnTo>
                  <a:lnTo>
                    <a:pt x="12" y="21"/>
                  </a:lnTo>
                  <a:lnTo>
                    <a:pt x="17" y="21"/>
                  </a:lnTo>
                  <a:lnTo>
                    <a:pt x="21" y="17"/>
                  </a:lnTo>
                  <a:lnTo>
                    <a:pt x="25" y="17"/>
                  </a:lnTo>
                  <a:lnTo>
                    <a:pt x="25" y="13"/>
                  </a:lnTo>
                  <a:lnTo>
                    <a:pt x="29" y="13"/>
                  </a:lnTo>
                  <a:lnTo>
                    <a:pt x="33" y="13"/>
                  </a:lnTo>
                  <a:lnTo>
                    <a:pt x="33" y="8"/>
                  </a:lnTo>
                  <a:lnTo>
                    <a:pt x="38" y="8"/>
                  </a:lnTo>
                  <a:lnTo>
                    <a:pt x="38" y="4"/>
                  </a:lnTo>
                  <a:lnTo>
                    <a:pt x="42" y="4"/>
                  </a:lnTo>
                  <a:lnTo>
                    <a:pt x="46" y="0"/>
                  </a:lnTo>
                  <a:lnTo>
                    <a:pt x="46" y="4"/>
                  </a:lnTo>
                  <a:lnTo>
                    <a:pt x="46" y="8"/>
                  </a:lnTo>
                  <a:lnTo>
                    <a:pt x="46" y="13"/>
                  </a:lnTo>
                  <a:lnTo>
                    <a:pt x="42" y="13"/>
                  </a:lnTo>
                  <a:lnTo>
                    <a:pt x="42" y="17"/>
                  </a:lnTo>
                  <a:lnTo>
                    <a:pt x="42" y="21"/>
                  </a:lnTo>
                  <a:lnTo>
                    <a:pt x="38" y="21"/>
                  </a:lnTo>
                  <a:lnTo>
                    <a:pt x="38" y="25"/>
                  </a:lnTo>
                  <a:lnTo>
                    <a:pt x="33" y="25"/>
                  </a:lnTo>
                  <a:lnTo>
                    <a:pt x="33" y="29"/>
                  </a:lnTo>
                  <a:lnTo>
                    <a:pt x="29" y="29"/>
                  </a:lnTo>
                  <a:lnTo>
                    <a:pt x="25" y="34"/>
                  </a:lnTo>
                  <a:lnTo>
                    <a:pt x="21" y="34"/>
                  </a:lnTo>
                  <a:lnTo>
                    <a:pt x="21" y="38"/>
                  </a:lnTo>
                  <a:lnTo>
                    <a:pt x="17" y="38"/>
                  </a:lnTo>
                  <a:lnTo>
                    <a:pt x="12" y="38"/>
                  </a:lnTo>
                  <a:lnTo>
                    <a:pt x="12" y="42"/>
                  </a:lnTo>
                  <a:lnTo>
                    <a:pt x="8" y="42"/>
                  </a:lnTo>
                  <a:lnTo>
                    <a:pt x="4" y="42"/>
                  </a:lnTo>
                  <a:lnTo>
                    <a:pt x="4" y="46"/>
                  </a:lnTo>
                  <a:lnTo>
                    <a:pt x="4" y="42"/>
                  </a:lnTo>
                  <a:lnTo>
                    <a:pt x="0" y="42"/>
                  </a:lnTo>
                  <a:lnTo>
                    <a:pt x="0" y="38"/>
                  </a:lnTo>
                  <a:lnTo>
                    <a:pt x="0" y="34"/>
                  </a:lnTo>
                  <a:lnTo>
                    <a:pt x="4" y="34"/>
                  </a:lnTo>
                  <a:lnTo>
                    <a:pt x="4" y="29"/>
                  </a:lnTo>
                  <a:lnTo>
                    <a:pt x="4" y="25"/>
                  </a:lnTo>
                  <a:close/>
                </a:path>
              </a:pathLst>
            </a:custGeom>
            <a:solidFill>
              <a:srgbClr val="8AA1FF"/>
            </a:solidFill>
            <a:ln w="9525">
              <a:noFill/>
              <a:round/>
              <a:headEnd/>
              <a:tailEnd/>
            </a:ln>
          </p:spPr>
          <p:txBody>
            <a:bodyPr/>
            <a:lstStyle/>
            <a:p>
              <a:endParaRPr lang="en-US"/>
            </a:p>
          </p:txBody>
        </p:sp>
        <p:sp>
          <p:nvSpPr>
            <p:cNvPr id="121973" name="Freeform 50"/>
            <p:cNvSpPr>
              <a:spLocks/>
            </p:cNvSpPr>
            <p:nvPr/>
          </p:nvSpPr>
          <p:spPr bwMode="auto">
            <a:xfrm>
              <a:off x="1624" y="1476"/>
              <a:ext cx="149" cy="204"/>
            </a:xfrm>
            <a:custGeom>
              <a:avLst/>
              <a:gdLst>
                <a:gd name="T0" fmla="*/ 47 w 149"/>
                <a:gd name="T1" fmla="*/ 47 h 204"/>
                <a:gd name="T2" fmla="*/ 43 w 149"/>
                <a:gd name="T3" fmla="*/ 64 h 204"/>
                <a:gd name="T4" fmla="*/ 38 w 149"/>
                <a:gd name="T5" fmla="*/ 81 h 204"/>
                <a:gd name="T6" fmla="*/ 34 w 149"/>
                <a:gd name="T7" fmla="*/ 94 h 204"/>
                <a:gd name="T8" fmla="*/ 34 w 149"/>
                <a:gd name="T9" fmla="*/ 110 h 204"/>
                <a:gd name="T10" fmla="*/ 30 w 149"/>
                <a:gd name="T11" fmla="*/ 123 h 204"/>
                <a:gd name="T12" fmla="*/ 26 w 149"/>
                <a:gd name="T13" fmla="*/ 132 h 204"/>
                <a:gd name="T14" fmla="*/ 17 w 149"/>
                <a:gd name="T15" fmla="*/ 140 h 204"/>
                <a:gd name="T16" fmla="*/ 9 w 149"/>
                <a:gd name="T17" fmla="*/ 153 h 204"/>
                <a:gd name="T18" fmla="*/ 5 w 149"/>
                <a:gd name="T19" fmla="*/ 161 h 204"/>
                <a:gd name="T20" fmla="*/ 13 w 149"/>
                <a:gd name="T21" fmla="*/ 157 h 204"/>
                <a:gd name="T22" fmla="*/ 22 w 149"/>
                <a:gd name="T23" fmla="*/ 153 h 204"/>
                <a:gd name="T24" fmla="*/ 30 w 149"/>
                <a:gd name="T25" fmla="*/ 140 h 204"/>
                <a:gd name="T26" fmla="*/ 38 w 149"/>
                <a:gd name="T27" fmla="*/ 132 h 204"/>
                <a:gd name="T28" fmla="*/ 47 w 149"/>
                <a:gd name="T29" fmla="*/ 123 h 204"/>
                <a:gd name="T30" fmla="*/ 55 w 149"/>
                <a:gd name="T31" fmla="*/ 119 h 204"/>
                <a:gd name="T32" fmla="*/ 55 w 149"/>
                <a:gd name="T33" fmla="*/ 123 h 204"/>
                <a:gd name="T34" fmla="*/ 60 w 149"/>
                <a:gd name="T35" fmla="*/ 136 h 204"/>
                <a:gd name="T36" fmla="*/ 60 w 149"/>
                <a:gd name="T37" fmla="*/ 144 h 204"/>
                <a:gd name="T38" fmla="*/ 64 w 149"/>
                <a:gd name="T39" fmla="*/ 157 h 204"/>
                <a:gd name="T40" fmla="*/ 64 w 149"/>
                <a:gd name="T41" fmla="*/ 170 h 204"/>
                <a:gd name="T42" fmla="*/ 64 w 149"/>
                <a:gd name="T43" fmla="*/ 183 h 204"/>
                <a:gd name="T44" fmla="*/ 64 w 149"/>
                <a:gd name="T45" fmla="*/ 191 h 204"/>
                <a:gd name="T46" fmla="*/ 64 w 149"/>
                <a:gd name="T47" fmla="*/ 199 h 204"/>
                <a:gd name="T48" fmla="*/ 68 w 149"/>
                <a:gd name="T49" fmla="*/ 204 h 204"/>
                <a:gd name="T50" fmla="*/ 77 w 149"/>
                <a:gd name="T51" fmla="*/ 195 h 204"/>
                <a:gd name="T52" fmla="*/ 81 w 149"/>
                <a:gd name="T53" fmla="*/ 191 h 204"/>
                <a:gd name="T54" fmla="*/ 81 w 149"/>
                <a:gd name="T55" fmla="*/ 199 h 204"/>
                <a:gd name="T56" fmla="*/ 89 w 149"/>
                <a:gd name="T57" fmla="*/ 195 h 204"/>
                <a:gd name="T58" fmla="*/ 98 w 149"/>
                <a:gd name="T59" fmla="*/ 187 h 204"/>
                <a:gd name="T60" fmla="*/ 102 w 149"/>
                <a:gd name="T61" fmla="*/ 178 h 204"/>
                <a:gd name="T62" fmla="*/ 106 w 149"/>
                <a:gd name="T63" fmla="*/ 187 h 204"/>
                <a:gd name="T64" fmla="*/ 110 w 149"/>
                <a:gd name="T65" fmla="*/ 178 h 204"/>
                <a:gd name="T66" fmla="*/ 119 w 149"/>
                <a:gd name="T67" fmla="*/ 166 h 204"/>
                <a:gd name="T68" fmla="*/ 119 w 149"/>
                <a:gd name="T69" fmla="*/ 170 h 204"/>
                <a:gd name="T70" fmla="*/ 119 w 149"/>
                <a:gd name="T71" fmla="*/ 178 h 204"/>
                <a:gd name="T72" fmla="*/ 127 w 149"/>
                <a:gd name="T73" fmla="*/ 170 h 204"/>
                <a:gd name="T74" fmla="*/ 136 w 149"/>
                <a:gd name="T75" fmla="*/ 157 h 204"/>
                <a:gd name="T76" fmla="*/ 140 w 149"/>
                <a:gd name="T77" fmla="*/ 149 h 204"/>
                <a:gd name="T78" fmla="*/ 144 w 149"/>
                <a:gd name="T79" fmla="*/ 132 h 204"/>
                <a:gd name="T80" fmla="*/ 149 w 149"/>
                <a:gd name="T81" fmla="*/ 119 h 204"/>
                <a:gd name="T82" fmla="*/ 149 w 149"/>
                <a:gd name="T83" fmla="*/ 102 h 204"/>
                <a:gd name="T84" fmla="*/ 144 w 149"/>
                <a:gd name="T85" fmla="*/ 85 h 204"/>
                <a:gd name="T86" fmla="*/ 140 w 149"/>
                <a:gd name="T87" fmla="*/ 77 h 204"/>
                <a:gd name="T88" fmla="*/ 132 w 149"/>
                <a:gd name="T89" fmla="*/ 68 h 204"/>
                <a:gd name="T90" fmla="*/ 127 w 149"/>
                <a:gd name="T91" fmla="*/ 60 h 204"/>
                <a:gd name="T92" fmla="*/ 123 w 149"/>
                <a:gd name="T93" fmla="*/ 51 h 204"/>
                <a:gd name="T94" fmla="*/ 123 w 149"/>
                <a:gd name="T95" fmla="*/ 43 h 204"/>
                <a:gd name="T96" fmla="*/ 123 w 149"/>
                <a:gd name="T97" fmla="*/ 34 h 204"/>
                <a:gd name="T98" fmla="*/ 127 w 149"/>
                <a:gd name="T99" fmla="*/ 26 h 204"/>
                <a:gd name="T100" fmla="*/ 132 w 149"/>
                <a:gd name="T101" fmla="*/ 13 h 204"/>
                <a:gd name="T102" fmla="*/ 140 w 149"/>
                <a:gd name="T103" fmla="*/ 5 h 204"/>
                <a:gd name="T104" fmla="*/ 136 w 149"/>
                <a:gd name="T105" fmla="*/ 0 h 204"/>
                <a:gd name="T106" fmla="*/ 127 w 149"/>
                <a:gd name="T107" fmla="*/ 5 h 204"/>
                <a:gd name="T108" fmla="*/ 115 w 149"/>
                <a:gd name="T109" fmla="*/ 9 h 204"/>
                <a:gd name="T110" fmla="*/ 98 w 149"/>
                <a:gd name="T111" fmla="*/ 17 h 204"/>
                <a:gd name="T112" fmla="*/ 81 w 149"/>
                <a:gd name="T113" fmla="*/ 21 h 204"/>
                <a:gd name="T114" fmla="*/ 68 w 149"/>
                <a:gd name="T115" fmla="*/ 30 h 204"/>
                <a:gd name="T116" fmla="*/ 60 w 149"/>
                <a:gd name="T117" fmla="*/ 34 h 2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9"/>
                <a:gd name="T178" fmla="*/ 0 h 204"/>
                <a:gd name="T179" fmla="*/ 149 w 149"/>
                <a:gd name="T180" fmla="*/ 204 h 2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9" h="204">
                  <a:moveTo>
                    <a:pt x="55" y="34"/>
                  </a:moveTo>
                  <a:lnTo>
                    <a:pt x="55" y="34"/>
                  </a:lnTo>
                  <a:lnTo>
                    <a:pt x="55" y="38"/>
                  </a:lnTo>
                  <a:lnTo>
                    <a:pt x="51" y="38"/>
                  </a:lnTo>
                  <a:lnTo>
                    <a:pt x="51" y="43"/>
                  </a:lnTo>
                  <a:lnTo>
                    <a:pt x="51" y="47"/>
                  </a:lnTo>
                  <a:lnTo>
                    <a:pt x="47" y="47"/>
                  </a:lnTo>
                  <a:lnTo>
                    <a:pt x="47" y="51"/>
                  </a:lnTo>
                  <a:lnTo>
                    <a:pt x="43" y="55"/>
                  </a:lnTo>
                  <a:lnTo>
                    <a:pt x="43" y="60"/>
                  </a:lnTo>
                  <a:lnTo>
                    <a:pt x="43" y="64"/>
                  </a:lnTo>
                  <a:lnTo>
                    <a:pt x="38" y="68"/>
                  </a:lnTo>
                  <a:lnTo>
                    <a:pt x="38" y="72"/>
                  </a:lnTo>
                  <a:lnTo>
                    <a:pt x="38" y="77"/>
                  </a:lnTo>
                  <a:lnTo>
                    <a:pt x="38" y="81"/>
                  </a:lnTo>
                  <a:lnTo>
                    <a:pt x="34" y="81"/>
                  </a:lnTo>
                  <a:lnTo>
                    <a:pt x="34" y="85"/>
                  </a:lnTo>
                  <a:lnTo>
                    <a:pt x="34" y="89"/>
                  </a:lnTo>
                  <a:lnTo>
                    <a:pt x="34" y="94"/>
                  </a:lnTo>
                  <a:lnTo>
                    <a:pt x="34" y="98"/>
                  </a:lnTo>
                  <a:lnTo>
                    <a:pt x="34" y="102"/>
                  </a:lnTo>
                  <a:lnTo>
                    <a:pt x="34" y="106"/>
                  </a:lnTo>
                  <a:lnTo>
                    <a:pt x="34" y="110"/>
                  </a:lnTo>
                  <a:lnTo>
                    <a:pt x="30" y="110"/>
                  </a:lnTo>
                  <a:lnTo>
                    <a:pt x="30" y="115"/>
                  </a:lnTo>
                  <a:lnTo>
                    <a:pt x="30" y="119"/>
                  </a:lnTo>
                  <a:lnTo>
                    <a:pt x="30" y="123"/>
                  </a:lnTo>
                  <a:lnTo>
                    <a:pt x="26" y="127"/>
                  </a:lnTo>
                  <a:lnTo>
                    <a:pt x="26" y="132"/>
                  </a:lnTo>
                  <a:lnTo>
                    <a:pt x="22" y="132"/>
                  </a:lnTo>
                  <a:lnTo>
                    <a:pt x="22" y="136"/>
                  </a:lnTo>
                  <a:lnTo>
                    <a:pt x="22" y="140"/>
                  </a:lnTo>
                  <a:lnTo>
                    <a:pt x="17" y="140"/>
                  </a:lnTo>
                  <a:lnTo>
                    <a:pt x="17" y="144"/>
                  </a:lnTo>
                  <a:lnTo>
                    <a:pt x="13" y="144"/>
                  </a:lnTo>
                  <a:lnTo>
                    <a:pt x="13" y="149"/>
                  </a:lnTo>
                  <a:lnTo>
                    <a:pt x="9" y="149"/>
                  </a:lnTo>
                  <a:lnTo>
                    <a:pt x="9" y="153"/>
                  </a:lnTo>
                  <a:lnTo>
                    <a:pt x="5" y="153"/>
                  </a:lnTo>
                  <a:lnTo>
                    <a:pt x="5" y="157"/>
                  </a:lnTo>
                  <a:lnTo>
                    <a:pt x="5" y="161"/>
                  </a:lnTo>
                  <a:lnTo>
                    <a:pt x="0" y="161"/>
                  </a:lnTo>
                  <a:lnTo>
                    <a:pt x="5" y="161"/>
                  </a:lnTo>
                  <a:lnTo>
                    <a:pt x="9" y="161"/>
                  </a:lnTo>
                  <a:lnTo>
                    <a:pt x="13" y="161"/>
                  </a:lnTo>
                  <a:lnTo>
                    <a:pt x="13" y="157"/>
                  </a:lnTo>
                  <a:lnTo>
                    <a:pt x="17" y="157"/>
                  </a:lnTo>
                  <a:lnTo>
                    <a:pt x="17" y="153"/>
                  </a:lnTo>
                  <a:lnTo>
                    <a:pt x="22" y="153"/>
                  </a:lnTo>
                  <a:lnTo>
                    <a:pt x="22" y="149"/>
                  </a:lnTo>
                  <a:lnTo>
                    <a:pt x="26" y="149"/>
                  </a:lnTo>
                  <a:lnTo>
                    <a:pt x="26" y="144"/>
                  </a:lnTo>
                  <a:lnTo>
                    <a:pt x="30" y="144"/>
                  </a:lnTo>
                  <a:lnTo>
                    <a:pt x="30" y="140"/>
                  </a:lnTo>
                  <a:lnTo>
                    <a:pt x="34" y="140"/>
                  </a:lnTo>
                  <a:lnTo>
                    <a:pt x="34" y="136"/>
                  </a:lnTo>
                  <a:lnTo>
                    <a:pt x="38" y="132"/>
                  </a:lnTo>
                  <a:lnTo>
                    <a:pt x="38" y="127"/>
                  </a:lnTo>
                  <a:lnTo>
                    <a:pt x="43" y="127"/>
                  </a:lnTo>
                  <a:lnTo>
                    <a:pt x="43" y="123"/>
                  </a:lnTo>
                  <a:lnTo>
                    <a:pt x="47" y="123"/>
                  </a:lnTo>
                  <a:lnTo>
                    <a:pt x="47" y="119"/>
                  </a:lnTo>
                  <a:lnTo>
                    <a:pt x="51" y="119"/>
                  </a:lnTo>
                  <a:lnTo>
                    <a:pt x="51" y="115"/>
                  </a:lnTo>
                  <a:lnTo>
                    <a:pt x="55" y="115"/>
                  </a:lnTo>
                  <a:lnTo>
                    <a:pt x="55" y="119"/>
                  </a:lnTo>
                  <a:lnTo>
                    <a:pt x="55" y="123"/>
                  </a:lnTo>
                  <a:lnTo>
                    <a:pt x="55" y="127"/>
                  </a:lnTo>
                  <a:lnTo>
                    <a:pt x="55" y="132"/>
                  </a:lnTo>
                  <a:lnTo>
                    <a:pt x="60" y="132"/>
                  </a:lnTo>
                  <a:lnTo>
                    <a:pt x="60" y="136"/>
                  </a:lnTo>
                  <a:lnTo>
                    <a:pt x="60" y="140"/>
                  </a:lnTo>
                  <a:lnTo>
                    <a:pt x="60" y="144"/>
                  </a:lnTo>
                  <a:lnTo>
                    <a:pt x="60" y="149"/>
                  </a:lnTo>
                  <a:lnTo>
                    <a:pt x="60" y="153"/>
                  </a:lnTo>
                  <a:lnTo>
                    <a:pt x="60" y="157"/>
                  </a:lnTo>
                  <a:lnTo>
                    <a:pt x="64" y="157"/>
                  </a:lnTo>
                  <a:lnTo>
                    <a:pt x="64" y="161"/>
                  </a:lnTo>
                  <a:lnTo>
                    <a:pt x="64" y="166"/>
                  </a:lnTo>
                  <a:lnTo>
                    <a:pt x="64" y="170"/>
                  </a:lnTo>
                  <a:lnTo>
                    <a:pt x="64" y="174"/>
                  </a:lnTo>
                  <a:lnTo>
                    <a:pt x="64" y="178"/>
                  </a:lnTo>
                  <a:lnTo>
                    <a:pt x="64" y="183"/>
                  </a:lnTo>
                  <a:lnTo>
                    <a:pt x="64" y="187"/>
                  </a:lnTo>
                  <a:lnTo>
                    <a:pt x="64" y="191"/>
                  </a:lnTo>
                  <a:lnTo>
                    <a:pt x="64" y="195"/>
                  </a:lnTo>
                  <a:lnTo>
                    <a:pt x="64" y="199"/>
                  </a:lnTo>
                  <a:lnTo>
                    <a:pt x="64" y="204"/>
                  </a:lnTo>
                  <a:lnTo>
                    <a:pt x="68" y="204"/>
                  </a:lnTo>
                  <a:lnTo>
                    <a:pt x="72" y="204"/>
                  </a:lnTo>
                  <a:lnTo>
                    <a:pt x="72" y="199"/>
                  </a:lnTo>
                  <a:lnTo>
                    <a:pt x="72" y="195"/>
                  </a:lnTo>
                  <a:lnTo>
                    <a:pt x="77" y="195"/>
                  </a:lnTo>
                  <a:lnTo>
                    <a:pt x="77" y="191"/>
                  </a:lnTo>
                  <a:lnTo>
                    <a:pt x="81" y="191"/>
                  </a:lnTo>
                  <a:lnTo>
                    <a:pt x="81" y="195"/>
                  </a:lnTo>
                  <a:lnTo>
                    <a:pt x="81" y="199"/>
                  </a:lnTo>
                  <a:lnTo>
                    <a:pt x="85" y="199"/>
                  </a:lnTo>
                  <a:lnTo>
                    <a:pt x="89" y="199"/>
                  </a:lnTo>
                  <a:lnTo>
                    <a:pt x="89" y="195"/>
                  </a:lnTo>
                  <a:lnTo>
                    <a:pt x="94" y="195"/>
                  </a:lnTo>
                  <a:lnTo>
                    <a:pt x="94" y="191"/>
                  </a:lnTo>
                  <a:lnTo>
                    <a:pt x="98" y="187"/>
                  </a:lnTo>
                  <a:lnTo>
                    <a:pt x="98" y="183"/>
                  </a:lnTo>
                  <a:lnTo>
                    <a:pt x="102" y="183"/>
                  </a:lnTo>
                  <a:lnTo>
                    <a:pt x="102" y="178"/>
                  </a:lnTo>
                  <a:lnTo>
                    <a:pt x="102" y="183"/>
                  </a:lnTo>
                  <a:lnTo>
                    <a:pt x="102" y="187"/>
                  </a:lnTo>
                  <a:lnTo>
                    <a:pt x="106" y="187"/>
                  </a:lnTo>
                  <a:lnTo>
                    <a:pt x="106" y="183"/>
                  </a:lnTo>
                  <a:lnTo>
                    <a:pt x="110" y="183"/>
                  </a:lnTo>
                  <a:lnTo>
                    <a:pt x="110" y="178"/>
                  </a:lnTo>
                  <a:lnTo>
                    <a:pt x="115" y="178"/>
                  </a:lnTo>
                  <a:lnTo>
                    <a:pt x="115" y="174"/>
                  </a:lnTo>
                  <a:lnTo>
                    <a:pt x="115" y="170"/>
                  </a:lnTo>
                  <a:lnTo>
                    <a:pt x="119" y="170"/>
                  </a:lnTo>
                  <a:lnTo>
                    <a:pt x="119" y="166"/>
                  </a:lnTo>
                  <a:lnTo>
                    <a:pt x="119" y="170"/>
                  </a:lnTo>
                  <a:lnTo>
                    <a:pt x="119" y="174"/>
                  </a:lnTo>
                  <a:lnTo>
                    <a:pt x="119" y="178"/>
                  </a:lnTo>
                  <a:lnTo>
                    <a:pt x="119" y="174"/>
                  </a:lnTo>
                  <a:lnTo>
                    <a:pt x="123" y="174"/>
                  </a:lnTo>
                  <a:lnTo>
                    <a:pt x="123" y="170"/>
                  </a:lnTo>
                  <a:lnTo>
                    <a:pt x="127" y="170"/>
                  </a:lnTo>
                  <a:lnTo>
                    <a:pt x="127" y="166"/>
                  </a:lnTo>
                  <a:lnTo>
                    <a:pt x="132" y="166"/>
                  </a:lnTo>
                  <a:lnTo>
                    <a:pt x="132" y="161"/>
                  </a:lnTo>
                  <a:lnTo>
                    <a:pt x="136" y="161"/>
                  </a:lnTo>
                  <a:lnTo>
                    <a:pt x="136" y="157"/>
                  </a:lnTo>
                  <a:lnTo>
                    <a:pt x="136" y="153"/>
                  </a:lnTo>
                  <a:lnTo>
                    <a:pt x="140" y="153"/>
                  </a:lnTo>
                  <a:lnTo>
                    <a:pt x="140" y="149"/>
                  </a:lnTo>
                  <a:lnTo>
                    <a:pt x="140" y="144"/>
                  </a:lnTo>
                  <a:lnTo>
                    <a:pt x="140" y="140"/>
                  </a:lnTo>
                  <a:lnTo>
                    <a:pt x="144" y="140"/>
                  </a:lnTo>
                  <a:lnTo>
                    <a:pt x="144" y="136"/>
                  </a:lnTo>
                  <a:lnTo>
                    <a:pt x="144" y="132"/>
                  </a:lnTo>
                  <a:lnTo>
                    <a:pt x="144" y="127"/>
                  </a:lnTo>
                  <a:lnTo>
                    <a:pt x="144" y="123"/>
                  </a:lnTo>
                  <a:lnTo>
                    <a:pt x="144" y="119"/>
                  </a:lnTo>
                  <a:lnTo>
                    <a:pt x="149" y="119"/>
                  </a:lnTo>
                  <a:lnTo>
                    <a:pt x="149" y="115"/>
                  </a:lnTo>
                  <a:lnTo>
                    <a:pt x="149" y="110"/>
                  </a:lnTo>
                  <a:lnTo>
                    <a:pt x="149" y="106"/>
                  </a:lnTo>
                  <a:lnTo>
                    <a:pt x="149" y="102"/>
                  </a:lnTo>
                  <a:lnTo>
                    <a:pt x="149" y="98"/>
                  </a:lnTo>
                  <a:lnTo>
                    <a:pt x="144" y="98"/>
                  </a:lnTo>
                  <a:lnTo>
                    <a:pt x="144" y="94"/>
                  </a:lnTo>
                  <a:lnTo>
                    <a:pt x="144" y="89"/>
                  </a:lnTo>
                  <a:lnTo>
                    <a:pt x="144" y="85"/>
                  </a:lnTo>
                  <a:lnTo>
                    <a:pt x="140" y="85"/>
                  </a:lnTo>
                  <a:lnTo>
                    <a:pt x="140" y="81"/>
                  </a:lnTo>
                  <a:lnTo>
                    <a:pt x="140" y="77"/>
                  </a:lnTo>
                  <a:lnTo>
                    <a:pt x="136" y="72"/>
                  </a:lnTo>
                  <a:lnTo>
                    <a:pt x="136" y="68"/>
                  </a:lnTo>
                  <a:lnTo>
                    <a:pt x="132" y="68"/>
                  </a:lnTo>
                  <a:lnTo>
                    <a:pt x="132" y="64"/>
                  </a:lnTo>
                  <a:lnTo>
                    <a:pt x="132" y="60"/>
                  </a:lnTo>
                  <a:lnTo>
                    <a:pt x="127" y="60"/>
                  </a:lnTo>
                  <a:lnTo>
                    <a:pt x="127" y="55"/>
                  </a:lnTo>
                  <a:lnTo>
                    <a:pt x="123" y="55"/>
                  </a:lnTo>
                  <a:lnTo>
                    <a:pt x="123" y="51"/>
                  </a:lnTo>
                  <a:lnTo>
                    <a:pt x="123" y="47"/>
                  </a:lnTo>
                  <a:lnTo>
                    <a:pt x="123" y="43"/>
                  </a:lnTo>
                  <a:lnTo>
                    <a:pt x="123" y="38"/>
                  </a:lnTo>
                  <a:lnTo>
                    <a:pt x="123" y="34"/>
                  </a:lnTo>
                  <a:lnTo>
                    <a:pt x="123" y="30"/>
                  </a:lnTo>
                  <a:lnTo>
                    <a:pt x="123" y="26"/>
                  </a:lnTo>
                  <a:lnTo>
                    <a:pt x="127" y="26"/>
                  </a:lnTo>
                  <a:lnTo>
                    <a:pt x="127" y="21"/>
                  </a:lnTo>
                  <a:lnTo>
                    <a:pt x="132" y="17"/>
                  </a:lnTo>
                  <a:lnTo>
                    <a:pt x="132" y="13"/>
                  </a:lnTo>
                  <a:lnTo>
                    <a:pt x="136" y="13"/>
                  </a:lnTo>
                  <a:lnTo>
                    <a:pt x="136" y="9"/>
                  </a:lnTo>
                  <a:lnTo>
                    <a:pt x="140" y="9"/>
                  </a:lnTo>
                  <a:lnTo>
                    <a:pt x="140" y="5"/>
                  </a:lnTo>
                  <a:lnTo>
                    <a:pt x="140" y="0"/>
                  </a:lnTo>
                  <a:lnTo>
                    <a:pt x="136" y="0"/>
                  </a:lnTo>
                  <a:lnTo>
                    <a:pt x="136" y="5"/>
                  </a:lnTo>
                  <a:lnTo>
                    <a:pt x="132" y="5"/>
                  </a:lnTo>
                  <a:lnTo>
                    <a:pt x="127" y="5"/>
                  </a:lnTo>
                  <a:lnTo>
                    <a:pt x="123" y="5"/>
                  </a:lnTo>
                  <a:lnTo>
                    <a:pt x="119" y="5"/>
                  </a:lnTo>
                  <a:lnTo>
                    <a:pt x="119" y="9"/>
                  </a:lnTo>
                  <a:lnTo>
                    <a:pt x="115" y="9"/>
                  </a:lnTo>
                  <a:lnTo>
                    <a:pt x="110" y="9"/>
                  </a:lnTo>
                  <a:lnTo>
                    <a:pt x="110" y="13"/>
                  </a:lnTo>
                  <a:lnTo>
                    <a:pt x="106" y="13"/>
                  </a:lnTo>
                  <a:lnTo>
                    <a:pt x="102" y="13"/>
                  </a:lnTo>
                  <a:lnTo>
                    <a:pt x="98" y="17"/>
                  </a:lnTo>
                  <a:lnTo>
                    <a:pt x="94" y="17"/>
                  </a:lnTo>
                  <a:lnTo>
                    <a:pt x="89" y="17"/>
                  </a:lnTo>
                  <a:lnTo>
                    <a:pt x="89" y="21"/>
                  </a:lnTo>
                  <a:lnTo>
                    <a:pt x="85" y="21"/>
                  </a:lnTo>
                  <a:lnTo>
                    <a:pt x="81" y="21"/>
                  </a:lnTo>
                  <a:lnTo>
                    <a:pt x="81" y="26"/>
                  </a:lnTo>
                  <a:lnTo>
                    <a:pt x="77" y="26"/>
                  </a:lnTo>
                  <a:lnTo>
                    <a:pt x="72" y="26"/>
                  </a:lnTo>
                  <a:lnTo>
                    <a:pt x="72" y="30"/>
                  </a:lnTo>
                  <a:lnTo>
                    <a:pt x="68" y="30"/>
                  </a:lnTo>
                  <a:lnTo>
                    <a:pt x="64" y="30"/>
                  </a:lnTo>
                  <a:lnTo>
                    <a:pt x="60" y="30"/>
                  </a:lnTo>
                  <a:lnTo>
                    <a:pt x="60" y="34"/>
                  </a:lnTo>
                  <a:lnTo>
                    <a:pt x="55" y="34"/>
                  </a:lnTo>
                  <a:close/>
                </a:path>
              </a:pathLst>
            </a:custGeom>
            <a:solidFill>
              <a:srgbClr val="FFB8B8"/>
            </a:solidFill>
            <a:ln w="9525">
              <a:noFill/>
              <a:round/>
              <a:headEnd/>
              <a:tailEnd/>
            </a:ln>
          </p:spPr>
          <p:txBody>
            <a:bodyPr/>
            <a:lstStyle/>
            <a:p>
              <a:endParaRPr lang="en-US"/>
            </a:p>
          </p:txBody>
        </p:sp>
        <p:sp>
          <p:nvSpPr>
            <p:cNvPr id="121974" name="Freeform 51"/>
            <p:cNvSpPr>
              <a:spLocks/>
            </p:cNvSpPr>
            <p:nvPr/>
          </p:nvSpPr>
          <p:spPr bwMode="auto">
            <a:xfrm>
              <a:off x="1574" y="1777"/>
              <a:ext cx="88" cy="34"/>
            </a:xfrm>
            <a:custGeom>
              <a:avLst/>
              <a:gdLst>
                <a:gd name="T0" fmla="*/ 4 w 88"/>
                <a:gd name="T1" fmla="*/ 0 h 34"/>
                <a:gd name="T2" fmla="*/ 4 w 88"/>
                <a:gd name="T3" fmla="*/ 4 h 34"/>
                <a:gd name="T4" fmla="*/ 4 w 88"/>
                <a:gd name="T5" fmla="*/ 9 h 34"/>
                <a:gd name="T6" fmla="*/ 4 w 88"/>
                <a:gd name="T7" fmla="*/ 9 h 34"/>
                <a:gd name="T8" fmla="*/ 4 w 88"/>
                <a:gd name="T9" fmla="*/ 13 h 34"/>
                <a:gd name="T10" fmla="*/ 4 w 88"/>
                <a:gd name="T11" fmla="*/ 17 h 34"/>
                <a:gd name="T12" fmla="*/ 4 w 88"/>
                <a:gd name="T13" fmla="*/ 21 h 34"/>
                <a:gd name="T14" fmla="*/ 4 w 88"/>
                <a:gd name="T15" fmla="*/ 26 h 34"/>
                <a:gd name="T16" fmla="*/ 4 w 88"/>
                <a:gd name="T17" fmla="*/ 26 h 34"/>
                <a:gd name="T18" fmla="*/ 4 w 88"/>
                <a:gd name="T19" fmla="*/ 30 h 34"/>
                <a:gd name="T20" fmla="*/ 4 w 88"/>
                <a:gd name="T21" fmla="*/ 34 h 34"/>
                <a:gd name="T22" fmla="*/ 8 w 88"/>
                <a:gd name="T23" fmla="*/ 34 h 34"/>
                <a:gd name="T24" fmla="*/ 12 w 88"/>
                <a:gd name="T25" fmla="*/ 34 h 34"/>
                <a:gd name="T26" fmla="*/ 12 w 88"/>
                <a:gd name="T27" fmla="*/ 34 h 34"/>
                <a:gd name="T28" fmla="*/ 16 w 88"/>
                <a:gd name="T29" fmla="*/ 30 h 34"/>
                <a:gd name="T30" fmla="*/ 21 w 88"/>
                <a:gd name="T31" fmla="*/ 30 h 34"/>
                <a:gd name="T32" fmla="*/ 29 w 88"/>
                <a:gd name="T33" fmla="*/ 30 h 34"/>
                <a:gd name="T34" fmla="*/ 33 w 88"/>
                <a:gd name="T35" fmla="*/ 30 h 34"/>
                <a:gd name="T36" fmla="*/ 38 w 88"/>
                <a:gd name="T37" fmla="*/ 26 h 34"/>
                <a:gd name="T38" fmla="*/ 46 w 88"/>
                <a:gd name="T39" fmla="*/ 26 h 34"/>
                <a:gd name="T40" fmla="*/ 50 w 88"/>
                <a:gd name="T41" fmla="*/ 26 h 34"/>
                <a:gd name="T42" fmla="*/ 59 w 88"/>
                <a:gd name="T43" fmla="*/ 21 h 34"/>
                <a:gd name="T44" fmla="*/ 63 w 88"/>
                <a:gd name="T45" fmla="*/ 21 h 34"/>
                <a:gd name="T46" fmla="*/ 67 w 88"/>
                <a:gd name="T47" fmla="*/ 21 h 34"/>
                <a:gd name="T48" fmla="*/ 76 w 88"/>
                <a:gd name="T49" fmla="*/ 17 h 34"/>
                <a:gd name="T50" fmla="*/ 80 w 88"/>
                <a:gd name="T51" fmla="*/ 17 h 34"/>
                <a:gd name="T52" fmla="*/ 84 w 88"/>
                <a:gd name="T53" fmla="*/ 17 h 34"/>
                <a:gd name="T54" fmla="*/ 84 w 88"/>
                <a:gd name="T55" fmla="*/ 17 h 34"/>
                <a:gd name="T56" fmla="*/ 88 w 88"/>
                <a:gd name="T57" fmla="*/ 13 h 34"/>
                <a:gd name="T58" fmla="*/ 88 w 88"/>
                <a:gd name="T59" fmla="*/ 13 h 34"/>
                <a:gd name="T60" fmla="*/ 84 w 88"/>
                <a:gd name="T61" fmla="*/ 13 h 34"/>
                <a:gd name="T62" fmla="*/ 80 w 88"/>
                <a:gd name="T63" fmla="*/ 13 h 34"/>
                <a:gd name="T64" fmla="*/ 80 w 88"/>
                <a:gd name="T65" fmla="*/ 13 h 34"/>
                <a:gd name="T66" fmla="*/ 76 w 88"/>
                <a:gd name="T67" fmla="*/ 13 h 34"/>
                <a:gd name="T68" fmla="*/ 76 w 88"/>
                <a:gd name="T69" fmla="*/ 13 h 34"/>
                <a:gd name="T70" fmla="*/ 72 w 88"/>
                <a:gd name="T71" fmla="*/ 9 h 34"/>
                <a:gd name="T72" fmla="*/ 67 w 88"/>
                <a:gd name="T73" fmla="*/ 9 h 34"/>
                <a:gd name="T74" fmla="*/ 63 w 88"/>
                <a:gd name="T75" fmla="*/ 9 h 34"/>
                <a:gd name="T76" fmla="*/ 63 w 88"/>
                <a:gd name="T77" fmla="*/ 9 h 34"/>
                <a:gd name="T78" fmla="*/ 59 w 88"/>
                <a:gd name="T79" fmla="*/ 9 h 34"/>
                <a:gd name="T80" fmla="*/ 55 w 88"/>
                <a:gd name="T81" fmla="*/ 9 h 34"/>
                <a:gd name="T82" fmla="*/ 55 w 88"/>
                <a:gd name="T83" fmla="*/ 9 h 34"/>
                <a:gd name="T84" fmla="*/ 50 w 88"/>
                <a:gd name="T85" fmla="*/ 9 h 34"/>
                <a:gd name="T86" fmla="*/ 46 w 88"/>
                <a:gd name="T87" fmla="*/ 4 h 34"/>
                <a:gd name="T88" fmla="*/ 42 w 88"/>
                <a:gd name="T89" fmla="*/ 4 h 34"/>
                <a:gd name="T90" fmla="*/ 42 w 88"/>
                <a:gd name="T91" fmla="*/ 4 h 34"/>
                <a:gd name="T92" fmla="*/ 38 w 88"/>
                <a:gd name="T93" fmla="*/ 4 h 34"/>
                <a:gd name="T94" fmla="*/ 33 w 88"/>
                <a:gd name="T95" fmla="*/ 4 h 34"/>
                <a:gd name="T96" fmla="*/ 29 w 88"/>
                <a:gd name="T97" fmla="*/ 4 h 34"/>
                <a:gd name="T98" fmla="*/ 25 w 88"/>
                <a:gd name="T99" fmla="*/ 0 h 34"/>
                <a:gd name="T100" fmla="*/ 21 w 88"/>
                <a:gd name="T101" fmla="*/ 0 h 34"/>
                <a:gd name="T102" fmla="*/ 21 w 88"/>
                <a:gd name="T103" fmla="*/ 0 h 34"/>
                <a:gd name="T104" fmla="*/ 16 w 88"/>
                <a:gd name="T105" fmla="*/ 0 h 34"/>
                <a:gd name="T106" fmla="*/ 12 w 88"/>
                <a:gd name="T107" fmla="*/ 0 h 34"/>
                <a:gd name="T108" fmla="*/ 8 w 88"/>
                <a:gd name="T109" fmla="*/ 0 h 34"/>
                <a:gd name="T110" fmla="*/ 8 w 88"/>
                <a:gd name="T111" fmla="*/ 0 h 34"/>
                <a:gd name="T112" fmla="*/ 4 w 88"/>
                <a:gd name="T113" fmla="*/ 0 h 34"/>
                <a:gd name="T114" fmla="*/ 0 w 88"/>
                <a:gd name="T115" fmla="*/ 0 h 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
                <a:gd name="T175" fmla="*/ 0 h 34"/>
                <a:gd name="T176" fmla="*/ 88 w 88"/>
                <a:gd name="T177" fmla="*/ 34 h 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 h="34">
                  <a:moveTo>
                    <a:pt x="0" y="0"/>
                  </a:moveTo>
                  <a:lnTo>
                    <a:pt x="0" y="0"/>
                  </a:lnTo>
                  <a:lnTo>
                    <a:pt x="4" y="0"/>
                  </a:lnTo>
                  <a:lnTo>
                    <a:pt x="4" y="4"/>
                  </a:lnTo>
                  <a:lnTo>
                    <a:pt x="4" y="9"/>
                  </a:lnTo>
                  <a:lnTo>
                    <a:pt x="4" y="13"/>
                  </a:lnTo>
                  <a:lnTo>
                    <a:pt x="4" y="17"/>
                  </a:lnTo>
                  <a:lnTo>
                    <a:pt x="4" y="21"/>
                  </a:lnTo>
                  <a:lnTo>
                    <a:pt x="4" y="26"/>
                  </a:lnTo>
                  <a:lnTo>
                    <a:pt x="4" y="30"/>
                  </a:lnTo>
                  <a:lnTo>
                    <a:pt x="4" y="34"/>
                  </a:lnTo>
                  <a:lnTo>
                    <a:pt x="8" y="34"/>
                  </a:lnTo>
                  <a:lnTo>
                    <a:pt x="12" y="34"/>
                  </a:lnTo>
                  <a:lnTo>
                    <a:pt x="16" y="30"/>
                  </a:lnTo>
                  <a:lnTo>
                    <a:pt x="21" y="30"/>
                  </a:lnTo>
                  <a:lnTo>
                    <a:pt x="25" y="30"/>
                  </a:lnTo>
                  <a:lnTo>
                    <a:pt x="29" y="30"/>
                  </a:lnTo>
                  <a:lnTo>
                    <a:pt x="33" y="30"/>
                  </a:lnTo>
                  <a:lnTo>
                    <a:pt x="33" y="26"/>
                  </a:lnTo>
                  <a:lnTo>
                    <a:pt x="38" y="26"/>
                  </a:lnTo>
                  <a:lnTo>
                    <a:pt x="42" y="26"/>
                  </a:lnTo>
                  <a:lnTo>
                    <a:pt x="46" y="26"/>
                  </a:lnTo>
                  <a:lnTo>
                    <a:pt x="50" y="26"/>
                  </a:lnTo>
                  <a:lnTo>
                    <a:pt x="55" y="26"/>
                  </a:lnTo>
                  <a:lnTo>
                    <a:pt x="55" y="21"/>
                  </a:lnTo>
                  <a:lnTo>
                    <a:pt x="59" y="21"/>
                  </a:lnTo>
                  <a:lnTo>
                    <a:pt x="63" y="21"/>
                  </a:lnTo>
                  <a:lnTo>
                    <a:pt x="67" y="21"/>
                  </a:lnTo>
                  <a:lnTo>
                    <a:pt x="72" y="21"/>
                  </a:lnTo>
                  <a:lnTo>
                    <a:pt x="76" y="17"/>
                  </a:lnTo>
                  <a:lnTo>
                    <a:pt x="80" y="17"/>
                  </a:lnTo>
                  <a:lnTo>
                    <a:pt x="84" y="17"/>
                  </a:lnTo>
                  <a:lnTo>
                    <a:pt x="88" y="13"/>
                  </a:lnTo>
                  <a:lnTo>
                    <a:pt x="84" y="13"/>
                  </a:lnTo>
                  <a:lnTo>
                    <a:pt x="80" y="13"/>
                  </a:lnTo>
                  <a:lnTo>
                    <a:pt x="76" y="13"/>
                  </a:lnTo>
                  <a:lnTo>
                    <a:pt x="72" y="9"/>
                  </a:lnTo>
                  <a:lnTo>
                    <a:pt x="67" y="9"/>
                  </a:lnTo>
                  <a:lnTo>
                    <a:pt x="63" y="9"/>
                  </a:lnTo>
                  <a:lnTo>
                    <a:pt x="59" y="9"/>
                  </a:lnTo>
                  <a:lnTo>
                    <a:pt x="55" y="9"/>
                  </a:lnTo>
                  <a:lnTo>
                    <a:pt x="50" y="9"/>
                  </a:lnTo>
                  <a:lnTo>
                    <a:pt x="50" y="4"/>
                  </a:lnTo>
                  <a:lnTo>
                    <a:pt x="46" y="4"/>
                  </a:lnTo>
                  <a:lnTo>
                    <a:pt x="42" y="4"/>
                  </a:lnTo>
                  <a:lnTo>
                    <a:pt x="38" y="4"/>
                  </a:lnTo>
                  <a:lnTo>
                    <a:pt x="33" y="4"/>
                  </a:lnTo>
                  <a:lnTo>
                    <a:pt x="29" y="4"/>
                  </a:lnTo>
                  <a:lnTo>
                    <a:pt x="29" y="0"/>
                  </a:lnTo>
                  <a:lnTo>
                    <a:pt x="25" y="0"/>
                  </a:lnTo>
                  <a:lnTo>
                    <a:pt x="21" y="0"/>
                  </a:lnTo>
                  <a:lnTo>
                    <a:pt x="16" y="0"/>
                  </a:lnTo>
                  <a:lnTo>
                    <a:pt x="12" y="0"/>
                  </a:lnTo>
                  <a:lnTo>
                    <a:pt x="8" y="0"/>
                  </a:lnTo>
                  <a:lnTo>
                    <a:pt x="4" y="0"/>
                  </a:lnTo>
                  <a:lnTo>
                    <a:pt x="0" y="0"/>
                  </a:lnTo>
                  <a:close/>
                </a:path>
              </a:pathLst>
            </a:custGeom>
            <a:solidFill>
              <a:srgbClr val="BFEBFF"/>
            </a:solidFill>
            <a:ln w="9525">
              <a:noFill/>
              <a:round/>
              <a:headEnd/>
              <a:tailEnd/>
            </a:ln>
          </p:spPr>
          <p:txBody>
            <a:bodyPr/>
            <a:lstStyle/>
            <a:p>
              <a:endParaRPr lang="en-US"/>
            </a:p>
          </p:txBody>
        </p:sp>
        <p:sp>
          <p:nvSpPr>
            <p:cNvPr id="121975" name="Freeform 52"/>
            <p:cNvSpPr>
              <a:spLocks/>
            </p:cNvSpPr>
            <p:nvPr/>
          </p:nvSpPr>
          <p:spPr bwMode="auto">
            <a:xfrm>
              <a:off x="1569" y="1807"/>
              <a:ext cx="98" cy="127"/>
            </a:xfrm>
            <a:custGeom>
              <a:avLst/>
              <a:gdLst>
                <a:gd name="T0" fmla="*/ 13 w 98"/>
                <a:gd name="T1" fmla="*/ 8 h 127"/>
                <a:gd name="T2" fmla="*/ 21 w 98"/>
                <a:gd name="T3" fmla="*/ 13 h 127"/>
                <a:gd name="T4" fmla="*/ 30 w 98"/>
                <a:gd name="T5" fmla="*/ 13 h 127"/>
                <a:gd name="T6" fmla="*/ 43 w 98"/>
                <a:gd name="T7" fmla="*/ 8 h 127"/>
                <a:gd name="T8" fmla="*/ 51 w 98"/>
                <a:gd name="T9" fmla="*/ 8 h 127"/>
                <a:gd name="T10" fmla="*/ 60 w 98"/>
                <a:gd name="T11" fmla="*/ 4 h 127"/>
                <a:gd name="T12" fmla="*/ 68 w 98"/>
                <a:gd name="T13" fmla="*/ 4 h 127"/>
                <a:gd name="T14" fmla="*/ 77 w 98"/>
                <a:gd name="T15" fmla="*/ 0 h 127"/>
                <a:gd name="T16" fmla="*/ 81 w 98"/>
                <a:gd name="T17" fmla="*/ 0 h 127"/>
                <a:gd name="T18" fmla="*/ 89 w 98"/>
                <a:gd name="T19" fmla="*/ 0 h 127"/>
                <a:gd name="T20" fmla="*/ 93 w 98"/>
                <a:gd name="T21" fmla="*/ 0 h 127"/>
                <a:gd name="T22" fmla="*/ 93 w 98"/>
                <a:gd name="T23" fmla="*/ 4 h 127"/>
                <a:gd name="T24" fmla="*/ 93 w 98"/>
                <a:gd name="T25" fmla="*/ 8 h 127"/>
                <a:gd name="T26" fmla="*/ 93 w 98"/>
                <a:gd name="T27" fmla="*/ 17 h 127"/>
                <a:gd name="T28" fmla="*/ 98 w 98"/>
                <a:gd name="T29" fmla="*/ 25 h 127"/>
                <a:gd name="T30" fmla="*/ 98 w 98"/>
                <a:gd name="T31" fmla="*/ 34 h 127"/>
                <a:gd name="T32" fmla="*/ 98 w 98"/>
                <a:gd name="T33" fmla="*/ 47 h 127"/>
                <a:gd name="T34" fmla="*/ 98 w 98"/>
                <a:gd name="T35" fmla="*/ 55 h 127"/>
                <a:gd name="T36" fmla="*/ 98 w 98"/>
                <a:gd name="T37" fmla="*/ 68 h 127"/>
                <a:gd name="T38" fmla="*/ 98 w 98"/>
                <a:gd name="T39" fmla="*/ 76 h 127"/>
                <a:gd name="T40" fmla="*/ 98 w 98"/>
                <a:gd name="T41" fmla="*/ 89 h 127"/>
                <a:gd name="T42" fmla="*/ 98 w 98"/>
                <a:gd name="T43" fmla="*/ 97 h 127"/>
                <a:gd name="T44" fmla="*/ 98 w 98"/>
                <a:gd name="T45" fmla="*/ 106 h 127"/>
                <a:gd name="T46" fmla="*/ 93 w 98"/>
                <a:gd name="T47" fmla="*/ 114 h 127"/>
                <a:gd name="T48" fmla="*/ 93 w 98"/>
                <a:gd name="T49" fmla="*/ 119 h 127"/>
                <a:gd name="T50" fmla="*/ 89 w 98"/>
                <a:gd name="T51" fmla="*/ 123 h 127"/>
                <a:gd name="T52" fmla="*/ 81 w 98"/>
                <a:gd name="T53" fmla="*/ 123 h 127"/>
                <a:gd name="T54" fmla="*/ 77 w 98"/>
                <a:gd name="T55" fmla="*/ 127 h 127"/>
                <a:gd name="T56" fmla="*/ 68 w 98"/>
                <a:gd name="T57" fmla="*/ 127 h 127"/>
                <a:gd name="T58" fmla="*/ 60 w 98"/>
                <a:gd name="T59" fmla="*/ 127 h 127"/>
                <a:gd name="T60" fmla="*/ 51 w 98"/>
                <a:gd name="T61" fmla="*/ 127 h 127"/>
                <a:gd name="T62" fmla="*/ 43 w 98"/>
                <a:gd name="T63" fmla="*/ 127 h 127"/>
                <a:gd name="T64" fmla="*/ 34 w 98"/>
                <a:gd name="T65" fmla="*/ 123 h 127"/>
                <a:gd name="T66" fmla="*/ 30 w 98"/>
                <a:gd name="T67" fmla="*/ 123 h 127"/>
                <a:gd name="T68" fmla="*/ 26 w 98"/>
                <a:gd name="T69" fmla="*/ 123 h 127"/>
                <a:gd name="T70" fmla="*/ 21 w 98"/>
                <a:gd name="T71" fmla="*/ 119 h 127"/>
                <a:gd name="T72" fmla="*/ 26 w 98"/>
                <a:gd name="T73" fmla="*/ 110 h 127"/>
                <a:gd name="T74" fmla="*/ 30 w 98"/>
                <a:gd name="T75" fmla="*/ 106 h 127"/>
                <a:gd name="T76" fmla="*/ 30 w 98"/>
                <a:gd name="T77" fmla="*/ 102 h 127"/>
                <a:gd name="T78" fmla="*/ 26 w 98"/>
                <a:gd name="T79" fmla="*/ 93 h 127"/>
                <a:gd name="T80" fmla="*/ 26 w 98"/>
                <a:gd name="T81" fmla="*/ 85 h 127"/>
                <a:gd name="T82" fmla="*/ 21 w 98"/>
                <a:gd name="T83" fmla="*/ 80 h 127"/>
                <a:gd name="T84" fmla="*/ 17 w 98"/>
                <a:gd name="T85" fmla="*/ 72 h 127"/>
                <a:gd name="T86" fmla="*/ 13 w 98"/>
                <a:gd name="T87" fmla="*/ 63 h 127"/>
                <a:gd name="T88" fmla="*/ 9 w 98"/>
                <a:gd name="T89" fmla="*/ 55 h 127"/>
                <a:gd name="T90" fmla="*/ 5 w 98"/>
                <a:gd name="T91" fmla="*/ 47 h 127"/>
                <a:gd name="T92" fmla="*/ 5 w 98"/>
                <a:gd name="T93" fmla="*/ 38 h 127"/>
                <a:gd name="T94" fmla="*/ 0 w 98"/>
                <a:gd name="T95" fmla="*/ 34 h 127"/>
                <a:gd name="T96" fmla="*/ 0 w 98"/>
                <a:gd name="T97" fmla="*/ 25 h 127"/>
                <a:gd name="T98" fmla="*/ 0 w 98"/>
                <a:gd name="T99" fmla="*/ 21 h 127"/>
                <a:gd name="T100" fmla="*/ 5 w 98"/>
                <a:gd name="T101" fmla="*/ 17 h 127"/>
                <a:gd name="T102" fmla="*/ 5 w 98"/>
                <a:gd name="T103" fmla="*/ 13 h 127"/>
                <a:gd name="T104" fmla="*/ 9 w 98"/>
                <a:gd name="T105" fmla="*/ 8 h 1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127"/>
                <a:gd name="T161" fmla="*/ 98 w 98"/>
                <a:gd name="T162" fmla="*/ 127 h 1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127">
                  <a:moveTo>
                    <a:pt x="9" y="8"/>
                  </a:moveTo>
                  <a:lnTo>
                    <a:pt x="9" y="8"/>
                  </a:lnTo>
                  <a:lnTo>
                    <a:pt x="13" y="8"/>
                  </a:lnTo>
                  <a:lnTo>
                    <a:pt x="17" y="8"/>
                  </a:lnTo>
                  <a:lnTo>
                    <a:pt x="17" y="13"/>
                  </a:lnTo>
                  <a:lnTo>
                    <a:pt x="21" y="13"/>
                  </a:lnTo>
                  <a:lnTo>
                    <a:pt x="26" y="13"/>
                  </a:lnTo>
                  <a:lnTo>
                    <a:pt x="30" y="13"/>
                  </a:lnTo>
                  <a:lnTo>
                    <a:pt x="34" y="8"/>
                  </a:lnTo>
                  <a:lnTo>
                    <a:pt x="38" y="8"/>
                  </a:lnTo>
                  <a:lnTo>
                    <a:pt x="43" y="8"/>
                  </a:lnTo>
                  <a:lnTo>
                    <a:pt x="47" y="8"/>
                  </a:lnTo>
                  <a:lnTo>
                    <a:pt x="51" y="8"/>
                  </a:lnTo>
                  <a:lnTo>
                    <a:pt x="55" y="8"/>
                  </a:lnTo>
                  <a:lnTo>
                    <a:pt x="60" y="4"/>
                  </a:lnTo>
                  <a:lnTo>
                    <a:pt x="64" y="4"/>
                  </a:lnTo>
                  <a:lnTo>
                    <a:pt x="68" y="4"/>
                  </a:lnTo>
                  <a:lnTo>
                    <a:pt x="72" y="4"/>
                  </a:lnTo>
                  <a:lnTo>
                    <a:pt x="72" y="0"/>
                  </a:lnTo>
                  <a:lnTo>
                    <a:pt x="77" y="0"/>
                  </a:lnTo>
                  <a:lnTo>
                    <a:pt x="81" y="0"/>
                  </a:lnTo>
                  <a:lnTo>
                    <a:pt x="85" y="0"/>
                  </a:lnTo>
                  <a:lnTo>
                    <a:pt x="89" y="0"/>
                  </a:lnTo>
                  <a:lnTo>
                    <a:pt x="93" y="0"/>
                  </a:lnTo>
                  <a:lnTo>
                    <a:pt x="98" y="4"/>
                  </a:lnTo>
                  <a:lnTo>
                    <a:pt x="93" y="4"/>
                  </a:lnTo>
                  <a:lnTo>
                    <a:pt x="93" y="8"/>
                  </a:lnTo>
                  <a:lnTo>
                    <a:pt x="93" y="13"/>
                  </a:lnTo>
                  <a:lnTo>
                    <a:pt x="93" y="17"/>
                  </a:lnTo>
                  <a:lnTo>
                    <a:pt x="93" y="21"/>
                  </a:lnTo>
                  <a:lnTo>
                    <a:pt x="98" y="25"/>
                  </a:lnTo>
                  <a:lnTo>
                    <a:pt x="98" y="30"/>
                  </a:lnTo>
                  <a:lnTo>
                    <a:pt x="98" y="34"/>
                  </a:lnTo>
                  <a:lnTo>
                    <a:pt x="98" y="38"/>
                  </a:lnTo>
                  <a:lnTo>
                    <a:pt x="98" y="42"/>
                  </a:lnTo>
                  <a:lnTo>
                    <a:pt x="98" y="47"/>
                  </a:lnTo>
                  <a:lnTo>
                    <a:pt x="98" y="51"/>
                  </a:lnTo>
                  <a:lnTo>
                    <a:pt x="98" y="55"/>
                  </a:lnTo>
                  <a:lnTo>
                    <a:pt x="98" y="59"/>
                  </a:lnTo>
                  <a:lnTo>
                    <a:pt x="98" y="63"/>
                  </a:lnTo>
                  <a:lnTo>
                    <a:pt x="98" y="68"/>
                  </a:lnTo>
                  <a:lnTo>
                    <a:pt x="98" y="72"/>
                  </a:lnTo>
                  <a:lnTo>
                    <a:pt x="98" y="76"/>
                  </a:lnTo>
                  <a:lnTo>
                    <a:pt x="98" y="80"/>
                  </a:lnTo>
                  <a:lnTo>
                    <a:pt x="98" y="85"/>
                  </a:lnTo>
                  <a:lnTo>
                    <a:pt x="98" y="89"/>
                  </a:lnTo>
                  <a:lnTo>
                    <a:pt x="98" y="93"/>
                  </a:lnTo>
                  <a:lnTo>
                    <a:pt x="98" y="97"/>
                  </a:lnTo>
                  <a:lnTo>
                    <a:pt x="98" y="102"/>
                  </a:lnTo>
                  <a:lnTo>
                    <a:pt x="98" y="106"/>
                  </a:lnTo>
                  <a:lnTo>
                    <a:pt x="98" y="110"/>
                  </a:lnTo>
                  <a:lnTo>
                    <a:pt x="93" y="114"/>
                  </a:lnTo>
                  <a:lnTo>
                    <a:pt x="93" y="119"/>
                  </a:lnTo>
                  <a:lnTo>
                    <a:pt x="89" y="119"/>
                  </a:lnTo>
                  <a:lnTo>
                    <a:pt x="89" y="123"/>
                  </a:lnTo>
                  <a:lnTo>
                    <a:pt x="85" y="123"/>
                  </a:lnTo>
                  <a:lnTo>
                    <a:pt x="81" y="123"/>
                  </a:lnTo>
                  <a:lnTo>
                    <a:pt x="81" y="127"/>
                  </a:lnTo>
                  <a:lnTo>
                    <a:pt x="77" y="127"/>
                  </a:lnTo>
                  <a:lnTo>
                    <a:pt x="72" y="127"/>
                  </a:lnTo>
                  <a:lnTo>
                    <a:pt x="68" y="127"/>
                  </a:lnTo>
                  <a:lnTo>
                    <a:pt x="64" y="127"/>
                  </a:lnTo>
                  <a:lnTo>
                    <a:pt x="60" y="127"/>
                  </a:lnTo>
                  <a:lnTo>
                    <a:pt x="55" y="127"/>
                  </a:lnTo>
                  <a:lnTo>
                    <a:pt x="51" y="127"/>
                  </a:lnTo>
                  <a:lnTo>
                    <a:pt x="47" y="127"/>
                  </a:lnTo>
                  <a:lnTo>
                    <a:pt x="43" y="127"/>
                  </a:lnTo>
                  <a:lnTo>
                    <a:pt x="38" y="127"/>
                  </a:lnTo>
                  <a:lnTo>
                    <a:pt x="34" y="123"/>
                  </a:lnTo>
                  <a:lnTo>
                    <a:pt x="30" y="123"/>
                  </a:lnTo>
                  <a:lnTo>
                    <a:pt x="26" y="123"/>
                  </a:lnTo>
                  <a:lnTo>
                    <a:pt x="26" y="119"/>
                  </a:lnTo>
                  <a:lnTo>
                    <a:pt x="21" y="119"/>
                  </a:lnTo>
                  <a:lnTo>
                    <a:pt x="26" y="114"/>
                  </a:lnTo>
                  <a:lnTo>
                    <a:pt x="26" y="110"/>
                  </a:lnTo>
                  <a:lnTo>
                    <a:pt x="30" y="110"/>
                  </a:lnTo>
                  <a:lnTo>
                    <a:pt x="30" y="106"/>
                  </a:lnTo>
                  <a:lnTo>
                    <a:pt x="30" y="102"/>
                  </a:lnTo>
                  <a:lnTo>
                    <a:pt x="26" y="97"/>
                  </a:lnTo>
                  <a:lnTo>
                    <a:pt x="26" y="93"/>
                  </a:lnTo>
                  <a:lnTo>
                    <a:pt x="26" y="89"/>
                  </a:lnTo>
                  <a:lnTo>
                    <a:pt x="26" y="85"/>
                  </a:lnTo>
                  <a:lnTo>
                    <a:pt x="21" y="85"/>
                  </a:lnTo>
                  <a:lnTo>
                    <a:pt x="21" y="80"/>
                  </a:lnTo>
                  <a:lnTo>
                    <a:pt x="21" y="76"/>
                  </a:lnTo>
                  <a:lnTo>
                    <a:pt x="17" y="76"/>
                  </a:lnTo>
                  <a:lnTo>
                    <a:pt x="17" y="72"/>
                  </a:lnTo>
                  <a:lnTo>
                    <a:pt x="17" y="68"/>
                  </a:lnTo>
                  <a:lnTo>
                    <a:pt x="13" y="63"/>
                  </a:lnTo>
                  <a:lnTo>
                    <a:pt x="13" y="59"/>
                  </a:lnTo>
                  <a:lnTo>
                    <a:pt x="9" y="55"/>
                  </a:lnTo>
                  <a:lnTo>
                    <a:pt x="9" y="51"/>
                  </a:lnTo>
                  <a:lnTo>
                    <a:pt x="9" y="47"/>
                  </a:lnTo>
                  <a:lnTo>
                    <a:pt x="5" y="47"/>
                  </a:lnTo>
                  <a:lnTo>
                    <a:pt x="5" y="42"/>
                  </a:lnTo>
                  <a:lnTo>
                    <a:pt x="5" y="38"/>
                  </a:lnTo>
                  <a:lnTo>
                    <a:pt x="0" y="38"/>
                  </a:lnTo>
                  <a:lnTo>
                    <a:pt x="0" y="34"/>
                  </a:lnTo>
                  <a:lnTo>
                    <a:pt x="0" y="30"/>
                  </a:lnTo>
                  <a:lnTo>
                    <a:pt x="0" y="25"/>
                  </a:lnTo>
                  <a:lnTo>
                    <a:pt x="0" y="21"/>
                  </a:lnTo>
                  <a:lnTo>
                    <a:pt x="0" y="17"/>
                  </a:lnTo>
                  <a:lnTo>
                    <a:pt x="5" y="17"/>
                  </a:lnTo>
                  <a:lnTo>
                    <a:pt x="5" y="13"/>
                  </a:lnTo>
                  <a:lnTo>
                    <a:pt x="5" y="8"/>
                  </a:lnTo>
                  <a:lnTo>
                    <a:pt x="9" y="8"/>
                  </a:lnTo>
                  <a:close/>
                </a:path>
              </a:pathLst>
            </a:custGeom>
            <a:solidFill>
              <a:srgbClr val="FFB3E8"/>
            </a:solidFill>
            <a:ln w="9525">
              <a:noFill/>
              <a:round/>
              <a:headEnd/>
              <a:tailEnd/>
            </a:ln>
          </p:spPr>
          <p:txBody>
            <a:bodyPr/>
            <a:lstStyle/>
            <a:p>
              <a:endParaRPr lang="en-US"/>
            </a:p>
          </p:txBody>
        </p:sp>
        <p:sp>
          <p:nvSpPr>
            <p:cNvPr id="121976" name="Freeform 53"/>
            <p:cNvSpPr>
              <a:spLocks/>
            </p:cNvSpPr>
            <p:nvPr/>
          </p:nvSpPr>
          <p:spPr bwMode="auto">
            <a:xfrm>
              <a:off x="1565" y="1743"/>
              <a:ext cx="102" cy="26"/>
            </a:xfrm>
            <a:custGeom>
              <a:avLst/>
              <a:gdLst>
                <a:gd name="T0" fmla="*/ 76 w 102"/>
                <a:gd name="T1" fmla="*/ 0 h 26"/>
                <a:gd name="T2" fmla="*/ 68 w 102"/>
                <a:gd name="T3" fmla="*/ 0 h 26"/>
                <a:gd name="T4" fmla="*/ 55 w 102"/>
                <a:gd name="T5" fmla="*/ 0 h 26"/>
                <a:gd name="T6" fmla="*/ 47 w 102"/>
                <a:gd name="T7" fmla="*/ 0 h 26"/>
                <a:gd name="T8" fmla="*/ 38 w 102"/>
                <a:gd name="T9" fmla="*/ 0 h 26"/>
                <a:gd name="T10" fmla="*/ 30 w 102"/>
                <a:gd name="T11" fmla="*/ 0 h 26"/>
                <a:gd name="T12" fmla="*/ 25 w 102"/>
                <a:gd name="T13" fmla="*/ 5 h 26"/>
                <a:gd name="T14" fmla="*/ 17 w 102"/>
                <a:gd name="T15" fmla="*/ 5 h 26"/>
                <a:gd name="T16" fmla="*/ 13 w 102"/>
                <a:gd name="T17" fmla="*/ 9 h 26"/>
                <a:gd name="T18" fmla="*/ 9 w 102"/>
                <a:gd name="T19" fmla="*/ 9 h 26"/>
                <a:gd name="T20" fmla="*/ 4 w 102"/>
                <a:gd name="T21" fmla="*/ 13 h 26"/>
                <a:gd name="T22" fmla="*/ 0 w 102"/>
                <a:gd name="T23" fmla="*/ 17 h 26"/>
                <a:gd name="T24" fmla="*/ 4 w 102"/>
                <a:gd name="T25" fmla="*/ 17 h 26"/>
                <a:gd name="T26" fmla="*/ 9 w 102"/>
                <a:gd name="T27" fmla="*/ 22 h 26"/>
                <a:gd name="T28" fmla="*/ 13 w 102"/>
                <a:gd name="T29" fmla="*/ 22 h 26"/>
                <a:gd name="T30" fmla="*/ 17 w 102"/>
                <a:gd name="T31" fmla="*/ 22 h 26"/>
                <a:gd name="T32" fmla="*/ 25 w 102"/>
                <a:gd name="T33" fmla="*/ 26 h 26"/>
                <a:gd name="T34" fmla="*/ 34 w 102"/>
                <a:gd name="T35" fmla="*/ 26 h 26"/>
                <a:gd name="T36" fmla="*/ 42 w 102"/>
                <a:gd name="T37" fmla="*/ 26 h 26"/>
                <a:gd name="T38" fmla="*/ 51 w 102"/>
                <a:gd name="T39" fmla="*/ 26 h 26"/>
                <a:gd name="T40" fmla="*/ 59 w 102"/>
                <a:gd name="T41" fmla="*/ 22 h 26"/>
                <a:gd name="T42" fmla="*/ 68 w 102"/>
                <a:gd name="T43" fmla="*/ 22 h 26"/>
                <a:gd name="T44" fmla="*/ 76 w 102"/>
                <a:gd name="T45" fmla="*/ 22 h 26"/>
                <a:gd name="T46" fmla="*/ 85 w 102"/>
                <a:gd name="T47" fmla="*/ 22 h 26"/>
                <a:gd name="T48" fmla="*/ 93 w 102"/>
                <a:gd name="T49" fmla="*/ 22 h 26"/>
                <a:gd name="T50" fmla="*/ 97 w 102"/>
                <a:gd name="T51" fmla="*/ 17 h 26"/>
                <a:gd name="T52" fmla="*/ 102 w 102"/>
                <a:gd name="T53" fmla="*/ 17 h 26"/>
                <a:gd name="T54" fmla="*/ 102 w 102"/>
                <a:gd name="T55" fmla="*/ 13 h 26"/>
                <a:gd name="T56" fmla="*/ 97 w 102"/>
                <a:gd name="T57" fmla="*/ 13 h 26"/>
                <a:gd name="T58" fmla="*/ 93 w 102"/>
                <a:gd name="T59" fmla="*/ 13 h 26"/>
                <a:gd name="T60" fmla="*/ 89 w 102"/>
                <a:gd name="T61" fmla="*/ 13 h 26"/>
                <a:gd name="T62" fmla="*/ 85 w 102"/>
                <a:gd name="T63" fmla="*/ 13 h 26"/>
                <a:gd name="T64" fmla="*/ 81 w 102"/>
                <a:gd name="T65" fmla="*/ 13 h 26"/>
                <a:gd name="T66" fmla="*/ 72 w 102"/>
                <a:gd name="T67" fmla="*/ 13 h 26"/>
                <a:gd name="T68" fmla="*/ 68 w 102"/>
                <a:gd name="T69" fmla="*/ 13 h 26"/>
                <a:gd name="T70" fmla="*/ 64 w 102"/>
                <a:gd name="T71" fmla="*/ 13 h 26"/>
                <a:gd name="T72" fmla="*/ 59 w 102"/>
                <a:gd name="T73" fmla="*/ 13 h 26"/>
                <a:gd name="T74" fmla="*/ 55 w 102"/>
                <a:gd name="T75" fmla="*/ 13 h 26"/>
                <a:gd name="T76" fmla="*/ 51 w 102"/>
                <a:gd name="T77" fmla="*/ 13 h 26"/>
                <a:gd name="T78" fmla="*/ 47 w 102"/>
                <a:gd name="T79" fmla="*/ 13 h 26"/>
                <a:gd name="T80" fmla="*/ 42 w 102"/>
                <a:gd name="T81" fmla="*/ 13 h 26"/>
                <a:gd name="T82" fmla="*/ 47 w 102"/>
                <a:gd name="T83" fmla="*/ 13 h 26"/>
                <a:gd name="T84" fmla="*/ 51 w 102"/>
                <a:gd name="T85" fmla="*/ 13 h 26"/>
                <a:gd name="T86" fmla="*/ 55 w 102"/>
                <a:gd name="T87" fmla="*/ 9 h 26"/>
                <a:gd name="T88" fmla="*/ 59 w 102"/>
                <a:gd name="T89" fmla="*/ 9 h 26"/>
                <a:gd name="T90" fmla="*/ 64 w 102"/>
                <a:gd name="T91" fmla="*/ 9 h 26"/>
                <a:gd name="T92" fmla="*/ 68 w 102"/>
                <a:gd name="T93" fmla="*/ 9 h 26"/>
                <a:gd name="T94" fmla="*/ 72 w 102"/>
                <a:gd name="T95" fmla="*/ 9 h 26"/>
                <a:gd name="T96" fmla="*/ 76 w 102"/>
                <a:gd name="T97" fmla="*/ 9 h 26"/>
                <a:gd name="T98" fmla="*/ 76 w 102"/>
                <a:gd name="T99" fmla="*/ 9 h 26"/>
                <a:gd name="T100" fmla="*/ 85 w 102"/>
                <a:gd name="T101" fmla="*/ 9 h 26"/>
                <a:gd name="T102" fmla="*/ 89 w 102"/>
                <a:gd name="T103" fmla="*/ 5 h 26"/>
                <a:gd name="T104" fmla="*/ 89 w 102"/>
                <a:gd name="T105" fmla="*/ 5 h 26"/>
                <a:gd name="T106" fmla="*/ 89 w 102"/>
                <a:gd name="T107" fmla="*/ 0 h 26"/>
                <a:gd name="T108" fmla="*/ 85 w 102"/>
                <a:gd name="T109" fmla="*/ 0 h 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2"/>
                <a:gd name="T166" fmla="*/ 0 h 26"/>
                <a:gd name="T167" fmla="*/ 102 w 102"/>
                <a:gd name="T168" fmla="*/ 26 h 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2" h="26">
                  <a:moveTo>
                    <a:pt x="85" y="0"/>
                  </a:moveTo>
                  <a:lnTo>
                    <a:pt x="81" y="0"/>
                  </a:lnTo>
                  <a:lnTo>
                    <a:pt x="76" y="0"/>
                  </a:lnTo>
                  <a:lnTo>
                    <a:pt x="72" y="0"/>
                  </a:lnTo>
                  <a:lnTo>
                    <a:pt x="68" y="0"/>
                  </a:lnTo>
                  <a:lnTo>
                    <a:pt x="64" y="0"/>
                  </a:lnTo>
                  <a:lnTo>
                    <a:pt x="59" y="0"/>
                  </a:lnTo>
                  <a:lnTo>
                    <a:pt x="55" y="0"/>
                  </a:lnTo>
                  <a:lnTo>
                    <a:pt x="51" y="0"/>
                  </a:lnTo>
                  <a:lnTo>
                    <a:pt x="47" y="0"/>
                  </a:lnTo>
                  <a:lnTo>
                    <a:pt x="42" y="0"/>
                  </a:lnTo>
                  <a:lnTo>
                    <a:pt x="38" y="0"/>
                  </a:lnTo>
                  <a:lnTo>
                    <a:pt x="34" y="0"/>
                  </a:lnTo>
                  <a:lnTo>
                    <a:pt x="30" y="0"/>
                  </a:lnTo>
                  <a:lnTo>
                    <a:pt x="30" y="5"/>
                  </a:lnTo>
                  <a:lnTo>
                    <a:pt x="25" y="5"/>
                  </a:lnTo>
                  <a:lnTo>
                    <a:pt x="21" y="5"/>
                  </a:lnTo>
                  <a:lnTo>
                    <a:pt x="17" y="5"/>
                  </a:lnTo>
                  <a:lnTo>
                    <a:pt x="17" y="9"/>
                  </a:lnTo>
                  <a:lnTo>
                    <a:pt x="13" y="9"/>
                  </a:lnTo>
                  <a:lnTo>
                    <a:pt x="9" y="9"/>
                  </a:lnTo>
                  <a:lnTo>
                    <a:pt x="4" y="13"/>
                  </a:lnTo>
                  <a:lnTo>
                    <a:pt x="0" y="17"/>
                  </a:lnTo>
                  <a:lnTo>
                    <a:pt x="4" y="17"/>
                  </a:lnTo>
                  <a:lnTo>
                    <a:pt x="4" y="22"/>
                  </a:lnTo>
                  <a:lnTo>
                    <a:pt x="9" y="22"/>
                  </a:lnTo>
                  <a:lnTo>
                    <a:pt x="13" y="22"/>
                  </a:lnTo>
                  <a:lnTo>
                    <a:pt x="17" y="22"/>
                  </a:lnTo>
                  <a:lnTo>
                    <a:pt x="21" y="22"/>
                  </a:lnTo>
                  <a:lnTo>
                    <a:pt x="21" y="26"/>
                  </a:lnTo>
                  <a:lnTo>
                    <a:pt x="25" y="26"/>
                  </a:lnTo>
                  <a:lnTo>
                    <a:pt x="30" y="26"/>
                  </a:lnTo>
                  <a:lnTo>
                    <a:pt x="34" y="26"/>
                  </a:lnTo>
                  <a:lnTo>
                    <a:pt x="38" y="26"/>
                  </a:lnTo>
                  <a:lnTo>
                    <a:pt x="42" y="26"/>
                  </a:lnTo>
                  <a:lnTo>
                    <a:pt x="47" y="26"/>
                  </a:lnTo>
                  <a:lnTo>
                    <a:pt x="51" y="26"/>
                  </a:lnTo>
                  <a:lnTo>
                    <a:pt x="51" y="22"/>
                  </a:lnTo>
                  <a:lnTo>
                    <a:pt x="55" y="22"/>
                  </a:lnTo>
                  <a:lnTo>
                    <a:pt x="59" y="22"/>
                  </a:lnTo>
                  <a:lnTo>
                    <a:pt x="64" y="22"/>
                  </a:lnTo>
                  <a:lnTo>
                    <a:pt x="68" y="22"/>
                  </a:lnTo>
                  <a:lnTo>
                    <a:pt x="72" y="22"/>
                  </a:lnTo>
                  <a:lnTo>
                    <a:pt x="76" y="22"/>
                  </a:lnTo>
                  <a:lnTo>
                    <a:pt x="81" y="22"/>
                  </a:lnTo>
                  <a:lnTo>
                    <a:pt x="85" y="22"/>
                  </a:lnTo>
                  <a:lnTo>
                    <a:pt x="89" y="22"/>
                  </a:lnTo>
                  <a:lnTo>
                    <a:pt x="93" y="22"/>
                  </a:lnTo>
                  <a:lnTo>
                    <a:pt x="97" y="22"/>
                  </a:lnTo>
                  <a:lnTo>
                    <a:pt x="97" y="17"/>
                  </a:lnTo>
                  <a:lnTo>
                    <a:pt x="102" y="17"/>
                  </a:lnTo>
                  <a:lnTo>
                    <a:pt x="102" y="13"/>
                  </a:lnTo>
                  <a:lnTo>
                    <a:pt x="97" y="13"/>
                  </a:lnTo>
                  <a:lnTo>
                    <a:pt x="93" y="13"/>
                  </a:lnTo>
                  <a:lnTo>
                    <a:pt x="89" y="13"/>
                  </a:lnTo>
                  <a:lnTo>
                    <a:pt x="85" y="13"/>
                  </a:lnTo>
                  <a:lnTo>
                    <a:pt x="81" y="13"/>
                  </a:lnTo>
                  <a:lnTo>
                    <a:pt x="76" y="13"/>
                  </a:lnTo>
                  <a:lnTo>
                    <a:pt x="72" y="13"/>
                  </a:lnTo>
                  <a:lnTo>
                    <a:pt x="68" y="13"/>
                  </a:lnTo>
                  <a:lnTo>
                    <a:pt x="64" y="13"/>
                  </a:lnTo>
                  <a:lnTo>
                    <a:pt x="59" y="13"/>
                  </a:lnTo>
                  <a:lnTo>
                    <a:pt x="55" y="13"/>
                  </a:lnTo>
                  <a:lnTo>
                    <a:pt x="51" y="13"/>
                  </a:lnTo>
                  <a:lnTo>
                    <a:pt x="47" y="13"/>
                  </a:lnTo>
                  <a:lnTo>
                    <a:pt x="42" y="13"/>
                  </a:lnTo>
                  <a:lnTo>
                    <a:pt x="47" y="13"/>
                  </a:lnTo>
                  <a:lnTo>
                    <a:pt x="51" y="13"/>
                  </a:lnTo>
                  <a:lnTo>
                    <a:pt x="55" y="13"/>
                  </a:lnTo>
                  <a:lnTo>
                    <a:pt x="55" y="9"/>
                  </a:lnTo>
                  <a:lnTo>
                    <a:pt x="59" y="9"/>
                  </a:lnTo>
                  <a:lnTo>
                    <a:pt x="64" y="9"/>
                  </a:lnTo>
                  <a:lnTo>
                    <a:pt x="68" y="9"/>
                  </a:lnTo>
                  <a:lnTo>
                    <a:pt x="72" y="9"/>
                  </a:lnTo>
                  <a:lnTo>
                    <a:pt x="76" y="9"/>
                  </a:lnTo>
                  <a:lnTo>
                    <a:pt x="81" y="9"/>
                  </a:lnTo>
                  <a:lnTo>
                    <a:pt x="85" y="9"/>
                  </a:lnTo>
                  <a:lnTo>
                    <a:pt x="85" y="5"/>
                  </a:lnTo>
                  <a:lnTo>
                    <a:pt x="89" y="5"/>
                  </a:lnTo>
                  <a:lnTo>
                    <a:pt x="89" y="0"/>
                  </a:lnTo>
                  <a:lnTo>
                    <a:pt x="85" y="0"/>
                  </a:lnTo>
                  <a:close/>
                </a:path>
              </a:pathLst>
            </a:custGeom>
            <a:solidFill>
              <a:srgbClr val="FFEDA3"/>
            </a:solidFill>
            <a:ln w="9525">
              <a:noFill/>
              <a:round/>
              <a:headEnd/>
              <a:tailEnd/>
            </a:ln>
          </p:spPr>
          <p:txBody>
            <a:bodyPr/>
            <a:lstStyle/>
            <a:p>
              <a:endParaRPr lang="en-US"/>
            </a:p>
          </p:txBody>
        </p:sp>
        <p:sp>
          <p:nvSpPr>
            <p:cNvPr id="121977" name="Freeform 54"/>
            <p:cNvSpPr>
              <a:spLocks/>
            </p:cNvSpPr>
            <p:nvPr/>
          </p:nvSpPr>
          <p:spPr bwMode="auto">
            <a:xfrm>
              <a:off x="1544" y="1832"/>
              <a:ext cx="106" cy="94"/>
            </a:xfrm>
            <a:custGeom>
              <a:avLst/>
              <a:gdLst>
                <a:gd name="T0" fmla="*/ 89 w 106"/>
                <a:gd name="T1" fmla="*/ 17 h 94"/>
                <a:gd name="T2" fmla="*/ 89 w 106"/>
                <a:gd name="T3" fmla="*/ 17 h 94"/>
                <a:gd name="T4" fmla="*/ 93 w 106"/>
                <a:gd name="T5" fmla="*/ 17 h 94"/>
                <a:gd name="T6" fmla="*/ 97 w 106"/>
                <a:gd name="T7" fmla="*/ 17 h 94"/>
                <a:gd name="T8" fmla="*/ 102 w 106"/>
                <a:gd name="T9" fmla="*/ 17 h 94"/>
                <a:gd name="T10" fmla="*/ 106 w 106"/>
                <a:gd name="T11" fmla="*/ 17 h 94"/>
                <a:gd name="T12" fmla="*/ 102 w 106"/>
                <a:gd name="T13" fmla="*/ 22 h 94"/>
                <a:gd name="T14" fmla="*/ 97 w 106"/>
                <a:gd name="T15" fmla="*/ 26 h 94"/>
                <a:gd name="T16" fmla="*/ 93 w 106"/>
                <a:gd name="T17" fmla="*/ 26 h 94"/>
                <a:gd name="T18" fmla="*/ 89 w 106"/>
                <a:gd name="T19" fmla="*/ 30 h 94"/>
                <a:gd name="T20" fmla="*/ 85 w 106"/>
                <a:gd name="T21" fmla="*/ 30 h 94"/>
                <a:gd name="T22" fmla="*/ 85 w 106"/>
                <a:gd name="T23" fmla="*/ 34 h 94"/>
                <a:gd name="T24" fmla="*/ 89 w 106"/>
                <a:gd name="T25" fmla="*/ 34 h 94"/>
                <a:gd name="T26" fmla="*/ 93 w 106"/>
                <a:gd name="T27" fmla="*/ 30 h 94"/>
                <a:gd name="T28" fmla="*/ 97 w 106"/>
                <a:gd name="T29" fmla="*/ 30 h 94"/>
                <a:gd name="T30" fmla="*/ 97 w 106"/>
                <a:gd name="T31" fmla="*/ 34 h 94"/>
                <a:gd name="T32" fmla="*/ 97 w 106"/>
                <a:gd name="T33" fmla="*/ 34 h 94"/>
                <a:gd name="T34" fmla="*/ 89 w 106"/>
                <a:gd name="T35" fmla="*/ 38 h 94"/>
                <a:gd name="T36" fmla="*/ 89 w 106"/>
                <a:gd name="T37" fmla="*/ 43 h 94"/>
                <a:gd name="T38" fmla="*/ 85 w 106"/>
                <a:gd name="T39" fmla="*/ 43 h 94"/>
                <a:gd name="T40" fmla="*/ 80 w 106"/>
                <a:gd name="T41" fmla="*/ 47 h 94"/>
                <a:gd name="T42" fmla="*/ 76 w 106"/>
                <a:gd name="T43" fmla="*/ 51 h 94"/>
                <a:gd name="T44" fmla="*/ 68 w 106"/>
                <a:gd name="T45" fmla="*/ 51 h 94"/>
                <a:gd name="T46" fmla="*/ 68 w 106"/>
                <a:gd name="T47" fmla="*/ 55 h 94"/>
                <a:gd name="T48" fmla="*/ 68 w 106"/>
                <a:gd name="T49" fmla="*/ 55 h 94"/>
                <a:gd name="T50" fmla="*/ 72 w 106"/>
                <a:gd name="T51" fmla="*/ 51 h 94"/>
                <a:gd name="T52" fmla="*/ 76 w 106"/>
                <a:gd name="T53" fmla="*/ 51 h 94"/>
                <a:gd name="T54" fmla="*/ 80 w 106"/>
                <a:gd name="T55" fmla="*/ 51 h 94"/>
                <a:gd name="T56" fmla="*/ 80 w 106"/>
                <a:gd name="T57" fmla="*/ 47 h 94"/>
                <a:gd name="T58" fmla="*/ 89 w 106"/>
                <a:gd name="T59" fmla="*/ 47 h 94"/>
                <a:gd name="T60" fmla="*/ 85 w 106"/>
                <a:gd name="T61" fmla="*/ 47 h 94"/>
                <a:gd name="T62" fmla="*/ 85 w 106"/>
                <a:gd name="T63" fmla="*/ 51 h 94"/>
                <a:gd name="T64" fmla="*/ 76 w 106"/>
                <a:gd name="T65" fmla="*/ 55 h 94"/>
                <a:gd name="T66" fmla="*/ 72 w 106"/>
                <a:gd name="T67" fmla="*/ 60 h 94"/>
                <a:gd name="T68" fmla="*/ 68 w 106"/>
                <a:gd name="T69" fmla="*/ 64 h 94"/>
                <a:gd name="T70" fmla="*/ 63 w 106"/>
                <a:gd name="T71" fmla="*/ 68 h 94"/>
                <a:gd name="T72" fmla="*/ 59 w 106"/>
                <a:gd name="T73" fmla="*/ 68 h 94"/>
                <a:gd name="T74" fmla="*/ 59 w 106"/>
                <a:gd name="T75" fmla="*/ 72 h 94"/>
                <a:gd name="T76" fmla="*/ 55 w 106"/>
                <a:gd name="T77" fmla="*/ 72 h 94"/>
                <a:gd name="T78" fmla="*/ 51 w 106"/>
                <a:gd name="T79" fmla="*/ 77 h 94"/>
                <a:gd name="T80" fmla="*/ 46 w 106"/>
                <a:gd name="T81" fmla="*/ 81 h 94"/>
                <a:gd name="T82" fmla="*/ 46 w 106"/>
                <a:gd name="T83" fmla="*/ 81 h 94"/>
                <a:gd name="T84" fmla="*/ 51 w 106"/>
                <a:gd name="T85" fmla="*/ 81 h 94"/>
                <a:gd name="T86" fmla="*/ 55 w 106"/>
                <a:gd name="T87" fmla="*/ 77 h 94"/>
                <a:gd name="T88" fmla="*/ 59 w 106"/>
                <a:gd name="T89" fmla="*/ 77 h 94"/>
                <a:gd name="T90" fmla="*/ 63 w 106"/>
                <a:gd name="T91" fmla="*/ 77 h 94"/>
                <a:gd name="T92" fmla="*/ 68 w 106"/>
                <a:gd name="T93" fmla="*/ 77 h 94"/>
                <a:gd name="T94" fmla="*/ 63 w 106"/>
                <a:gd name="T95" fmla="*/ 81 h 94"/>
                <a:gd name="T96" fmla="*/ 59 w 106"/>
                <a:gd name="T97" fmla="*/ 81 h 94"/>
                <a:gd name="T98" fmla="*/ 55 w 106"/>
                <a:gd name="T99" fmla="*/ 85 h 94"/>
                <a:gd name="T100" fmla="*/ 51 w 106"/>
                <a:gd name="T101" fmla="*/ 89 h 94"/>
                <a:gd name="T102" fmla="*/ 46 w 106"/>
                <a:gd name="T103" fmla="*/ 89 h 94"/>
                <a:gd name="T104" fmla="*/ 42 w 106"/>
                <a:gd name="T105" fmla="*/ 94 h 94"/>
                <a:gd name="T106" fmla="*/ 38 w 106"/>
                <a:gd name="T107" fmla="*/ 94 h 94"/>
                <a:gd name="T108" fmla="*/ 21 w 106"/>
                <a:gd name="T109" fmla="*/ 0 h 94"/>
                <a:gd name="T110" fmla="*/ 85 w 106"/>
                <a:gd name="T111" fmla="*/ 17 h 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
                <a:gd name="T169" fmla="*/ 0 h 94"/>
                <a:gd name="T170" fmla="*/ 106 w 106"/>
                <a:gd name="T171" fmla="*/ 94 h 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 h="94">
                  <a:moveTo>
                    <a:pt x="85" y="17"/>
                  </a:moveTo>
                  <a:lnTo>
                    <a:pt x="85" y="17"/>
                  </a:lnTo>
                  <a:lnTo>
                    <a:pt x="89" y="17"/>
                  </a:lnTo>
                  <a:lnTo>
                    <a:pt x="93" y="17"/>
                  </a:lnTo>
                  <a:lnTo>
                    <a:pt x="97" y="17"/>
                  </a:lnTo>
                  <a:lnTo>
                    <a:pt x="102" y="17"/>
                  </a:lnTo>
                  <a:lnTo>
                    <a:pt x="106" y="17"/>
                  </a:lnTo>
                  <a:lnTo>
                    <a:pt x="102" y="22"/>
                  </a:lnTo>
                  <a:lnTo>
                    <a:pt x="97" y="22"/>
                  </a:lnTo>
                  <a:lnTo>
                    <a:pt x="97" y="26"/>
                  </a:lnTo>
                  <a:lnTo>
                    <a:pt x="93" y="26"/>
                  </a:lnTo>
                  <a:lnTo>
                    <a:pt x="89" y="30"/>
                  </a:lnTo>
                  <a:lnTo>
                    <a:pt x="85" y="30"/>
                  </a:lnTo>
                  <a:lnTo>
                    <a:pt x="85" y="34"/>
                  </a:lnTo>
                  <a:lnTo>
                    <a:pt x="89" y="34"/>
                  </a:lnTo>
                  <a:lnTo>
                    <a:pt x="93" y="34"/>
                  </a:lnTo>
                  <a:lnTo>
                    <a:pt x="93" y="30"/>
                  </a:lnTo>
                  <a:lnTo>
                    <a:pt x="97" y="30"/>
                  </a:lnTo>
                  <a:lnTo>
                    <a:pt x="102" y="30"/>
                  </a:lnTo>
                  <a:lnTo>
                    <a:pt x="102" y="34"/>
                  </a:lnTo>
                  <a:lnTo>
                    <a:pt x="97" y="34"/>
                  </a:lnTo>
                  <a:lnTo>
                    <a:pt x="93" y="38"/>
                  </a:lnTo>
                  <a:lnTo>
                    <a:pt x="89" y="38"/>
                  </a:lnTo>
                  <a:lnTo>
                    <a:pt x="89" y="43"/>
                  </a:lnTo>
                  <a:lnTo>
                    <a:pt x="85" y="43"/>
                  </a:lnTo>
                  <a:lnTo>
                    <a:pt x="80" y="43"/>
                  </a:lnTo>
                  <a:lnTo>
                    <a:pt x="80" y="47"/>
                  </a:lnTo>
                  <a:lnTo>
                    <a:pt x="76" y="47"/>
                  </a:lnTo>
                  <a:lnTo>
                    <a:pt x="76" y="51"/>
                  </a:lnTo>
                  <a:lnTo>
                    <a:pt x="72" y="51"/>
                  </a:lnTo>
                  <a:lnTo>
                    <a:pt x="68" y="51"/>
                  </a:lnTo>
                  <a:lnTo>
                    <a:pt x="68" y="55"/>
                  </a:lnTo>
                  <a:lnTo>
                    <a:pt x="72" y="55"/>
                  </a:lnTo>
                  <a:lnTo>
                    <a:pt x="72" y="51"/>
                  </a:lnTo>
                  <a:lnTo>
                    <a:pt x="76" y="51"/>
                  </a:lnTo>
                  <a:lnTo>
                    <a:pt x="80" y="51"/>
                  </a:lnTo>
                  <a:lnTo>
                    <a:pt x="80" y="47"/>
                  </a:lnTo>
                  <a:lnTo>
                    <a:pt x="85" y="47"/>
                  </a:lnTo>
                  <a:lnTo>
                    <a:pt x="89" y="47"/>
                  </a:lnTo>
                  <a:lnTo>
                    <a:pt x="85" y="47"/>
                  </a:lnTo>
                  <a:lnTo>
                    <a:pt x="85" y="51"/>
                  </a:lnTo>
                  <a:lnTo>
                    <a:pt x="80" y="51"/>
                  </a:lnTo>
                  <a:lnTo>
                    <a:pt x="80" y="55"/>
                  </a:lnTo>
                  <a:lnTo>
                    <a:pt x="76" y="55"/>
                  </a:lnTo>
                  <a:lnTo>
                    <a:pt x="76" y="60"/>
                  </a:lnTo>
                  <a:lnTo>
                    <a:pt x="72" y="60"/>
                  </a:lnTo>
                  <a:lnTo>
                    <a:pt x="72" y="64"/>
                  </a:lnTo>
                  <a:lnTo>
                    <a:pt x="68" y="64"/>
                  </a:lnTo>
                  <a:lnTo>
                    <a:pt x="63" y="68"/>
                  </a:lnTo>
                  <a:lnTo>
                    <a:pt x="59" y="68"/>
                  </a:lnTo>
                  <a:lnTo>
                    <a:pt x="59" y="72"/>
                  </a:lnTo>
                  <a:lnTo>
                    <a:pt x="55" y="72"/>
                  </a:lnTo>
                  <a:lnTo>
                    <a:pt x="51" y="77"/>
                  </a:lnTo>
                  <a:lnTo>
                    <a:pt x="46" y="77"/>
                  </a:lnTo>
                  <a:lnTo>
                    <a:pt x="46" y="81"/>
                  </a:lnTo>
                  <a:lnTo>
                    <a:pt x="51" y="81"/>
                  </a:lnTo>
                  <a:lnTo>
                    <a:pt x="51" y="77"/>
                  </a:lnTo>
                  <a:lnTo>
                    <a:pt x="55" y="77"/>
                  </a:lnTo>
                  <a:lnTo>
                    <a:pt x="59" y="77"/>
                  </a:lnTo>
                  <a:lnTo>
                    <a:pt x="63" y="77"/>
                  </a:lnTo>
                  <a:lnTo>
                    <a:pt x="68" y="77"/>
                  </a:lnTo>
                  <a:lnTo>
                    <a:pt x="63" y="77"/>
                  </a:lnTo>
                  <a:lnTo>
                    <a:pt x="63" y="81"/>
                  </a:lnTo>
                  <a:lnTo>
                    <a:pt x="59" y="81"/>
                  </a:lnTo>
                  <a:lnTo>
                    <a:pt x="59" y="85"/>
                  </a:lnTo>
                  <a:lnTo>
                    <a:pt x="55" y="85"/>
                  </a:lnTo>
                  <a:lnTo>
                    <a:pt x="51" y="85"/>
                  </a:lnTo>
                  <a:lnTo>
                    <a:pt x="51" y="89"/>
                  </a:lnTo>
                  <a:lnTo>
                    <a:pt x="46" y="89"/>
                  </a:lnTo>
                  <a:lnTo>
                    <a:pt x="42" y="94"/>
                  </a:lnTo>
                  <a:lnTo>
                    <a:pt x="38" y="94"/>
                  </a:lnTo>
                  <a:lnTo>
                    <a:pt x="4" y="77"/>
                  </a:lnTo>
                  <a:lnTo>
                    <a:pt x="0" y="30"/>
                  </a:lnTo>
                  <a:lnTo>
                    <a:pt x="21" y="0"/>
                  </a:lnTo>
                  <a:lnTo>
                    <a:pt x="59" y="13"/>
                  </a:lnTo>
                  <a:lnTo>
                    <a:pt x="76" y="17"/>
                  </a:lnTo>
                  <a:lnTo>
                    <a:pt x="85" y="17"/>
                  </a:lnTo>
                  <a:close/>
                </a:path>
              </a:pathLst>
            </a:custGeom>
            <a:solidFill>
              <a:srgbClr val="FFFFFF"/>
            </a:solidFill>
            <a:ln w="9525">
              <a:noFill/>
              <a:round/>
              <a:headEnd/>
              <a:tailEnd/>
            </a:ln>
          </p:spPr>
          <p:txBody>
            <a:bodyPr/>
            <a:lstStyle/>
            <a:p>
              <a:endParaRPr lang="en-US"/>
            </a:p>
          </p:txBody>
        </p:sp>
        <p:sp>
          <p:nvSpPr>
            <p:cNvPr id="121978" name="Freeform 55"/>
            <p:cNvSpPr>
              <a:spLocks/>
            </p:cNvSpPr>
            <p:nvPr/>
          </p:nvSpPr>
          <p:spPr bwMode="auto">
            <a:xfrm>
              <a:off x="1425" y="1777"/>
              <a:ext cx="221" cy="166"/>
            </a:xfrm>
            <a:custGeom>
              <a:avLst/>
              <a:gdLst>
                <a:gd name="T0" fmla="*/ 30 w 221"/>
                <a:gd name="T1" fmla="*/ 102 h 166"/>
                <a:gd name="T2" fmla="*/ 43 w 221"/>
                <a:gd name="T3" fmla="*/ 93 h 166"/>
                <a:gd name="T4" fmla="*/ 51 w 221"/>
                <a:gd name="T5" fmla="*/ 85 h 166"/>
                <a:gd name="T6" fmla="*/ 60 w 221"/>
                <a:gd name="T7" fmla="*/ 72 h 166"/>
                <a:gd name="T8" fmla="*/ 68 w 221"/>
                <a:gd name="T9" fmla="*/ 64 h 166"/>
                <a:gd name="T10" fmla="*/ 81 w 221"/>
                <a:gd name="T11" fmla="*/ 51 h 166"/>
                <a:gd name="T12" fmla="*/ 93 w 221"/>
                <a:gd name="T13" fmla="*/ 47 h 166"/>
                <a:gd name="T14" fmla="*/ 106 w 221"/>
                <a:gd name="T15" fmla="*/ 43 h 166"/>
                <a:gd name="T16" fmla="*/ 115 w 221"/>
                <a:gd name="T17" fmla="*/ 38 h 166"/>
                <a:gd name="T18" fmla="*/ 132 w 221"/>
                <a:gd name="T19" fmla="*/ 26 h 166"/>
                <a:gd name="T20" fmla="*/ 136 w 221"/>
                <a:gd name="T21" fmla="*/ 17 h 166"/>
                <a:gd name="T22" fmla="*/ 140 w 221"/>
                <a:gd name="T23" fmla="*/ 4 h 166"/>
                <a:gd name="T24" fmla="*/ 144 w 221"/>
                <a:gd name="T25" fmla="*/ 0 h 166"/>
                <a:gd name="T26" fmla="*/ 149 w 221"/>
                <a:gd name="T27" fmla="*/ 13 h 166"/>
                <a:gd name="T28" fmla="*/ 144 w 221"/>
                <a:gd name="T29" fmla="*/ 26 h 166"/>
                <a:gd name="T30" fmla="*/ 136 w 221"/>
                <a:gd name="T31" fmla="*/ 43 h 166"/>
                <a:gd name="T32" fmla="*/ 123 w 221"/>
                <a:gd name="T33" fmla="*/ 51 h 166"/>
                <a:gd name="T34" fmla="*/ 106 w 221"/>
                <a:gd name="T35" fmla="*/ 64 h 166"/>
                <a:gd name="T36" fmla="*/ 106 w 221"/>
                <a:gd name="T37" fmla="*/ 72 h 166"/>
                <a:gd name="T38" fmla="*/ 115 w 221"/>
                <a:gd name="T39" fmla="*/ 68 h 166"/>
                <a:gd name="T40" fmla="*/ 127 w 221"/>
                <a:gd name="T41" fmla="*/ 68 h 166"/>
                <a:gd name="T42" fmla="*/ 140 w 221"/>
                <a:gd name="T43" fmla="*/ 72 h 166"/>
                <a:gd name="T44" fmla="*/ 157 w 221"/>
                <a:gd name="T45" fmla="*/ 72 h 166"/>
                <a:gd name="T46" fmla="*/ 170 w 221"/>
                <a:gd name="T47" fmla="*/ 77 h 166"/>
                <a:gd name="T48" fmla="*/ 182 w 221"/>
                <a:gd name="T49" fmla="*/ 77 h 166"/>
                <a:gd name="T50" fmla="*/ 195 w 221"/>
                <a:gd name="T51" fmla="*/ 77 h 166"/>
                <a:gd name="T52" fmla="*/ 208 w 221"/>
                <a:gd name="T53" fmla="*/ 77 h 166"/>
                <a:gd name="T54" fmla="*/ 216 w 221"/>
                <a:gd name="T55" fmla="*/ 72 h 166"/>
                <a:gd name="T56" fmla="*/ 216 w 221"/>
                <a:gd name="T57" fmla="*/ 81 h 166"/>
                <a:gd name="T58" fmla="*/ 204 w 221"/>
                <a:gd name="T59" fmla="*/ 89 h 166"/>
                <a:gd name="T60" fmla="*/ 195 w 221"/>
                <a:gd name="T61" fmla="*/ 98 h 166"/>
                <a:gd name="T62" fmla="*/ 208 w 221"/>
                <a:gd name="T63" fmla="*/ 93 h 166"/>
                <a:gd name="T64" fmla="*/ 216 w 221"/>
                <a:gd name="T65" fmla="*/ 89 h 166"/>
                <a:gd name="T66" fmla="*/ 212 w 221"/>
                <a:gd name="T67" fmla="*/ 93 h 166"/>
                <a:gd name="T68" fmla="*/ 199 w 221"/>
                <a:gd name="T69" fmla="*/ 102 h 166"/>
                <a:gd name="T70" fmla="*/ 191 w 221"/>
                <a:gd name="T71" fmla="*/ 106 h 166"/>
                <a:gd name="T72" fmla="*/ 178 w 221"/>
                <a:gd name="T73" fmla="*/ 115 h 166"/>
                <a:gd name="T74" fmla="*/ 191 w 221"/>
                <a:gd name="T75" fmla="*/ 115 h 166"/>
                <a:gd name="T76" fmla="*/ 199 w 221"/>
                <a:gd name="T77" fmla="*/ 110 h 166"/>
                <a:gd name="T78" fmla="*/ 199 w 221"/>
                <a:gd name="T79" fmla="*/ 115 h 166"/>
                <a:gd name="T80" fmla="*/ 187 w 221"/>
                <a:gd name="T81" fmla="*/ 119 h 166"/>
                <a:gd name="T82" fmla="*/ 174 w 221"/>
                <a:gd name="T83" fmla="*/ 127 h 166"/>
                <a:gd name="T84" fmla="*/ 165 w 221"/>
                <a:gd name="T85" fmla="*/ 132 h 166"/>
                <a:gd name="T86" fmla="*/ 153 w 221"/>
                <a:gd name="T87" fmla="*/ 140 h 166"/>
                <a:gd name="T88" fmla="*/ 161 w 221"/>
                <a:gd name="T89" fmla="*/ 136 h 166"/>
                <a:gd name="T90" fmla="*/ 174 w 221"/>
                <a:gd name="T91" fmla="*/ 132 h 166"/>
                <a:gd name="T92" fmla="*/ 170 w 221"/>
                <a:gd name="T93" fmla="*/ 140 h 166"/>
                <a:gd name="T94" fmla="*/ 157 w 221"/>
                <a:gd name="T95" fmla="*/ 149 h 166"/>
                <a:gd name="T96" fmla="*/ 144 w 221"/>
                <a:gd name="T97" fmla="*/ 153 h 166"/>
                <a:gd name="T98" fmla="*/ 127 w 221"/>
                <a:gd name="T99" fmla="*/ 157 h 166"/>
                <a:gd name="T100" fmla="*/ 106 w 221"/>
                <a:gd name="T101" fmla="*/ 157 h 166"/>
                <a:gd name="T102" fmla="*/ 89 w 221"/>
                <a:gd name="T103" fmla="*/ 161 h 166"/>
                <a:gd name="T104" fmla="*/ 68 w 221"/>
                <a:gd name="T105" fmla="*/ 161 h 166"/>
                <a:gd name="T106" fmla="*/ 47 w 221"/>
                <a:gd name="T107" fmla="*/ 161 h 166"/>
                <a:gd name="T108" fmla="*/ 30 w 221"/>
                <a:gd name="T109" fmla="*/ 166 h 166"/>
                <a:gd name="T110" fmla="*/ 13 w 221"/>
                <a:gd name="T111" fmla="*/ 166 h 166"/>
                <a:gd name="T112" fmla="*/ 4 w 221"/>
                <a:gd name="T113" fmla="*/ 166 h 166"/>
                <a:gd name="T114" fmla="*/ 4 w 221"/>
                <a:gd name="T115" fmla="*/ 153 h 166"/>
                <a:gd name="T116" fmla="*/ 4 w 221"/>
                <a:gd name="T117" fmla="*/ 140 h 166"/>
                <a:gd name="T118" fmla="*/ 9 w 221"/>
                <a:gd name="T119" fmla="*/ 132 h 166"/>
                <a:gd name="T120" fmla="*/ 13 w 221"/>
                <a:gd name="T121" fmla="*/ 119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1"/>
                <a:gd name="T184" fmla="*/ 0 h 166"/>
                <a:gd name="T185" fmla="*/ 221 w 221"/>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1" h="166">
                  <a:moveTo>
                    <a:pt x="17" y="110"/>
                  </a:moveTo>
                  <a:lnTo>
                    <a:pt x="17" y="110"/>
                  </a:lnTo>
                  <a:lnTo>
                    <a:pt x="21" y="110"/>
                  </a:lnTo>
                  <a:lnTo>
                    <a:pt x="21" y="106"/>
                  </a:lnTo>
                  <a:lnTo>
                    <a:pt x="26" y="106"/>
                  </a:lnTo>
                  <a:lnTo>
                    <a:pt x="30" y="106"/>
                  </a:lnTo>
                  <a:lnTo>
                    <a:pt x="30" y="102"/>
                  </a:lnTo>
                  <a:lnTo>
                    <a:pt x="34" y="102"/>
                  </a:lnTo>
                  <a:lnTo>
                    <a:pt x="38" y="98"/>
                  </a:lnTo>
                  <a:lnTo>
                    <a:pt x="43" y="98"/>
                  </a:lnTo>
                  <a:lnTo>
                    <a:pt x="43" y="93"/>
                  </a:lnTo>
                  <a:lnTo>
                    <a:pt x="47" y="93"/>
                  </a:lnTo>
                  <a:lnTo>
                    <a:pt x="47" y="89"/>
                  </a:lnTo>
                  <a:lnTo>
                    <a:pt x="51" y="89"/>
                  </a:lnTo>
                  <a:lnTo>
                    <a:pt x="51" y="85"/>
                  </a:lnTo>
                  <a:lnTo>
                    <a:pt x="55" y="85"/>
                  </a:lnTo>
                  <a:lnTo>
                    <a:pt x="55" y="81"/>
                  </a:lnTo>
                  <a:lnTo>
                    <a:pt x="55" y="77"/>
                  </a:lnTo>
                  <a:lnTo>
                    <a:pt x="60" y="77"/>
                  </a:lnTo>
                  <a:lnTo>
                    <a:pt x="60" y="72"/>
                  </a:lnTo>
                  <a:lnTo>
                    <a:pt x="64" y="72"/>
                  </a:lnTo>
                  <a:lnTo>
                    <a:pt x="64" y="68"/>
                  </a:lnTo>
                  <a:lnTo>
                    <a:pt x="68" y="64"/>
                  </a:lnTo>
                  <a:lnTo>
                    <a:pt x="68" y="60"/>
                  </a:lnTo>
                  <a:lnTo>
                    <a:pt x="72" y="60"/>
                  </a:lnTo>
                  <a:lnTo>
                    <a:pt x="76" y="55"/>
                  </a:lnTo>
                  <a:lnTo>
                    <a:pt x="81" y="55"/>
                  </a:lnTo>
                  <a:lnTo>
                    <a:pt x="81" y="51"/>
                  </a:lnTo>
                  <a:lnTo>
                    <a:pt x="85" y="51"/>
                  </a:lnTo>
                  <a:lnTo>
                    <a:pt x="85" y="47"/>
                  </a:lnTo>
                  <a:lnTo>
                    <a:pt x="89" y="47"/>
                  </a:lnTo>
                  <a:lnTo>
                    <a:pt x="93" y="47"/>
                  </a:lnTo>
                  <a:lnTo>
                    <a:pt x="93" y="43"/>
                  </a:lnTo>
                  <a:lnTo>
                    <a:pt x="98" y="43"/>
                  </a:lnTo>
                  <a:lnTo>
                    <a:pt x="102" y="43"/>
                  </a:lnTo>
                  <a:lnTo>
                    <a:pt x="106" y="43"/>
                  </a:lnTo>
                  <a:lnTo>
                    <a:pt x="106" y="38"/>
                  </a:lnTo>
                  <a:lnTo>
                    <a:pt x="110" y="38"/>
                  </a:lnTo>
                  <a:lnTo>
                    <a:pt x="115" y="38"/>
                  </a:lnTo>
                  <a:lnTo>
                    <a:pt x="119" y="38"/>
                  </a:lnTo>
                  <a:lnTo>
                    <a:pt x="119" y="34"/>
                  </a:lnTo>
                  <a:lnTo>
                    <a:pt x="123" y="34"/>
                  </a:lnTo>
                  <a:lnTo>
                    <a:pt x="127" y="34"/>
                  </a:lnTo>
                  <a:lnTo>
                    <a:pt x="127" y="30"/>
                  </a:lnTo>
                  <a:lnTo>
                    <a:pt x="132" y="26"/>
                  </a:lnTo>
                  <a:lnTo>
                    <a:pt x="132" y="21"/>
                  </a:lnTo>
                  <a:lnTo>
                    <a:pt x="136" y="21"/>
                  </a:lnTo>
                  <a:lnTo>
                    <a:pt x="136" y="17"/>
                  </a:lnTo>
                  <a:lnTo>
                    <a:pt x="136" y="13"/>
                  </a:lnTo>
                  <a:lnTo>
                    <a:pt x="140" y="13"/>
                  </a:lnTo>
                  <a:lnTo>
                    <a:pt x="140" y="9"/>
                  </a:lnTo>
                  <a:lnTo>
                    <a:pt x="140" y="4"/>
                  </a:lnTo>
                  <a:lnTo>
                    <a:pt x="140" y="0"/>
                  </a:lnTo>
                  <a:lnTo>
                    <a:pt x="144" y="0"/>
                  </a:lnTo>
                  <a:lnTo>
                    <a:pt x="144" y="4"/>
                  </a:lnTo>
                  <a:lnTo>
                    <a:pt x="144" y="9"/>
                  </a:lnTo>
                  <a:lnTo>
                    <a:pt x="149" y="9"/>
                  </a:lnTo>
                  <a:lnTo>
                    <a:pt x="149" y="13"/>
                  </a:lnTo>
                  <a:lnTo>
                    <a:pt x="149" y="17"/>
                  </a:lnTo>
                  <a:lnTo>
                    <a:pt x="149" y="21"/>
                  </a:lnTo>
                  <a:lnTo>
                    <a:pt x="144" y="26"/>
                  </a:lnTo>
                  <a:lnTo>
                    <a:pt x="144" y="30"/>
                  </a:lnTo>
                  <a:lnTo>
                    <a:pt x="144" y="34"/>
                  </a:lnTo>
                  <a:lnTo>
                    <a:pt x="140" y="34"/>
                  </a:lnTo>
                  <a:lnTo>
                    <a:pt x="140" y="38"/>
                  </a:lnTo>
                  <a:lnTo>
                    <a:pt x="136" y="43"/>
                  </a:lnTo>
                  <a:lnTo>
                    <a:pt x="132" y="47"/>
                  </a:lnTo>
                  <a:lnTo>
                    <a:pt x="127" y="47"/>
                  </a:lnTo>
                  <a:lnTo>
                    <a:pt x="127" y="51"/>
                  </a:lnTo>
                  <a:lnTo>
                    <a:pt x="123" y="51"/>
                  </a:lnTo>
                  <a:lnTo>
                    <a:pt x="119" y="55"/>
                  </a:lnTo>
                  <a:lnTo>
                    <a:pt x="115" y="60"/>
                  </a:lnTo>
                  <a:lnTo>
                    <a:pt x="110" y="60"/>
                  </a:lnTo>
                  <a:lnTo>
                    <a:pt x="110" y="64"/>
                  </a:lnTo>
                  <a:lnTo>
                    <a:pt x="106" y="64"/>
                  </a:lnTo>
                  <a:lnTo>
                    <a:pt x="106" y="68"/>
                  </a:lnTo>
                  <a:lnTo>
                    <a:pt x="102" y="72"/>
                  </a:lnTo>
                  <a:lnTo>
                    <a:pt x="106" y="72"/>
                  </a:lnTo>
                  <a:lnTo>
                    <a:pt x="106" y="68"/>
                  </a:lnTo>
                  <a:lnTo>
                    <a:pt x="110" y="68"/>
                  </a:lnTo>
                  <a:lnTo>
                    <a:pt x="115" y="68"/>
                  </a:lnTo>
                  <a:lnTo>
                    <a:pt x="119" y="68"/>
                  </a:lnTo>
                  <a:lnTo>
                    <a:pt x="123" y="68"/>
                  </a:lnTo>
                  <a:lnTo>
                    <a:pt x="127" y="68"/>
                  </a:lnTo>
                  <a:lnTo>
                    <a:pt x="132" y="68"/>
                  </a:lnTo>
                  <a:lnTo>
                    <a:pt x="136" y="68"/>
                  </a:lnTo>
                  <a:lnTo>
                    <a:pt x="140" y="68"/>
                  </a:lnTo>
                  <a:lnTo>
                    <a:pt x="140" y="72"/>
                  </a:lnTo>
                  <a:lnTo>
                    <a:pt x="144" y="72"/>
                  </a:lnTo>
                  <a:lnTo>
                    <a:pt x="149" y="72"/>
                  </a:lnTo>
                  <a:lnTo>
                    <a:pt x="153" y="72"/>
                  </a:lnTo>
                  <a:lnTo>
                    <a:pt x="157" y="72"/>
                  </a:lnTo>
                  <a:lnTo>
                    <a:pt x="161" y="72"/>
                  </a:lnTo>
                  <a:lnTo>
                    <a:pt x="165" y="72"/>
                  </a:lnTo>
                  <a:lnTo>
                    <a:pt x="170" y="77"/>
                  </a:lnTo>
                  <a:lnTo>
                    <a:pt x="174" y="77"/>
                  </a:lnTo>
                  <a:lnTo>
                    <a:pt x="178" y="77"/>
                  </a:lnTo>
                  <a:lnTo>
                    <a:pt x="182" y="77"/>
                  </a:lnTo>
                  <a:lnTo>
                    <a:pt x="187" y="77"/>
                  </a:lnTo>
                  <a:lnTo>
                    <a:pt x="191" y="77"/>
                  </a:lnTo>
                  <a:lnTo>
                    <a:pt x="195" y="77"/>
                  </a:lnTo>
                  <a:lnTo>
                    <a:pt x="199" y="77"/>
                  </a:lnTo>
                  <a:lnTo>
                    <a:pt x="204" y="77"/>
                  </a:lnTo>
                  <a:lnTo>
                    <a:pt x="208" y="77"/>
                  </a:lnTo>
                  <a:lnTo>
                    <a:pt x="212" y="77"/>
                  </a:lnTo>
                  <a:lnTo>
                    <a:pt x="216" y="72"/>
                  </a:lnTo>
                  <a:lnTo>
                    <a:pt x="221" y="72"/>
                  </a:lnTo>
                  <a:lnTo>
                    <a:pt x="221" y="77"/>
                  </a:lnTo>
                  <a:lnTo>
                    <a:pt x="216" y="77"/>
                  </a:lnTo>
                  <a:lnTo>
                    <a:pt x="216" y="81"/>
                  </a:lnTo>
                  <a:lnTo>
                    <a:pt x="212" y="81"/>
                  </a:lnTo>
                  <a:lnTo>
                    <a:pt x="212" y="85"/>
                  </a:lnTo>
                  <a:lnTo>
                    <a:pt x="208" y="85"/>
                  </a:lnTo>
                  <a:lnTo>
                    <a:pt x="208" y="89"/>
                  </a:lnTo>
                  <a:lnTo>
                    <a:pt x="204" y="89"/>
                  </a:lnTo>
                  <a:lnTo>
                    <a:pt x="199" y="89"/>
                  </a:lnTo>
                  <a:lnTo>
                    <a:pt x="199" y="93"/>
                  </a:lnTo>
                  <a:lnTo>
                    <a:pt x="195" y="93"/>
                  </a:lnTo>
                  <a:lnTo>
                    <a:pt x="195" y="98"/>
                  </a:lnTo>
                  <a:lnTo>
                    <a:pt x="199" y="98"/>
                  </a:lnTo>
                  <a:lnTo>
                    <a:pt x="199" y="93"/>
                  </a:lnTo>
                  <a:lnTo>
                    <a:pt x="204" y="93"/>
                  </a:lnTo>
                  <a:lnTo>
                    <a:pt x="208" y="93"/>
                  </a:lnTo>
                  <a:lnTo>
                    <a:pt x="212" y="89"/>
                  </a:lnTo>
                  <a:lnTo>
                    <a:pt x="216" y="89"/>
                  </a:lnTo>
                  <a:lnTo>
                    <a:pt x="221" y="89"/>
                  </a:lnTo>
                  <a:lnTo>
                    <a:pt x="216" y="89"/>
                  </a:lnTo>
                  <a:lnTo>
                    <a:pt x="216" y="93"/>
                  </a:lnTo>
                  <a:lnTo>
                    <a:pt x="212" y="93"/>
                  </a:lnTo>
                  <a:lnTo>
                    <a:pt x="208" y="98"/>
                  </a:lnTo>
                  <a:lnTo>
                    <a:pt x="204" y="98"/>
                  </a:lnTo>
                  <a:lnTo>
                    <a:pt x="204" y="102"/>
                  </a:lnTo>
                  <a:lnTo>
                    <a:pt x="199" y="102"/>
                  </a:lnTo>
                  <a:lnTo>
                    <a:pt x="195" y="102"/>
                  </a:lnTo>
                  <a:lnTo>
                    <a:pt x="195" y="106"/>
                  </a:lnTo>
                  <a:lnTo>
                    <a:pt x="191" y="106"/>
                  </a:lnTo>
                  <a:lnTo>
                    <a:pt x="187" y="110"/>
                  </a:lnTo>
                  <a:lnTo>
                    <a:pt x="182" y="110"/>
                  </a:lnTo>
                  <a:lnTo>
                    <a:pt x="182" y="115"/>
                  </a:lnTo>
                  <a:lnTo>
                    <a:pt x="178" y="115"/>
                  </a:lnTo>
                  <a:lnTo>
                    <a:pt x="182" y="115"/>
                  </a:lnTo>
                  <a:lnTo>
                    <a:pt x="187" y="115"/>
                  </a:lnTo>
                  <a:lnTo>
                    <a:pt x="191" y="115"/>
                  </a:lnTo>
                  <a:lnTo>
                    <a:pt x="191" y="110"/>
                  </a:lnTo>
                  <a:lnTo>
                    <a:pt x="195" y="110"/>
                  </a:lnTo>
                  <a:lnTo>
                    <a:pt x="199" y="110"/>
                  </a:lnTo>
                  <a:lnTo>
                    <a:pt x="204" y="110"/>
                  </a:lnTo>
                  <a:lnTo>
                    <a:pt x="199" y="110"/>
                  </a:lnTo>
                  <a:lnTo>
                    <a:pt x="199" y="115"/>
                  </a:lnTo>
                  <a:lnTo>
                    <a:pt x="195" y="115"/>
                  </a:lnTo>
                  <a:lnTo>
                    <a:pt x="191" y="119"/>
                  </a:lnTo>
                  <a:lnTo>
                    <a:pt x="187" y="119"/>
                  </a:lnTo>
                  <a:lnTo>
                    <a:pt x="187" y="123"/>
                  </a:lnTo>
                  <a:lnTo>
                    <a:pt x="182" y="123"/>
                  </a:lnTo>
                  <a:lnTo>
                    <a:pt x="178" y="123"/>
                  </a:lnTo>
                  <a:lnTo>
                    <a:pt x="178" y="127"/>
                  </a:lnTo>
                  <a:lnTo>
                    <a:pt x="174" y="127"/>
                  </a:lnTo>
                  <a:lnTo>
                    <a:pt x="170" y="132"/>
                  </a:lnTo>
                  <a:lnTo>
                    <a:pt x="165" y="132"/>
                  </a:lnTo>
                  <a:lnTo>
                    <a:pt x="161" y="132"/>
                  </a:lnTo>
                  <a:lnTo>
                    <a:pt x="161" y="136"/>
                  </a:lnTo>
                  <a:lnTo>
                    <a:pt x="157" y="136"/>
                  </a:lnTo>
                  <a:lnTo>
                    <a:pt x="157" y="140"/>
                  </a:lnTo>
                  <a:lnTo>
                    <a:pt x="153" y="140"/>
                  </a:lnTo>
                  <a:lnTo>
                    <a:pt x="157" y="140"/>
                  </a:lnTo>
                  <a:lnTo>
                    <a:pt x="161" y="136"/>
                  </a:lnTo>
                  <a:lnTo>
                    <a:pt x="165" y="136"/>
                  </a:lnTo>
                  <a:lnTo>
                    <a:pt x="170" y="136"/>
                  </a:lnTo>
                  <a:lnTo>
                    <a:pt x="174" y="132"/>
                  </a:lnTo>
                  <a:lnTo>
                    <a:pt x="174" y="136"/>
                  </a:lnTo>
                  <a:lnTo>
                    <a:pt x="174" y="140"/>
                  </a:lnTo>
                  <a:lnTo>
                    <a:pt x="170" y="140"/>
                  </a:lnTo>
                  <a:lnTo>
                    <a:pt x="165" y="144"/>
                  </a:lnTo>
                  <a:lnTo>
                    <a:pt x="161" y="144"/>
                  </a:lnTo>
                  <a:lnTo>
                    <a:pt x="161" y="149"/>
                  </a:lnTo>
                  <a:lnTo>
                    <a:pt x="157" y="149"/>
                  </a:lnTo>
                  <a:lnTo>
                    <a:pt x="153" y="149"/>
                  </a:lnTo>
                  <a:lnTo>
                    <a:pt x="149" y="149"/>
                  </a:lnTo>
                  <a:lnTo>
                    <a:pt x="149" y="153"/>
                  </a:lnTo>
                  <a:lnTo>
                    <a:pt x="144" y="153"/>
                  </a:lnTo>
                  <a:lnTo>
                    <a:pt x="140" y="153"/>
                  </a:lnTo>
                  <a:lnTo>
                    <a:pt x="136" y="153"/>
                  </a:lnTo>
                  <a:lnTo>
                    <a:pt x="132" y="153"/>
                  </a:lnTo>
                  <a:lnTo>
                    <a:pt x="132" y="157"/>
                  </a:lnTo>
                  <a:lnTo>
                    <a:pt x="127" y="157"/>
                  </a:lnTo>
                  <a:lnTo>
                    <a:pt x="123" y="157"/>
                  </a:lnTo>
                  <a:lnTo>
                    <a:pt x="119" y="157"/>
                  </a:lnTo>
                  <a:lnTo>
                    <a:pt x="115" y="157"/>
                  </a:lnTo>
                  <a:lnTo>
                    <a:pt x="110" y="157"/>
                  </a:lnTo>
                  <a:lnTo>
                    <a:pt x="106" y="157"/>
                  </a:lnTo>
                  <a:lnTo>
                    <a:pt x="102" y="161"/>
                  </a:lnTo>
                  <a:lnTo>
                    <a:pt x="98" y="161"/>
                  </a:lnTo>
                  <a:lnTo>
                    <a:pt x="93" y="161"/>
                  </a:lnTo>
                  <a:lnTo>
                    <a:pt x="89" y="161"/>
                  </a:lnTo>
                  <a:lnTo>
                    <a:pt x="85" y="161"/>
                  </a:lnTo>
                  <a:lnTo>
                    <a:pt x="81" y="161"/>
                  </a:lnTo>
                  <a:lnTo>
                    <a:pt x="76" y="161"/>
                  </a:lnTo>
                  <a:lnTo>
                    <a:pt x="72" y="161"/>
                  </a:lnTo>
                  <a:lnTo>
                    <a:pt x="68" y="161"/>
                  </a:lnTo>
                  <a:lnTo>
                    <a:pt x="64" y="161"/>
                  </a:lnTo>
                  <a:lnTo>
                    <a:pt x="60" y="161"/>
                  </a:lnTo>
                  <a:lnTo>
                    <a:pt x="55" y="161"/>
                  </a:lnTo>
                  <a:lnTo>
                    <a:pt x="51" y="161"/>
                  </a:lnTo>
                  <a:lnTo>
                    <a:pt x="47" y="161"/>
                  </a:lnTo>
                  <a:lnTo>
                    <a:pt x="43" y="166"/>
                  </a:lnTo>
                  <a:lnTo>
                    <a:pt x="38" y="166"/>
                  </a:lnTo>
                  <a:lnTo>
                    <a:pt x="34" y="166"/>
                  </a:lnTo>
                  <a:lnTo>
                    <a:pt x="30" y="166"/>
                  </a:lnTo>
                  <a:lnTo>
                    <a:pt x="26" y="166"/>
                  </a:lnTo>
                  <a:lnTo>
                    <a:pt x="21" y="166"/>
                  </a:lnTo>
                  <a:lnTo>
                    <a:pt x="17" y="166"/>
                  </a:lnTo>
                  <a:lnTo>
                    <a:pt x="13" y="166"/>
                  </a:lnTo>
                  <a:lnTo>
                    <a:pt x="9" y="166"/>
                  </a:lnTo>
                  <a:lnTo>
                    <a:pt x="4" y="166"/>
                  </a:lnTo>
                  <a:lnTo>
                    <a:pt x="0" y="166"/>
                  </a:lnTo>
                  <a:lnTo>
                    <a:pt x="0" y="161"/>
                  </a:lnTo>
                  <a:lnTo>
                    <a:pt x="0" y="157"/>
                  </a:lnTo>
                  <a:lnTo>
                    <a:pt x="4" y="153"/>
                  </a:lnTo>
                  <a:lnTo>
                    <a:pt x="4" y="149"/>
                  </a:lnTo>
                  <a:lnTo>
                    <a:pt x="4" y="144"/>
                  </a:lnTo>
                  <a:lnTo>
                    <a:pt x="4" y="140"/>
                  </a:lnTo>
                  <a:lnTo>
                    <a:pt x="9" y="140"/>
                  </a:lnTo>
                  <a:lnTo>
                    <a:pt x="9" y="136"/>
                  </a:lnTo>
                  <a:lnTo>
                    <a:pt x="9" y="132"/>
                  </a:lnTo>
                  <a:lnTo>
                    <a:pt x="9" y="127"/>
                  </a:lnTo>
                  <a:lnTo>
                    <a:pt x="13" y="123"/>
                  </a:lnTo>
                  <a:lnTo>
                    <a:pt x="13" y="119"/>
                  </a:lnTo>
                  <a:lnTo>
                    <a:pt x="13" y="115"/>
                  </a:lnTo>
                  <a:lnTo>
                    <a:pt x="13" y="110"/>
                  </a:lnTo>
                  <a:lnTo>
                    <a:pt x="17" y="110"/>
                  </a:lnTo>
                  <a:close/>
                </a:path>
              </a:pathLst>
            </a:custGeom>
            <a:solidFill>
              <a:srgbClr val="FFB8B8"/>
            </a:solidFill>
            <a:ln w="9525">
              <a:noFill/>
              <a:round/>
              <a:headEnd/>
              <a:tailEnd/>
            </a:ln>
          </p:spPr>
          <p:txBody>
            <a:bodyPr/>
            <a:lstStyle/>
            <a:p>
              <a:endParaRPr lang="en-US"/>
            </a:p>
          </p:txBody>
        </p:sp>
        <p:sp>
          <p:nvSpPr>
            <p:cNvPr id="121979" name="Freeform 56"/>
            <p:cNvSpPr>
              <a:spLocks/>
            </p:cNvSpPr>
            <p:nvPr/>
          </p:nvSpPr>
          <p:spPr bwMode="auto">
            <a:xfrm>
              <a:off x="1425" y="1832"/>
              <a:ext cx="64" cy="51"/>
            </a:xfrm>
            <a:custGeom>
              <a:avLst/>
              <a:gdLst>
                <a:gd name="T0" fmla="*/ 13 w 64"/>
                <a:gd name="T1" fmla="*/ 43 h 51"/>
                <a:gd name="T2" fmla="*/ 17 w 64"/>
                <a:gd name="T3" fmla="*/ 38 h 51"/>
                <a:gd name="T4" fmla="*/ 17 w 64"/>
                <a:gd name="T5" fmla="*/ 38 h 51"/>
                <a:gd name="T6" fmla="*/ 21 w 64"/>
                <a:gd name="T7" fmla="*/ 38 h 51"/>
                <a:gd name="T8" fmla="*/ 26 w 64"/>
                <a:gd name="T9" fmla="*/ 34 h 51"/>
                <a:gd name="T10" fmla="*/ 30 w 64"/>
                <a:gd name="T11" fmla="*/ 34 h 51"/>
                <a:gd name="T12" fmla="*/ 30 w 64"/>
                <a:gd name="T13" fmla="*/ 34 h 51"/>
                <a:gd name="T14" fmla="*/ 34 w 64"/>
                <a:gd name="T15" fmla="*/ 30 h 51"/>
                <a:gd name="T16" fmla="*/ 38 w 64"/>
                <a:gd name="T17" fmla="*/ 30 h 51"/>
                <a:gd name="T18" fmla="*/ 43 w 64"/>
                <a:gd name="T19" fmla="*/ 30 h 51"/>
                <a:gd name="T20" fmla="*/ 43 w 64"/>
                <a:gd name="T21" fmla="*/ 26 h 51"/>
                <a:gd name="T22" fmla="*/ 47 w 64"/>
                <a:gd name="T23" fmla="*/ 26 h 51"/>
                <a:gd name="T24" fmla="*/ 51 w 64"/>
                <a:gd name="T25" fmla="*/ 22 h 51"/>
                <a:gd name="T26" fmla="*/ 55 w 64"/>
                <a:gd name="T27" fmla="*/ 17 h 51"/>
                <a:gd name="T28" fmla="*/ 60 w 64"/>
                <a:gd name="T29" fmla="*/ 13 h 51"/>
                <a:gd name="T30" fmla="*/ 60 w 64"/>
                <a:gd name="T31" fmla="*/ 9 h 51"/>
                <a:gd name="T32" fmla="*/ 64 w 64"/>
                <a:gd name="T33" fmla="*/ 5 h 51"/>
                <a:gd name="T34" fmla="*/ 64 w 64"/>
                <a:gd name="T35" fmla="*/ 5 h 51"/>
                <a:gd name="T36" fmla="*/ 64 w 64"/>
                <a:gd name="T37" fmla="*/ 5 h 51"/>
                <a:gd name="T38" fmla="*/ 64 w 64"/>
                <a:gd name="T39" fmla="*/ 5 h 51"/>
                <a:gd name="T40" fmla="*/ 64 w 64"/>
                <a:gd name="T41" fmla="*/ 9 h 51"/>
                <a:gd name="T42" fmla="*/ 64 w 64"/>
                <a:gd name="T43" fmla="*/ 13 h 51"/>
                <a:gd name="T44" fmla="*/ 60 w 64"/>
                <a:gd name="T45" fmla="*/ 13 h 51"/>
                <a:gd name="T46" fmla="*/ 60 w 64"/>
                <a:gd name="T47" fmla="*/ 17 h 51"/>
                <a:gd name="T48" fmla="*/ 55 w 64"/>
                <a:gd name="T49" fmla="*/ 22 h 51"/>
                <a:gd name="T50" fmla="*/ 55 w 64"/>
                <a:gd name="T51" fmla="*/ 22 h 51"/>
                <a:gd name="T52" fmla="*/ 51 w 64"/>
                <a:gd name="T53" fmla="*/ 26 h 51"/>
                <a:gd name="T54" fmla="*/ 47 w 64"/>
                <a:gd name="T55" fmla="*/ 26 h 51"/>
                <a:gd name="T56" fmla="*/ 47 w 64"/>
                <a:gd name="T57" fmla="*/ 30 h 51"/>
                <a:gd name="T58" fmla="*/ 43 w 64"/>
                <a:gd name="T59" fmla="*/ 34 h 51"/>
                <a:gd name="T60" fmla="*/ 38 w 64"/>
                <a:gd name="T61" fmla="*/ 34 h 51"/>
                <a:gd name="T62" fmla="*/ 30 w 64"/>
                <a:gd name="T63" fmla="*/ 38 h 51"/>
                <a:gd name="T64" fmla="*/ 26 w 64"/>
                <a:gd name="T65" fmla="*/ 43 h 51"/>
                <a:gd name="T66" fmla="*/ 21 w 64"/>
                <a:gd name="T67" fmla="*/ 43 h 51"/>
                <a:gd name="T68" fmla="*/ 17 w 64"/>
                <a:gd name="T69" fmla="*/ 43 h 51"/>
                <a:gd name="T70" fmla="*/ 17 w 64"/>
                <a:gd name="T71" fmla="*/ 47 h 51"/>
                <a:gd name="T72" fmla="*/ 13 w 64"/>
                <a:gd name="T73" fmla="*/ 47 h 51"/>
                <a:gd name="T74" fmla="*/ 9 w 64"/>
                <a:gd name="T75" fmla="*/ 47 h 51"/>
                <a:gd name="T76" fmla="*/ 9 w 64"/>
                <a:gd name="T77" fmla="*/ 51 h 51"/>
                <a:gd name="T78" fmla="*/ 4 w 64"/>
                <a:gd name="T79" fmla="*/ 51 h 51"/>
                <a:gd name="T80" fmla="*/ 0 w 64"/>
                <a:gd name="T81" fmla="*/ 51 h 51"/>
                <a:gd name="T82" fmla="*/ 0 w 64"/>
                <a:gd name="T83" fmla="*/ 47 h 51"/>
                <a:gd name="T84" fmla="*/ 9 w 64"/>
                <a:gd name="T85" fmla="*/ 43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51"/>
                <a:gd name="T131" fmla="*/ 64 w 64"/>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51">
                  <a:moveTo>
                    <a:pt x="9" y="43"/>
                  </a:moveTo>
                  <a:lnTo>
                    <a:pt x="13" y="43"/>
                  </a:lnTo>
                  <a:lnTo>
                    <a:pt x="13" y="38"/>
                  </a:lnTo>
                  <a:lnTo>
                    <a:pt x="17" y="38"/>
                  </a:lnTo>
                  <a:lnTo>
                    <a:pt x="21" y="38"/>
                  </a:lnTo>
                  <a:lnTo>
                    <a:pt x="26" y="38"/>
                  </a:lnTo>
                  <a:lnTo>
                    <a:pt x="26" y="34"/>
                  </a:lnTo>
                  <a:lnTo>
                    <a:pt x="30" y="34"/>
                  </a:lnTo>
                  <a:lnTo>
                    <a:pt x="34" y="34"/>
                  </a:lnTo>
                  <a:lnTo>
                    <a:pt x="34" y="30"/>
                  </a:lnTo>
                  <a:lnTo>
                    <a:pt x="38" y="30"/>
                  </a:lnTo>
                  <a:lnTo>
                    <a:pt x="43" y="30"/>
                  </a:lnTo>
                  <a:lnTo>
                    <a:pt x="43" y="26"/>
                  </a:lnTo>
                  <a:lnTo>
                    <a:pt x="47" y="26"/>
                  </a:lnTo>
                  <a:lnTo>
                    <a:pt x="47" y="22"/>
                  </a:lnTo>
                  <a:lnTo>
                    <a:pt x="51" y="22"/>
                  </a:lnTo>
                  <a:lnTo>
                    <a:pt x="55" y="17"/>
                  </a:lnTo>
                  <a:lnTo>
                    <a:pt x="60" y="13"/>
                  </a:lnTo>
                  <a:lnTo>
                    <a:pt x="60" y="9"/>
                  </a:lnTo>
                  <a:lnTo>
                    <a:pt x="64" y="9"/>
                  </a:lnTo>
                  <a:lnTo>
                    <a:pt x="64" y="5"/>
                  </a:lnTo>
                  <a:lnTo>
                    <a:pt x="64" y="0"/>
                  </a:lnTo>
                  <a:lnTo>
                    <a:pt x="64" y="5"/>
                  </a:lnTo>
                  <a:lnTo>
                    <a:pt x="64" y="9"/>
                  </a:lnTo>
                  <a:lnTo>
                    <a:pt x="64" y="13"/>
                  </a:lnTo>
                  <a:lnTo>
                    <a:pt x="60" y="13"/>
                  </a:lnTo>
                  <a:lnTo>
                    <a:pt x="60" y="17"/>
                  </a:lnTo>
                  <a:lnTo>
                    <a:pt x="55" y="17"/>
                  </a:lnTo>
                  <a:lnTo>
                    <a:pt x="55" y="22"/>
                  </a:lnTo>
                  <a:lnTo>
                    <a:pt x="51" y="26"/>
                  </a:lnTo>
                  <a:lnTo>
                    <a:pt x="47" y="26"/>
                  </a:lnTo>
                  <a:lnTo>
                    <a:pt x="47" y="30"/>
                  </a:lnTo>
                  <a:lnTo>
                    <a:pt x="43" y="30"/>
                  </a:lnTo>
                  <a:lnTo>
                    <a:pt x="43" y="34"/>
                  </a:lnTo>
                  <a:lnTo>
                    <a:pt x="38" y="34"/>
                  </a:lnTo>
                  <a:lnTo>
                    <a:pt x="34" y="38"/>
                  </a:lnTo>
                  <a:lnTo>
                    <a:pt x="30" y="38"/>
                  </a:lnTo>
                  <a:lnTo>
                    <a:pt x="30" y="43"/>
                  </a:lnTo>
                  <a:lnTo>
                    <a:pt x="26" y="43"/>
                  </a:lnTo>
                  <a:lnTo>
                    <a:pt x="21" y="43"/>
                  </a:lnTo>
                  <a:lnTo>
                    <a:pt x="17" y="43"/>
                  </a:lnTo>
                  <a:lnTo>
                    <a:pt x="17" y="47"/>
                  </a:lnTo>
                  <a:lnTo>
                    <a:pt x="13" y="47"/>
                  </a:lnTo>
                  <a:lnTo>
                    <a:pt x="9" y="47"/>
                  </a:lnTo>
                  <a:lnTo>
                    <a:pt x="9" y="51"/>
                  </a:lnTo>
                  <a:lnTo>
                    <a:pt x="4" y="51"/>
                  </a:lnTo>
                  <a:lnTo>
                    <a:pt x="0" y="51"/>
                  </a:lnTo>
                  <a:lnTo>
                    <a:pt x="0" y="47"/>
                  </a:lnTo>
                  <a:lnTo>
                    <a:pt x="0" y="43"/>
                  </a:lnTo>
                  <a:lnTo>
                    <a:pt x="9" y="43"/>
                  </a:lnTo>
                  <a:close/>
                </a:path>
              </a:pathLst>
            </a:custGeom>
            <a:solidFill>
              <a:srgbClr val="000000"/>
            </a:solidFill>
            <a:ln w="9525">
              <a:noFill/>
              <a:round/>
              <a:headEnd/>
              <a:tailEnd/>
            </a:ln>
          </p:spPr>
          <p:txBody>
            <a:bodyPr/>
            <a:lstStyle/>
            <a:p>
              <a:endParaRPr lang="en-US"/>
            </a:p>
          </p:txBody>
        </p:sp>
        <p:sp>
          <p:nvSpPr>
            <p:cNvPr id="121980" name="Freeform 57"/>
            <p:cNvSpPr>
              <a:spLocks/>
            </p:cNvSpPr>
            <p:nvPr/>
          </p:nvSpPr>
          <p:spPr bwMode="auto">
            <a:xfrm>
              <a:off x="1413" y="1875"/>
              <a:ext cx="25" cy="110"/>
            </a:xfrm>
            <a:custGeom>
              <a:avLst/>
              <a:gdLst>
                <a:gd name="T0" fmla="*/ 4 w 25"/>
                <a:gd name="T1" fmla="*/ 8 h 110"/>
                <a:gd name="T2" fmla="*/ 8 w 25"/>
                <a:gd name="T3" fmla="*/ 12 h 110"/>
                <a:gd name="T4" fmla="*/ 8 w 25"/>
                <a:gd name="T5" fmla="*/ 21 h 110"/>
                <a:gd name="T6" fmla="*/ 12 w 25"/>
                <a:gd name="T7" fmla="*/ 29 h 110"/>
                <a:gd name="T8" fmla="*/ 12 w 25"/>
                <a:gd name="T9" fmla="*/ 34 h 110"/>
                <a:gd name="T10" fmla="*/ 16 w 25"/>
                <a:gd name="T11" fmla="*/ 42 h 110"/>
                <a:gd name="T12" fmla="*/ 16 w 25"/>
                <a:gd name="T13" fmla="*/ 46 h 110"/>
                <a:gd name="T14" fmla="*/ 16 w 25"/>
                <a:gd name="T15" fmla="*/ 55 h 110"/>
                <a:gd name="T16" fmla="*/ 21 w 25"/>
                <a:gd name="T17" fmla="*/ 63 h 110"/>
                <a:gd name="T18" fmla="*/ 21 w 25"/>
                <a:gd name="T19" fmla="*/ 68 h 110"/>
                <a:gd name="T20" fmla="*/ 21 w 25"/>
                <a:gd name="T21" fmla="*/ 76 h 110"/>
                <a:gd name="T22" fmla="*/ 21 w 25"/>
                <a:gd name="T23" fmla="*/ 80 h 110"/>
                <a:gd name="T24" fmla="*/ 21 w 25"/>
                <a:gd name="T25" fmla="*/ 85 h 110"/>
                <a:gd name="T26" fmla="*/ 21 w 25"/>
                <a:gd name="T27" fmla="*/ 89 h 110"/>
                <a:gd name="T28" fmla="*/ 21 w 25"/>
                <a:gd name="T29" fmla="*/ 93 h 110"/>
                <a:gd name="T30" fmla="*/ 21 w 25"/>
                <a:gd name="T31" fmla="*/ 97 h 110"/>
                <a:gd name="T32" fmla="*/ 21 w 25"/>
                <a:gd name="T33" fmla="*/ 101 h 110"/>
                <a:gd name="T34" fmla="*/ 21 w 25"/>
                <a:gd name="T35" fmla="*/ 106 h 110"/>
                <a:gd name="T36" fmla="*/ 21 w 25"/>
                <a:gd name="T37" fmla="*/ 110 h 110"/>
                <a:gd name="T38" fmla="*/ 21 w 25"/>
                <a:gd name="T39" fmla="*/ 106 h 110"/>
                <a:gd name="T40" fmla="*/ 21 w 25"/>
                <a:gd name="T41" fmla="*/ 101 h 110"/>
                <a:gd name="T42" fmla="*/ 21 w 25"/>
                <a:gd name="T43" fmla="*/ 101 h 110"/>
                <a:gd name="T44" fmla="*/ 21 w 25"/>
                <a:gd name="T45" fmla="*/ 97 h 110"/>
                <a:gd name="T46" fmla="*/ 21 w 25"/>
                <a:gd name="T47" fmla="*/ 93 h 110"/>
                <a:gd name="T48" fmla="*/ 21 w 25"/>
                <a:gd name="T49" fmla="*/ 89 h 110"/>
                <a:gd name="T50" fmla="*/ 21 w 25"/>
                <a:gd name="T51" fmla="*/ 89 h 110"/>
                <a:gd name="T52" fmla="*/ 25 w 25"/>
                <a:gd name="T53" fmla="*/ 80 h 110"/>
                <a:gd name="T54" fmla="*/ 25 w 25"/>
                <a:gd name="T55" fmla="*/ 76 h 110"/>
                <a:gd name="T56" fmla="*/ 25 w 25"/>
                <a:gd name="T57" fmla="*/ 72 h 110"/>
                <a:gd name="T58" fmla="*/ 21 w 25"/>
                <a:gd name="T59" fmla="*/ 68 h 110"/>
                <a:gd name="T60" fmla="*/ 21 w 25"/>
                <a:gd name="T61" fmla="*/ 63 h 110"/>
                <a:gd name="T62" fmla="*/ 21 w 25"/>
                <a:gd name="T63" fmla="*/ 59 h 110"/>
                <a:gd name="T64" fmla="*/ 21 w 25"/>
                <a:gd name="T65" fmla="*/ 55 h 110"/>
                <a:gd name="T66" fmla="*/ 21 w 25"/>
                <a:gd name="T67" fmla="*/ 51 h 110"/>
                <a:gd name="T68" fmla="*/ 21 w 25"/>
                <a:gd name="T69" fmla="*/ 46 h 110"/>
                <a:gd name="T70" fmla="*/ 21 w 25"/>
                <a:gd name="T71" fmla="*/ 42 h 110"/>
                <a:gd name="T72" fmla="*/ 21 w 25"/>
                <a:gd name="T73" fmla="*/ 38 h 110"/>
                <a:gd name="T74" fmla="*/ 21 w 25"/>
                <a:gd name="T75" fmla="*/ 34 h 110"/>
                <a:gd name="T76" fmla="*/ 21 w 25"/>
                <a:gd name="T77" fmla="*/ 34 h 110"/>
                <a:gd name="T78" fmla="*/ 21 w 25"/>
                <a:gd name="T79" fmla="*/ 29 h 110"/>
                <a:gd name="T80" fmla="*/ 21 w 25"/>
                <a:gd name="T81" fmla="*/ 25 h 110"/>
                <a:gd name="T82" fmla="*/ 16 w 25"/>
                <a:gd name="T83" fmla="*/ 21 h 110"/>
                <a:gd name="T84" fmla="*/ 16 w 25"/>
                <a:gd name="T85" fmla="*/ 17 h 110"/>
                <a:gd name="T86" fmla="*/ 12 w 25"/>
                <a:gd name="T87" fmla="*/ 12 h 110"/>
                <a:gd name="T88" fmla="*/ 12 w 25"/>
                <a:gd name="T89" fmla="*/ 8 h 110"/>
                <a:gd name="T90" fmla="*/ 12 w 25"/>
                <a:gd name="T91" fmla="*/ 8 h 110"/>
                <a:gd name="T92" fmla="*/ 8 w 25"/>
                <a:gd name="T93" fmla="*/ 4 h 110"/>
                <a:gd name="T94" fmla="*/ 8 w 25"/>
                <a:gd name="T95" fmla="*/ 0 h 110"/>
                <a:gd name="T96" fmla="*/ 0 w 25"/>
                <a:gd name="T97" fmla="*/ 4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
                <a:gd name="T148" fmla="*/ 0 h 110"/>
                <a:gd name="T149" fmla="*/ 25 w 25"/>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 h="110">
                  <a:moveTo>
                    <a:pt x="0" y="4"/>
                  </a:moveTo>
                  <a:lnTo>
                    <a:pt x="4" y="4"/>
                  </a:lnTo>
                  <a:lnTo>
                    <a:pt x="4" y="8"/>
                  </a:lnTo>
                  <a:lnTo>
                    <a:pt x="4" y="12"/>
                  </a:lnTo>
                  <a:lnTo>
                    <a:pt x="8" y="12"/>
                  </a:lnTo>
                  <a:lnTo>
                    <a:pt x="8" y="17"/>
                  </a:lnTo>
                  <a:lnTo>
                    <a:pt x="8" y="21"/>
                  </a:lnTo>
                  <a:lnTo>
                    <a:pt x="12" y="21"/>
                  </a:lnTo>
                  <a:lnTo>
                    <a:pt x="12" y="25"/>
                  </a:lnTo>
                  <a:lnTo>
                    <a:pt x="12" y="29"/>
                  </a:lnTo>
                  <a:lnTo>
                    <a:pt x="12" y="34"/>
                  </a:lnTo>
                  <a:lnTo>
                    <a:pt x="16" y="38"/>
                  </a:lnTo>
                  <a:lnTo>
                    <a:pt x="16" y="42"/>
                  </a:lnTo>
                  <a:lnTo>
                    <a:pt x="16" y="46"/>
                  </a:lnTo>
                  <a:lnTo>
                    <a:pt x="16" y="51"/>
                  </a:lnTo>
                  <a:lnTo>
                    <a:pt x="16" y="55"/>
                  </a:lnTo>
                  <a:lnTo>
                    <a:pt x="21" y="55"/>
                  </a:lnTo>
                  <a:lnTo>
                    <a:pt x="21" y="59"/>
                  </a:lnTo>
                  <a:lnTo>
                    <a:pt x="21" y="63"/>
                  </a:lnTo>
                  <a:lnTo>
                    <a:pt x="21" y="68"/>
                  </a:lnTo>
                  <a:lnTo>
                    <a:pt x="21" y="72"/>
                  </a:lnTo>
                  <a:lnTo>
                    <a:pt x="21" y="76"/>
                  </a:lnTo>
                  <a:lnTo>
                    <a:pt x="21" y="80"/>
                  </a:lnTo>
                  <a:lnTo>
                    <a:pt x="21" y="85"/>
                  </a:lnTo>
                  <a:lnTo>
                    <a:pt x="21" y="89"/>
                  </a:lnTo>
                  <a:lnTo>
                    <a:pt x="21" y="93"/>
                  </a:lnTo>
                  <a:lnTo>
                    <a:pt x="21" y="97"/>
                  </a:lnTo>
                  <a:lnTo>
                    <a:pt x="21" y="101"/>
                  </a:lnTo>
                  <a:lnTo>
                    <a:pt x="21" y="106"/>
                  </a:lnTo>
                  <a:lnTo>
                    <a:pt x="21" y="110"/>
                  </a:lnTo>
                  <a:lnTo>
                    <a:pt x="21" y="106"/>
                  </a:lnTo>
                  <a:lnTo>
                    <a:pt x="21" y="101"/>
                  </a:lnTo>
                  <a:lnTo>
                    <a:pt x="21" y="97"/>
                  </a:lnTo>
                  <a:lnTo>
                    <a:pt x="21" y="93"/>
                  </a:lnTo>
                  <a:lnTo>
                    <a:pt x="21" y="89"/>
                  </a:lnTo>
                  <a:lnTo>
                    <a:pt x="25" y="85"/>
                  </a:lnTo>
                  <a:lnTo>
                    <a:pt x="25" y="80"/>
                  </a:lnTo>
                  <a:lnTo>
                    <a:pt x="25" y="76"/>
                  </a:lnTo>
                  <a:lnTo>
                    <a:pt x="25" y="72"/>
                  </a:lnTo>
                  <a:lnTo>
                    <a:pt x="21" y="68"/>
                  </a:lnTo>
                  <a:lnTo>
                    <a:pt x="21" y="63"/>
                  </a:lnTo>
                  <a:lnTo>
                    <a:pt x="21" y="59"/>
                  </a:lnTo>
                  <a:lnTo>
                    <a:pt x="21" y="55"/>
                  </a:lnTo>
                  <a:lnTo>
                    <a:pt x="21" y="51"/>
                  </a:lnTo>
                  <a:lnTo>
                    <a:pt x="21" y="46"/>
                  </a:lnTo>
                  <a:lnTo>
                    <a:pt x="21" y="42"/>
                  </a:lnTo>
                  <a:lnTo>
                    <a:pt x="21" y="38"/>
                  </a:lnTo>
                  <a:lnTo>
                    <a:pt x="21" y="34"/>
                  </a:lnTo>
                  <a:lnTo>
                    <a:pt x="21" y="29"/>
                  </a:lnTo>
                  <a:lnTo>
                    <a:pt x="21" y="25"/>
                  </a:lnTo>
                  <a:lnTo>
                    <a:pt x="16" y="25"/>
                  </a:lnTo>
                  <a:lnTo>
                    <a:pt x="16" y="21"/>
                  </a:lnTo>
                  <a:lnTo>
                    <a:pt x="16" y="17"/>
                  </a:lnTo>
                  <a:lnTo>
                    <a:pt x="12" y="12"/>
                  </a:lnTo>
                  <a:lnTo>
                    <a:pt x="12" y="8"/>
                  </a:lnTo>
                  <a:lnTo>
                    <a:pt x="12" y="4"/>
                  </a:lnTo>
                  <a:lnTo>
                    <a:pt x="8" y="4"/>
                  </a:lnTo>
                  <a:lnTo>
                    <a:pt x="8" y="0"/>
                  </a:lnTo>
                  <a:lnTo>
                    <a:pt x="0" y="4"/>
                  </a:lnTo>
                  <a:close/>
                </a:path>
              </a:pathLst>
            </a:custGeom>
            <a:solidFill>
              <a:srgbClr val="000000"/>
            </a:solidFill>
            <a:ln w="9525">
              <a:noFill/>
              <a:round/>
              <a:headEnd/>
              <a:tailEnd/>
            </a:ln>
          </p:spPr>
          <p:txBody>
            <a:bodyPr/>
            <a:lstStyle/>
            <a:p>
              <a:endParaRPr lang="en-US"/>
            </a:p>
          </p:txBody>
        </p:sp>
        <p:sp>
          <p:nvSpPr>
            <p:cNvPr id="121981" name="Freeform 58"/>
            <p:cNvSpPr>
              <a:spLocks/>
            </p:cNvSpPr>
            <p:nvPr/>
          </p:nvSpPr>
          <p:spPr bwMode="auto">
            <a:xfrm>
              <a:off x="1408" y="1960"/>
              <a:ext cx="17" cy="21"/>
            </a:xfrm>
            <a:custGeom>
              <a:avLst/>
              <a:gdLst>
                <a:gd name="T0" fmla="*/ 0 w 17"/>
                <a:gd name="T1" fmla="*/ 4 h 21"/>
                <a:gd name="T2" fmla="*/ 0 w 17"/>
                <a:gd name="T3" fmla="*/ 0 h 21"/>
                <a:gd name="T4" fmla="*/ 5 w 17"/>
                <a:gd name="T5" fmla="*/ 0 h 21"/>
                <a:gd name="T6" fmla="*/ 9 w 17"/>
                <a:gd name="T7" fmla="*/ 0 h 21"/>
                <a:gd name="T8" fmla="*/ 9 w 17"/>
                <a:gd name="T9" fmla="*/ 0 h 21"/>
                <a:gd name="T10" fmla="*/ 9 w 17"/>
                <a:gd name="T11" fmla="*/ 4 h 21"/>
                <a:gd name="T12" fmla="*/ 13 w 17"/>
                <a:gd name="T13" fmla="*/ 4 h 21"/>
                <a:gd name="T14" fmla="*/ 17 w 17"/>
                <a:gd name="T15" fmla="*/ 8 h 21"/>
                <a:gd name="T16" fmla="*/ 17 w 17"/>
                <a:gd name="T17" fmla="*/ 8 h 21"/>
                <a:gd name="T18" fmla="*/ 17 w 17"/>
                <a:gd name="T19" fmla="*/ 12 h 21"/>
                <a:gd name="T20" fmla="*/ 17 w 17"/>
                <a:gd name="T21" fmla="*/ 12 h 21"/>
                <a:gd name="T22" fmla="*/ 17 w 17"/>
                <a:gd name="T23" fmla="*/ 16 h 21"/>
                <a:gd name="T24" fmla="*/ 13 w 17"/>
                <a:gd name="T25" fmla="*/ 16 h 21"/>
                <a:gd name="T26" fmla="*/ 9 w 17"/>
                <a:gd name="T27" fmla="*/ 21 h 21"/>
                <a:gd name="T28" fmla="*/ 9 w 17"/>
                <a:gd name="T29" fmla="*/ 16 h 21"/>
                <a:gd name="T30" fmla="*/ 5 w 17"/>
                <a:gd name="T31" fmla="*/ 16 h 21"/>
                <a:gd name="T32" fmla="*/ 0 w 17"/>
                <a:gd name="T33" fmla="*/ 16 h 21"/>
                <a:gd name="T34" fmla="*/ 0 w 17"/>
                <a:gd name="T35" fmla="*/ 12 h 21"/>
                <a:gd name="T36" fmla="*/ 0 w 17"/>
                <a:gd name="T37" fmla="*/ 12 h 21"/>
                <a:gd name="T38" fmla="*/ 0 w 17"/>
                <a:gd name="T39" fmla="*/ 12 h 21"/>
                <a:gd name="T40" fmla="*/ 0 w 17"/>
                <a:gd name="T41" fmla="*/ 12 h 21"/>
                <a:gd name="T42" fmla="*/ 5 w 17"/>
                <a:gd name="T43" fmla="*/ 12 h 21"/>
                <a:gd name="T44" fmla="*/ 5 w 17"/>
                <a:gd name="T45" fmla="*/ 16 h 21"/>
                <a:gd name="T46" fmla="*/ 9 w 17"/>
                <a:gd name="T47" fmla="*/ 16 h 21"/>
                <a:gd name="T48" fmla="*/ 9 w 17"/>
                <a:gd name="T49" fmla="*/ 16 h 21"/>
                <a:gd name="T50" fmla="*/ 9 w 17"/>
                <a:gd name="T51" fmla="*/ 16 h 21"/>
                <a:gd name="T52" fmla="*/ 9 w 17"/>
                <a:gd name="T53" fmla="*/ 12 h 21"/>
                <a:gd name="T54" fmla="*/ 9 w 17"/>
                <a:gd name="T55" fmla="*/ 12 h 21"/>
                <a:gd name="T56" fmla="*/ 9 w 17"/>
                <a:gd name="T57" fmla="*/ 8 h 21"/>
                <a:gd name="T58" fmla="*/ 5 w 17"/>
                <a:gd name="T59" fmla="*/ 8 h 21"/>
                <a:gd name="T60" fmla="*/ 5 w 17"/>
                <a:gd name="T61" fmla="*/ 8 h 21"/>
                <a:gd name="T62" fmla="*/ 0 w 17"/>
                <a:gd name="T63" fmla="*/ 4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21"/>
                <a:gd name="T98" fmla="*/ 17 w 17"/>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21">
                  <a:moveTo>
                    <a:pt x="0" y="4"/>
                  </a:moveTo>
                  <a:lnTo>
                    <a:pt x="0" y="4"/>
                  </a:lnTo>
                  <a:lnTo>
                    <a:pt x="0" y="0"/>
                  </a:lnTo>
                  <a:lnTo>
                    <a:pt x="5" y="0"/>
                  </a:lnTo>
                  <a:lnTo>
                    <a:pt x="9" y="0"/>
                  </a:lnTo>
                  <a:lnTo>
                    <a:pt x="9" y="4"/>
                  </a:lnTo>
                  <a:lnTo>
                    <a:pt x="13" y="4"/>
                  </a:lnTo>
                  <a:lnTo>
                    <a:pt x="17" y="8"/>
                  </a:lnTo>
                  <a:lnTo>
                    <a:pt x="17" y="12"/>
                  </a:lnTo>
                  <a:lnTo>
                    <a:pt x="17" y="16"/>
                  </a:lnTo>
                  <a:lnTo>
                    <a:pt x="13" y="16"/>
                  </a:lnTo>
                  <a:lnTo>
                    <a:pt x="9" y="16"/>
                  </a:lnTo>
                  <a:lnTo>
                    <a:pt x="9" y="21"/>
                  </a:lnTo>
                  <a:lnTo>
                    <a:pt x="9" y="16"/>
                  </a:lnTo>
                  <a:lnTo>
                    <a:pt x="5" y="16"/>
                  </a:lnTo>
                  <a:lnTo>
                    <a:pt x="0" y="16"/>
                  </a:lnTo>
                  <a:lnTo>
                    <a:pt x="0" y="12"/>
                  </a:lnTo>
                  <a:lnTo>
                    <a:pt x="5" y="12"/>
                  </a:lnTo>
                  <a:lnTo>
                    <a:pt x="5" y="16"/>
                  </a:lnTo>
                  <a:lnTo>
                    <a:pt x="9" y="16"/>
                  </a:lnTo>
                  <a:lnTo>
                    <a:pt x="9" y="12"/>
                  </a:lnTo>
                  <a:lnTo>
                    <a:pt x="9" y="8"/>
                  </a:lnTo>
                  <a:lnTo>
                    <a:pt x="5" y="8"/>
                  </a:lnTo>
                  <a:lnTo>
                    <a:pt x="0" y="4"/>
                  </a:lnTo>
                  <a:close/>
                </a:path>
              </a:pathLst>
            </a:custGeom>
            <a:solidFill>
              <a:srgbClr val="000000"/>
            </a:solidFill>
            <a:ln w="9525">
              <a:noFill/>
              <a:round/>
              <a:headEnd/>
              <a:tailEnd/>
            </a:ln>
          </p:spPr>
          <p:txBody>
            <a:bodyPr/>
            <a:lstStyle/>
            <a:p>
              <a:endParaRPr lang="en-US"/>
            </a:p>
          </p:txBody>
        </p:sp>
        <p:sp>
          <p:nvSpPr>
            <p:cNvPr id="121982" name="Freeform 59"/>
            <p:cNvSpPr>
              <a:spLocks/>
            </p:cNvSpPr>
            <p:nvPr/>
          </p:nvSpPr>
          <p:spPr bwMode="auto">
            <a:xfrm>
              <a:off x="1455" y="1921"/>
              <a:ext cx="131" cy="26"/>
            </a:xfrm>
            <a:custGeom>
              <a:avLst/>
              <a:gdLst>
                <a:gd name="T0" fmla="*/ 4 w 131"/>
                <a:gd name="T1" fmla="*/ 26 h 26"/>
                <a:gd name="T2" fmla="*/ 8 w 131"/>
                <a:gd name="T3" fmla="*/ 22 h 26"/>
                <a:gd name="T4" fmla="*/ 13 w 131"/>
                <a:gd name="T5" fmla="*/ 22 h 26"/>
                <a:gd name="T6" fmla="*/ 17 w 131"/>
                <a:gd name="T7" fmla="*/ 22 h 26"/>
                <a:gd name="T8" fmla="*/ 25 w 131"/>
                <a:gd name="T9" fmla="*/ 22 h 26"/>
                <a:gd name="T10" fmla="*/ 30 w 131"/>
                <a:gd name="T11" fmla="*/ 22 h 26"/>
                <a:gd name="T12" fmla="*/ 34 w 131"/>
                <a:gd name="T13" fmla="*/ 22 h 26"/>
                <a:gd name="T14" fmla="*/ 38 w 131"/>
                <a:gd name="T15" fmla="*/ 22 h 26"/>
                <a:gd name="T16" fmla="*/ 42 w 131"/>
                <a:gd name="T17" fmla="*/ 22 h 26"/>
                <a:gd name="T18" fmla="*/ 46 w 131"/>
                <a:gd name="T19" fmla="*/ 22 h 26"/>
                <a:gd name="T20" fmla="*/ 51 w 131"/>
                <a:gd name="T21" fmla="*/ 22 h 26"/>
                <a:gd name="T22" fmla="*/ 55 w 131"/>
                <a:gd name="T23" fmla="*/ 22 h 26"/>
                <a:gd name="T24" fmla="*/ 59 w 131"/>
                <a:gd name="T25" fmla="*/ 22 h 26"/>
                <a:gd name="T26" fmla="*/ 63 w 131"/>
                <a:gd name="T27" fmla="*/ 22 h 26"/>
                <a:gd name="T28" fmla="*/ 68 w 131"/>
                <a:gd name="T29" fmla="*/ 22 h 26"/>
                <a:gd name="T30" fmla="*/ 72 w 131"/>
                <a:gd name="T31" fmla="*/ 22 h 26"/>
                <a:gd name="T32" fmla="*/ 76 w 131"/>
                <a:gd name="T33" fmla="*/ 22 h 26"/>
                <a:gd name="T34" fmla="*/ 80 w 131"/>
                <a:gd name="T35" fmla="*/ 22 h 26"/>
                <a:gd name="T36" fmla="*/ 85 w 131"/>
                <a:gd name="T37" fmla="*/ 17 h 26"/>
                <a:gd name="T38" fmla="*/ 89 w 131"/>
                <a:gd name="T39" fmla="*/ 17 h 26"/>
                <a:gd name="T40" fmla="*/ 93 w 131"/>
                <a:gd name="T41" fmla="*/ 17 h 26"/>
                <a:gd name="T42" fmla="*/ 97 w 131"/>
                <a:gd name="T43" fmla="*/ 17 h 26"/>
                <a:gd name="T44" fmla="*/ 102 w 131"/>
                <a:gd name="T45" fmla="*/ 17 h 26"/>
                <a:gd name="T46" fmla="*/ 106 w 131"/>
                <a:gd name="T47" fmla="*/ 13 h 26"/>
                <a:gd name="T48" fmla="*/ 110 w 131"/>
                <a:gd name="T49" fmla="*/ 13 h 26"/>
                <a:gd name="T50" fmla="*/ 114 w 131"/>
                <a:gd name="T51" fmla="*/ 13 h 26"/>
                <a:gd name="T52" fmla="*/ 119 w 131"/>
                <a:gd name="T53" fmla="*/ 9 h 26"/>
                <a:gd name="T54" fmla="*/ 123 w 131"/>
                <a:gd name="T55" fmla="*/ 5 h 26"/>
                <a:gd name="T56" fmla="*/ 123 w 131"/>
                <a:gd name="T57" fmla="*/ 0 h 26"/>
                <a:gd name="T58" fmla="*/ 127 w 131"/>
                <a:gd name="T59" fmla="*/ 0 h 26"/>
                <a:gd name="T60" fmla="*/ 131 w 131"/>
                <a:gd name="T61" fmla="*/ 0 h 26"/>
                <a:gd name="T62" fmla="*/ 131 w 131"/>
                <a:gd name="T63" fmla="*/ 5 h 26"/>
                <a:gd name="T64" fmla="*/ 123 w 131"/>
                <a:gd name="T65" fmla="*/ 9 h 26"/>
                <a:gd name="T66" fmla="*/ 123 w 131"/>
                <a:gd name="T67" fmla="*/ 13 h 26"/>
                <a:gd name="T68" fmla="*/ 119 w 131"/>
                <a:gd name="T69" fmla="*/ 17 h 26"/>
                <a:gd name="T70" fmla="*/ 114 w 131"/>
                <a:gd name="T71" fmla="*/ 17 h 26"/>
                <a:gd name="T72" fmla="*/ 106 w 131"/>
                <a:gd name="T73" fmla="*/ 22 h 26"/>
                <a:gd name="T74" fmla="*/ 102 w 131"/>
                <a:gd name="T75" fmla="*/ 22 h 26"/>
                <a:gd name="T76" fmla="*/ 102 w 131"/>
                <a:gd name="T77" fmla="*/ 22 h 26"/>
                <a:gd name="T78" fmla="*/ 97 w 131"/>
                <a:gd name="T79" fmla="*/ 22 h 26"/>
                <a:gd name="T80" fmla="*/ 93 w 131"/>
                <a:gd name="T81" fmla="*/ 22 h 26"/>
                <a:gd name="T82" fmla="*/ 85 w 131"/>
                <a:gd name="T83" fmla="*/ 22 h 26"/>
                <a:gd name="T84" fmla="*/ 80 w 131"/>
                <a:gd name="T85" fmla="*/ 26 h 26"/>
                <a:gd name="T86" fmla="*/ 76 w 131"/>
                <a:gd name="T87" fmla="*/ 26 h 26"/>
                <a:gd name="T88" fmla="*/ 72 w 131"/>
                <a:gd name="T89" fmla="*/ 26 h 26"/>
                <a:gd name="T90" fmla="*/ 68 w 131"/>
                <a:gd name="T91" fmla="*/ 26 h 26"/>
                <a:gd name="T92" fmla="*/ 59 w 131"/>
                <a:gd name="T93" fmla="*/ 26 h 26"/>
                <a:gd name="T94" fmla="*/ 59 w 131"/>
                <a:gd name="T95" fmla="*/ 26 h 26"/>
                <a:gd name="T96" fmla="*/ 51 w 131"/>
                <a:gd name="T97" fmla="*/ 26 h 26"/>
                <a:gd name="T98" fmla="*/ 46 w 131"/>
                <a:gd name="T99" fmla="*/ 26 h 26"/>
                <a:gd name="T100" fmla="*/ 42 w 131"/>
                <a:gd name="T101" fmla="*/ 26 h 26"/>
                <a:gd name="T102" fmla="*/ 38 w 131"/>
                <a:gd name="T103" fmla="*/ 26 h 26"/>
                <a:gd name="T104" fmla="*/ 34 w 131"/>
                <a:gd name="T105" fmla="*/ 26 h 26"/>
                <a:gd name="T106" fmla="*/ 30 w 131"/>
                <a:gd name="T107" fmla="*/ 26 h 26"/>
                <a:gd name="T108" fmla="*/ 25 w 131"/>
                <a:gd name="T109" fmla="*/ 26 h 26"/>
                <a:gd name="T110" fmla="*/ 21 w 131"/>
                <a:gd name="T111" fmla="*/ 26 h 26"/>
                <a:gd name="T112" fmla="*/ 17 w 131"/>
                <a:gd name="T113" fmla="*/ 26 h 26"/>
                <a:gd name="T114" fmla="*/ 13 w 131"/>
                <a:gd name="T115" fmla="*/ 26 h 26"/>
                <a:gd name="T116" fmla="*/ 8 w 131"/>
                <a:gd name="T117" fmla="*/ 26 h 26"/>
                <a:gd name="T118" fmla="*/ 4 w 131"/>
                <a:gd name="T119" fmla="*/ 26 h 26"/>
                <a:gd name="T120" fmla="*/ 0 w 131"/>
                <a:gd name="T121" fmla="*/ 26 h 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26"/>
                <a:gd name="T185" fmla="*/ 131 w 131"/>
                <a:gd name="T186" fmla="*/ 26 h 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26">
                  <a:moveTo>
                    <a:pt x="0" y="26"/>
                  </a:moveTo>
                  <a:lnTo>
                    <a:pt x="0" y="26"/>
                  </a:lnTo>
                  <a:lnTo>
                    <a:pt x="4" y="26"/>
                  </a:lnTo>
                  <a:lnTo>
                    <a:pt x="4" y="22"/>
                  </a:lnTo>
                  <a:lnTo>
                    <a:pt x="8" y="22"/>
                  </a:lnTo>
                  <a:lnTo>
                    <a:pt x="13" y="22"/>
                  </a:lnTo>
                  <a:lnTo>
                    <a:pt x="17" y="22"/>
                  </a:lnTo>
                  <a:lnTo>
                    <a:pt x="21" y="22"/>
                  </a:lnTo>
                  <a:lnTo>
                    <a:pt x="25" y="22"/>
                  </a:lnTo>
                  <a:lnTo>
                    <a:pt x="30" y="22"/>
                  </a:lnTo>
                  <a:lnTo>
                    <a:pt x="34" y="22"/>
                  </a:lnTo>
                  <a:lnTo>
                    <a:pt x="38" y="22"/>
                  </a:lnTo>
                  <a:lnTo>
                    <a:pt x="42" y="22"/>
                  </a:lnTo>
                  <a:lnTo>
                    <a:pt x="46" y="22"/>
                  </a:lnTo>
                  <a:lnTo>
                    <a:pt x="51" y="22"/>
                  </a:lnTo>
                  <a:lnTo>
                    <a:pt x="55" y="22"/>
                  </a:lnTo>
                  <a:lnTo>
                    <a:pt x="59" y="22"/>
                  </a:lnTo>
                  <a:lnTo>
                    <a:pt x="63" y="22"/>
                  </a:lnTo>
                  <a:lnTo>
                    <a:pt x="68" y="22"/>
                  </a:lnTo>
                  <a:lnTo>
                    <a:pt x="72" y="22"/>
                  </a:lnTo>
                  <a:lnTo>
                    <a:pt x="76" y="22"/>
                  </a:lnTo>
                  <a:lnTo>
                    <a:pt x="80" y="22"/>
                  </a:lnTo>
                  <a:lnTo>
                    <a:pt x="85" y="22"/>
                  </a:lnTo>
                  <a:lnTo>
                    <a:pt x="85" y="17"/>
                  </a:lnTo>
                  <a:lnTo>
                    <a:pt x="89" y="17"/>
                  </a:lnTo>
                  <a:lnTo>
                    <a:pt x="93" y="17"/>
                  </a:lnTo>
                  <a:lnTo>
                    <a:pt x="97" y="17"/>
                  </a:lnTo>
                  <a:lnTo>
                    <a:pt x="102" y="17"/>
                  </a:lnTo>
                  <a:lnTo>
                    <a:pt x="106" y="13"/>
                  </a:lnTo>
                  <a:lnTo>
                    <a:pt x="110" y="13"/>
                  </a:lnTo>
                  <a:lnTo>
                    <a:pt x="114" y="13"/>
                  </a:lnTo>
                  <a:lnTo>
                    <a:pt x="114" y="9"/>
                  </a:lnTo>
                  <a:lnTo>
                    <a:pt x="119" y="9"/>
                  </a:lnTo>
                  <a:lnTo>
                    <a:pt x="123" y="9"/>
                  </a:lnTo>
                  <a:lnTo>
                    <a:pt x="123" y="5"/>
                  </a:lnTo>
                  <a:lnTo>
                    <a:pt x="123" y="0"/>
                  </a:lnTo>
                  <a:lnTo>
                    <a:pt x="127" y="0"/>
                  </a:lnTo>
                  <a:lnTo>
                    <a:pt x="131" y="0"/>
                  </a:lnTo>
                  <a:lnTo>
                    <a:pt x="131" y="5"/>
                  </a:lnTo>
                  <a:lnTo>
                    <a:pt x="127" y="5"/>
                  </a:lnTo>
                  <a:lnTo>
                    <a:pt x="127" y="9"/>
                  </a:lnTo>
                  <a:lnTo>
                    <a:pt x="123" y="9"/>
                  </a:lnTo>
                  <a:lnTo>
                    <a:pt x="123" y="13"/>
                  </a:lnTo>
                  <a:lnTo>
                    <a:pt x="119" y="13"/>
                  </a:lnTo>
                  <a:lnTo>
                    <a:pt x="119" y="17"/>
                  </a:lnTo>
                  <a:lnTo>
                    <a:pt x="114" y="17"/>
                  </a:lnTo>
                  <a:lnTo>
                    <a:pt x="110" y="17"/>
                  </a:lnTo>
                  <a:lnTo>
                    <a:pt x="106" y="17"/>
                  </a:lnTo>
                  <a:lnTo>
                    <a:pt x="106" y="22"/>
                  </a:lnTo>
                  <a:lnTo>
                    <a:pt x="102" y="22"/>
                  </a:lnTo>
                  <a:lnTo>
                    <a:pt x="97" y="22"/>
                  </a:lnTo>
                  <a:lnTo>
                    <a:pt x="93" y="22"/>
                  </a:lnTo>
                  <a:lnTo>
                    <a:pt x="89" y="22"/>
                  </a:lnTo>
                  <a:lnTo>
                    <a:pt x="85" y="22"/>
                  </a:lnTo>
                  <a:lnTo>
                    <a:pt x="85" y="26"/>
                  </a:lnTo>
                  <a:lnTo>
                    <a:pt x="80" y="26"/>
                  </a:lnTo>
                  <a:lnTo>
                    <a:pt x="76" y="26"/>
                  </a:lnTo>
                  <a:lnTo>
                    <a:pt x="72" y="26"/>
                  </a:lnTo>
                  <a:lnTo>
                    <a:pt x="68" y="26"/>
                  </a:lnTo>
                  <a:lnTo>
                    <a:pt x="63" y="26"/>
                  </a:lnTo>
                  <a:lnTo>
                    <a:pt x="59" y="26"/>
                  </a:lnTo>
                  <a:lnTo>
                    <a:pt x="55" y="26"/>
                  </a:lnTo>
                  <a:lnTo>
                    <a:pt x="51" y="26"/>
                  </a:lnTo>
                  <a:lnTo>
                    <a:pt x="46" y="26"/>
                  </a:lnTo>
                  <a:lnTo>
                    <a:pt x="42" y="26"/>
                  </a:lnTo>
                  <a:lnTo>
                    <a:pt x="38" y="26"/>
                  </a:lnTo>
                  <a:lnTo>
                    <a:pt x="34" y="26"/>
                  </a:lnTo>
                  <a:lnTo>
                    <a:pt x="30" y="26"/>
                  </a:lnTo>
                  <a:lnTo>
                    <a:pt x="25" y="26"/>
                  </a:lnTo>
                  <a:lnTo>
                    <a:pt x="21" y="26"/>
                  </a:lnTo>
                  <a:lnTo>
                    <a:pt x="17" y="26"/>
                  </a:lnTo>
                  <a:lnTo>
                    <a:pt x="13" y="26"/>
                  </a:lnTo>
                  <a:lnTo>
                    <a:pt x="8" y="26"/>
                  </a:lnTo>
                  <a:lnTo>
                    <a:pt x="4" y="26"/>
                  </a:lnTo>
                  <a:lnTo>
                    <a:pt x="0" y="26"/>
                  </a:lnTo>
                  <a:close/>
                </a:path>
              </a:pathLst>
            </a:custGeom>
            <a:solidFill>
              <a:srgbClr val="000000"/>
            </a:solidFill>
            <a:ln w="9525">
              <a:noFill/>
              <a:round/>
              <a:headEnd/>
              <a:tailEnd/>
            </a:ln>
          </p:spPr>
          <p:txBody>
            <a:bodyPr/>
            <a:lstStyle/>
            <a:p>
              <a:endParaRPr lang="en-US"/>
            </a:p>
          </p:txBody>
        </p:sp>
        <p:sp>
          <p:nvSpPr>
            <p:cNvPr id="121983" name="Freeform 60"/>
            <p:cNvSpPr>
              <a:spLocks/>
            </p:cNvSpPr>
            <p:nvPr/>
          </p:nvSpPr>
          <p:spPr bwMode="auto">
            <a:xfrm>
              <a:off x="1569" y="1879"/>
              <a:ext cx="60" cy="42"/>
            </a:xfrm>
            <a:custGeom>
              <a:avLst/>
              <a:gdLst>
                <a:gd name="T0" fmla="*/ 5 w 60"/>
                <a:gd name="T1" fmla="*/ 34 h 42"/>
                <a:gd name="T2" fmla="*/ 5 w 60"/>
                <a:gd name="T3" fmla="*/ 34 h 42"/>
                <a:gd name="T4" fmla="*/ 9 w 60"/>
                <a:gd name="T5" fmla="*/ 34 h 42"/>
                <a:gd name="T6" fmla="*/ 9 w 60"/>
                <a:gd name="T7" fmla="*/ 34 h 42"/>
                <a:gd name="T8" fmla="*/ 13 w 60"/>
                <a:gd name="T9" fmla="*/ 34 h 42"/>
                <a:gd name="T10" fmla="*/ 13 w 60"/>
                <a:gd name="T11" fmla="*/ 30 h 42"/>
                <a:gd name="T12" fmla="*/ 17 w 60"/>
                <a:gd name="T13" fmla="*/ 30 h 42"/>
                <a:gd name="T14" fmla="*/ 21 w 60"/>
                <a:gd name="T15" fmla="*/ 30 h 42"/>
                <a:gd name="T16" fmla="*/ 21 w 60"/>
                <a:gd name="T17" fmla="*/ 30 h 42"/>
                <a:gd name="T18" fmla="*/ 26 w 60"/>
                <a:gd name="T19" fmla="*/ 25 h 42"/>
                <a:gd name="T20" fmla="*/ 26 w 60"/>
                <a:gd name="T21" fmla="*/ 25 h 42"/>
                <a:gd name="T22" fmla="*/ 30 w 60"/>
                <a:gd name="T23" fmla="*/ 25 h 42"/>
                <a:gd name="T24" fmla="*/ 34 w 60"/>
                <a:gd name="T25" fmla="*/ 21 h 42"/>
                <a:gd name="T26" fmla="*/ 34 w 60"/>
                <a:gd name="T27" fmla="*/ 21 h 42"/>
                <a:gd name="T28" fmla="*/ 38 w 60"/>
                <a:gd name="T29" fmla="*/ 17 h 42"/>
                <a:gd name="T30" fmla="*/ 38 w 60"/>
                <a:gd name="T31" fmla="*/ 17 h 42"/>
                <a:gd name="T32" fmla="*/ 43 w 60"/>
                <a:gd name="T33" fmla="*/ 17 h 42"/>
                <a:gd name="T34" fmla="*/ 43 w 60"/>
                <a:gd name="T35" fmla="*/ 13 h 42"/>
                <a:gd name="T36" fmla="*/ 47 w 60"/>
                <a:gd name="T37" fmla="*/ 13 h 42"/>
                <a:gd name="T38" fmla="*/ 47 w 60"/>
                <a:gd name="T39" fmla="*/ 8 h 42"/>
                <a:gd name="T40" fmla="*/ 51 w 60"/>
                <a:gd name="T41" fmla="*/ 8 h 42"/>
                <a:gd name="T42" fmla="*/ 51 w 60"/>
                <a:gd name="T43" fmla="*/ 8 h 42"/>
                <a:gd name="T44" fmla="*/ 55 w 60"/>
                <a:gd name="T45" fmla="*/ 4 h 42"/>
                <a:gd name="T46" fmla="*/ 55 w 60"/>
                <a:gd name="T47" fmla="*/ 4 h 42"/>
                <a:gd name="T48" fmla="*/ 60 w 60"/>
                <a:gd name="T49" fmla="*/ 0 h 42"/>
                <a:gd name="T50" fmla="*/ 60 w 60"/>
                <a:gd name="T51" fmla="*/ 0 h 42"/>
                <a:gd name="T52" fmla="*/ 60 w 60"/>
                <a:gd name="T53" fmla="*/ 0 h 42"/>
                <a:gd name="T54" fmla="*/ 60 w 60"/>
                <a:gd name="T55" fmla="*/ 4 h 42"/>
                <a:gd name="T56" fmla="*/ 55 w 60"/>
                <a:gd name="T57" fmla="*/ 4 h 42"/>
                <a:gd name="T58" fmla="*/ 55 w 60"/>
                <a:gd name="T59" fmla="*/ 4 h 42"/>
                <a:gd name="T60" fmla="*/ 55 w 60"/>
                <a:gd name="T61" fmla="*/ 8 h 42"/>
                <a:gd name="T62" fmla="*/ 51 w 60"/>
                <a:gd name="T63" fmla="*/ 8 h 42"/>
                <a:gd name="T64" fmla="*/ 51 w 60"/>
                <a:gd name="T65" fmla="*/ 13 h 42"/>
                <a:gd name="T66" fmla="*/ 47 w 60"/>
                <a:gd name="T67" fmla="*/ 13 h 42"/>
                <a:gd name="T68" fmla="*/ 43 w 60"/>
                <a:gd name="T69" fmla="*/ 17 h 42"/>
                <a:gd name="T70" fmla="*/ 43 w 60"/>
                <a:gd name="T71" fmla="*/ 21 h 42"/>
                <a:gd name="T72" fmla="*/ 38 w 60"/>
                <a:gd name="T73" fmla="*/ 21 h 42"/>
                <a:gd name="T74" fmla="*/ 34 w 60"/>
                <a:gd name="T75" fmla="*/ 25 h 42"/>
                <a:gd name="T76" fmla="*/ 30 w 60"/>
                <a:gd name="T77" fmla="*/ 25 h 42"/>
                <a:gd name="T78" fmla="*/ 30 w 60"/>
                <a:gd name="T79" fmla="*/ 30 h 42"/>
                <a:gd name="T80" fmla="*/ 26 w 60"/>
                <a:gd name="T81" fmla="*/ 30 h 42"/>
                <a:gd name="T82" fmla="*/ 21 w 60"/>
                <a:gd name="T83" fmla="*/ 34 h 42"/>
                <a:gd name="T84" fmla="*/ 21 w 60"/>
                <a:gd name="T85" fmla="*/ 34 h 42"/>
                <a:gd name="T86" fmla="*/ 17 w 60"/>
                <a:gd name="T87" fmla="*/ 38 h 42"/>
                <a:gd name="T88" fmla="*/ 13 w 60"/>
                <a:gd name="T89" fmla="*/ 38 h 42"/>
                <a:gd name="T90" fmla="*/ 13 w 60"/>
                <a:gd name="T91" fmla="*/ 38 h 42"/>
                <a:gd name="T92" fmla="*/ 9 w 60"/>
                <a:gd name="T93" fmla="*/ 38 h 42"/>
                <a:gd name="T94" fmla="*/ 9 w 60"/>
                <a:gd name="T95" fmla="*/ 42 h 42"/>
                <a:gd name="T96" fmla="*/ 9 w 60"/>
                <a:gd name="T97" fmla="*/ 42 h 42"/>
                <a:gd name="T98" fmla="*/ 5 w 60"/>
                <a:gd name="T99" fmla="*/ 42 h 42"/>
                <a:gd name="T100" fmla="*/ 5 w 60"/>
                <a:gd name="T101" fmla="*/ 42 h 42"/>
                <a:gd name="T102" fmla="*/ 0 w 60"/>
                <a:gd name="T103" fmla="*/ 42 h 42"/>
                <a:gd name="T104" fmla="*/ 0 w 60"/>
                <a:gd name="T105" fmla="*/ 34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42"/>
                <a:gd name="T161" fmla="*/ 60 w 60"/>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42">
                  <a:moveTo>
                    <a:pt x="0" y="34"/>
                  </a:moveTo>
                  <a:lnTo>
                    <a:pt x="5" y="34"/>
                  </a:lnTo>
                  <a:lnTo>
                    <a:pt x="9" y="34"/>
                  </a:lnTo>
                  <a:lnTo>
                    <a:pt x="13" y="34"/>
                  </a:lnTo>
                  <a:lnTo>
                    <a:pt x="13" y="30"/>
                  </a:lnTo>
                  <a:lnTo>
                    <a:pt x="17" y="30"/>
                  </a:lnTo>
                  <a:lnTo>
                    <a:pt x="21" y="30"/>
                  </a:lnTo>
                  <a:lnTo>
                    <a:pt x="26" y="30"/>
                  </a:lnTo>
                  <a:lnTo>
                    <a:pt x="26" y="25"/>
                  </a:lnTo>
                  <a:lnTo>
                    <a:pt x="30" y="25"/>
                  </a:lnTo>
                  <a:lnTo>
                    <a:pt x="30" y="21"/>
                  </a:lnTo>
                  <a:lnTo>
                    <a:pt x="34" y="21"/>
                  </a:lnTo>
                  <a:lnTo>
                    <a:pt x="38" y="17"/>
                  </a:lnTo>
                  <a:lnTo>
                    <a:pt x="43" y="17"/>
                  </a:lnTo>
                  <a:lnTo>
                    <a:pt x="43" y="13"/>
                  </a:lnTo>
                  <a:lnTo>
                    <a:pt x="47" y="13"/>
                  </a:lnTo>
                  <a:lnTo>
                    <a:pt x="47" y="8"/>
                  </a:lnTo>
                  <a:lnTo>
                    <a:pt x="51" y="8"/>
                  </a:lnTo>
                  <a:lnTo>
                    <a:pt x="55" y="4"/>
                  </a:lnTo>
                  <a:lnTo>
                    <a:pt x="60" y="4"/>
                  </a:lnTo>
                  <a:lnTo>
                    <a:pt x="60" y="0"/>
                  </a:lnTo>
                  <a:lnTo>
                    <a:pt x="60" y="4"/>
                  </a:lnTo>
                  <a:lnTo>
                    <a:pt x="55" y="4"/>
                  </a:lnTo>
                  <a:lnTo>
                    <a:pt x="55" y="8"/>
                  </a:lnTo>
                  <a:lnTo>
                    <a:pt x="51" y="8"/>
                  </a:lnTo>
                  <a:lnTo>
                    <a:pt x="51" y="13"/>
                  </a:lnTo>
                  <a:lnTo>
                    <a:pt x="47" y="13"/>
                  </a:lnTo>
                  <a:lnTo>
                    <a:pt x="47" y="17"/>
                  </a:lnTo>
                  <a:lnTo>
                    <a:pt x="43" y="17"/>
                  </a:lnTo>
                  <a:lnTo>
                    <a:pt x="43" y="21"/>
                  </a:lnTo>
                  <a:lnTo>
                    <a:pt x="38" y="21"/>
                  </a:lnTo>
                  <a:lnTo>
                    <a:pt x="34" y="21"/>
                  </a:lnTo>
                  <a:lnTo>
                    <a:pt x="34" y="25"/>
                  </a:lnTo>
                  <a:lnTo>
                    <a:pt x="30" y="25"/>
                  </a:lnTo>
                  <a:lnTo>
                    <a:pt x="30" y="30"/>
                  </a:lnTo>
                  <a:lnTo>
                    <a:pt x="26" y="30"/>
                  </a:lnTo>
                  <a:lnTo>
                    <a:pt x="26" y="34"/>
                  </a:lnTo>
                  <a:lnTo>
                    <a:pt x="21" y="34"/>
                  </a:lnTo>
                  <a:lnTo>
                    <a:pt x="17" y="34"/>
                  </a:lnTo>
                  <a:lnTo>
                    <a:pt x="17" y="38"/>
                  </a:lnTo>
                  <a:lnTo>
                    <a:pt x="13" y="38"/>
                  </a:lnTo>
                  <a:lnTo>
                    <a:pt x="9" y="38"/>
                  </a:lnTo>
                  <a:lnTo>
                    <a:pt x="9" y="42"/>
                  </a:lnTo>
                  <a:lnTo>
                    <a:pt x="5" y="42"/>
                  </a:lnTo>
                  <a:lnTo>
                    <a:pt x="0" y="42"/>
                  </a:lnTo>
                  <a:lnTo>
                    <a:pt x="0" y="34"/>
                  </a:lnTo>
                  <a:close/>
                </a:path>
              </a:pathLst>
            </a:custGeom>
            <a:solidFill>
              <a:srgbClr val="000000"/>
            </a:solidFill>
            <a:ln w="9525">
              <a:noFill/>
              <a:round/>
              <a:headEnd/>
              <a:tailEnd/>
            </a:ln>
          </p:spPr>
          <p:txBody>
            <a:bodyPr/>
            <a:lstStyle/>
            <a:p>
              <a:endParaRPr lang="en-US"/>
            </a:p>
          </p:txBody>
        </p:sp>
        <p:sp>
          <p:nvSpPr>
            <p:cNvPr id="121984" name="Freeform 61"/>
            <p:cNvSpPr>
              <a:spLocks/>
            </p:cNvSpPr>
            <p:nvPr/>
          </p:nvSpPr>
          <p:spPr bwMode="auto">
            <a:xfrm>
              <a:off x="1569" y="1866"/>
              <a:ext cx="68" cy="26"/>
            </a:xfrm>
            <a:custGeom>
              <a:avLst/>
              <a:gdLst>
                <a:gd name="T0" fmla="*/ 0 w 68"/>
                <a:gd name="T1" fmla="*/ 26 h 26"/>
                <a:gd name="T2" fmla="*/ 5 w 68"/>
                <a:gd name="T3" fmla="*/ 21 h 26"/>
                <a:gd name="T4" fmla="*/ 5 w 68"/>
                <a:gd name="T5" fmla="*/ 21 h 26"/>
                <a:gd name="T6" fmla="*/ 9 w 68"/>
                <a:gd name="T7" fmla="*/ 21 h 26"/>
                <a:gd name="T8" fmla="*/ 9 w 68"/>
                <a:gd name="T9" fmla="*/ 21 h 26"/>
                <a:gd name="T10" fmla="*/ 13 w 68"/>
                <a:gd name="T11" fmla="*/ 21 h 26"/>
                <a:gd name="T12" fmla="*/ 17 w 68"/>
                <a:gd name="T13" fmla="*/ 21 h 26"/>
                <a:gd name="T14" fmla="*/ 17 w 68"/>
                <a:gd name="T15" fmla="*/ 21 h 26"/>
                <a:gd name="T16" fmla="*/ 21 w 68"/>
                <a:gd name="T17" fmla="*/ 21 h 26"/>
                <a:gd name="T18" fmla="*/ 21 w 68"/>
                <a:gd name="T19" fmla="*/ 17 h 26"/>
                <a:gd name="T20" fmla="*/ 26 w 68"/>
                <a:gd name="T21" fmla="*/ 17 h 26"/>
                <a:gd name="T22" fmla="*/ 30 w 68"/>
                <a:gd name="T23" fmla="*/ 17 h 26"/>
                <a:gd name="T24" fmla="*/ 30 w 68"/>
                <a:gd name="T25" fmla="*/ 17 h 26"/>
                <a:gd name="T26" fmla="*/ 34 w 68"/>
                <a:gd name="T27" fmla="*/ 17 h 26"/>
                <a:gd name="T28" fmla="*/ 34 w 68"/>
                <a:gd name="T29" fmla="*/ 13 h 26"/>
                <a:gd name="T30" fmla="*/ 38 w 68"/>
                <a:gd name="T31" fmla="*/ 13 h 26"/>
                <a:gd name="T32" fmla="*/ 43 w 68"/>
                <a:gd name="T33" fmla="*/ 13 h 26"/>
                <a:gd name="T34" fmla="*/ 43 w 68"/>
                <a:gd name="T35" fmla="*/ 13 h 26"/>
                <a:gd name="T36" fmla="*/ 47 w 68"/>
                <a:gd name="T37" fmla="*/ 9 h 26"/>
                <a:gd name="T38" fmla="*/ 47 w 68"/>
                <a:gd name="T39" fmla="*/ 9 h 26"/>
                <a:gd name="T40" fmla="*/ 51 w 68"/>
                <a:gd name="T41" fmla="*/ 9 h 26"/>
                <a:gd name="T42" fmla="*/ 51 w 68"/>
                <a:gd name="T43" fmla="*/ 9 h 26"/>
                <a:gd name="T44" fmla="*/ 55 w 68"/>
                <a:gd name="T45" fmla="*/ 9 h 26"/>
                <a:gd name="T46" fmla="*/ 55 w 68"/>
                <a:gd name="T47" fmla="*/ 4 h 26"/>
                <a:gd name="T48" fmla="*/ 60 w 68"/>
                <a:gd name="T49" fmla="*/ 4 h 26"/>
                <a:gd name="T50" fmla="*/ 60 w 68"/>
                <a:gd name="T51" fmla="*/ 4 h 26"/>
                <a:gd name="T52" fmla="*/ 64 w 68"/>
                <a:gd name="T53" fmla="*/ 4 h 26"/>
                <a:gd name="T54" fmla="*/ 64 w 68"/>
                <a:gd name="T55" fmla="*/ 0 h 26"/>
                <a:gd name="T56" fmla="*/ 64 w 68"/>
                <a:gd name="T57" fmla="*/ 0 h 26"/>
                <a:gd name="T58" fmla="*/ 64 w 68"/>
                <a:gd name="T59" fmla="*/ 0 h 26"/>
                <a:gd name="T60" fmla="*/ 68 w 68"/>
                <a:gd name="T61" fmla="*/ 4 h 26"/>
                <a:gd name="T62" fmla="*/ 68 w 68"/>
                <a:gd name="T63" fmla="*/ 9 h 26"/>
                <a:gd name="T64" fmla="*/ 68 w 68"/>
                <a:gd name="T65" fmla="*/ 9 h 26"/>
                <a:gd name="T66" fmla="*/ 64 w 68"/>
                <a:gd name="T67" fmla="*/ 9 h 26"/>
                <a:gd name="T68" fmla="*/ 64 w 68"/>
                <a:gd name="T69" fmla="*/ 9 h 26"/>
                <a:gd name="T70" fmla="*/ 64 w 68"/>
                <a:gd name="T71" fmla="*/ 9 h 26"/>
                <a:gd name="T72" fmla="*/ 60 w 68"/>
                <a:gd name="T73" fmla="*/ 9 h 26"/>
                <a:gd name="T74" fmla="*/ 55 w 68"/>
                <a:gd name="T75" fmla="*/ 13 h 26"/>
                <a:gd name="T76" fmla="*/ 55 w 68"/>
                <a:gd name="T77" fmla="*/ 13 h 26"/>
                <a:gd name="T78" fmla="*/ 51 w 68"/>
                <a:gd name="T79" fmla="*/ 13 h 26"/>
                <a:gd name="T80" fmla="*/ 47 w 68"/>
                <a:gd name="T81" fmla="*/ 13 h 26"/>
                <a:gd name="T82" fmla="*/ 47 w 68"/>
                <a:gd name="T83" fmla="*/ 17 h 26"/>
                <a:gd name="T84" fmla="*/ 43 w 68"/>
                <a:gd name="T85" fmla="*/ 17 h 26"/>
                <a:gd name="T86" fmla="*/ 38 w 68"/>
                <a:gd name="T87" fmla="*/ 17 h 26"/>
                <a:gd name="T88" fmla="*/ 38 w 68"/>
                <a:gd name="T89" fmla="*/ 17 h 26"/>
                <a:gd name="T90" fmla="*/ 34 w 68"/>
                <a:gd name="T91" fmla="*/ 17 h 26"/>
                <a:gd name="T92" fmla="*/ 30 w 68"/>
                <a:gd name="T93" fmla="*/ 21 h 26"/>
                <a:gd name="T94" fmla="*/ 30 w 68"/>
                <a:gd name="T95" fmla="*/ 21 h 26"/>
                <a:gd name="T96" fmla="*/ 26 w 68"/>
                <a:gd name="T97" fmla="*/ 21 h 26"/>
                <a:gd name="T98" fmla="*/ 26 w 68"/>
                <a:gd name="T99" fmla="*/ 21 h 26"/>
                <a:gd name="T100" fmla="*/ 21 w 68"/>
                <a:gd name="T101" fmla="*/ 21 h 26"/>
                <a:gd name="T102" fmla="*/ 21 w 68"/>
                <a:gd name="T103" fmla="*/ 21 h 26"/>
                <a:gd name="T104" fmla="*/ 17 w 68"/>
                <a:gd name="T105" fmla="*/ 21 h 26"/>
                <a:gd name="T106" fmla="*/ 17 w 68"/>
                <a:gd name="T107" fmla="*/ 21 h 26"/>
                <a:gd name="T108" fmla="*/ 13 w 68"/>
                <a:gd name="T109" fmla="*/ 21 h 26"/>
                <a:gd name="T110" fmla="*/ 9 w 68"/>
                <a:gd name="T111" fmla="*/ 26 h 26"/>
                <a:gd name="T112" fmla="*/ 9 w 68"/>
                <a:gd name="T113" fmla="*/ 26 h 26"/>
                <a:gd name="T114" fmla="*/ 9 w 68"/>
                <a:gd name="T115" fmla="*/ 26 h 26"/>
                <a:gd name="T116" fmla="*/ 5 w 68"/>
                <a:gd name="T117" fmla="*/ 26 h 26"/>
                <a:gd name="T118" fmla="*/ 5 w 68"/>
                <a:gd name="T119" fmla="*/ 26 h 26"/>
                <a:gd name="T120" fmla="*/ 0 w 68"/>
                <a:gd name="T121" fmla="*/ 26 h 26"/>
                <a:gd name="T122" fmla="*/ 0 w 68"/>
                <a:gd name="T123" fmla="*/ 26 h 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
                <a:gd name="T187" fmla="*/ 0 h 26"/>
                <a:gd name="T188" fmla="*/ 68 w 68"/>
                <a:gd name="T189" fmla="*/ 26 h 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 h="26">
                  <a:moveTo>
                    <a:pt x="0" y="26"/>
                  </a:moveTo>
                  <a:lnTo>
                    <a:pt x="0" y="26"/>
                  </a:lnTo>
                  <a:lnTo>
                    <a:pt x="5" y="21"/>
                  </a:lnTo>
                  <a:lnTo>
                    <a:pt x="9" y="21"/>
                  </a:lnTo>
                  <a:lnTo>
                    <a:pt x="13" y="21"/>
                  </a:lnTo>
                  <a:lnTo>
                    <a:pt x="17" y="21"/>
                  </a:lnTo>
                  <a:lnTo>
                    <a:pt x="21" y="21"/>
                  </a:lnTo>
                  <a:lnTo>
                    <a:pt x="21" y="17"/>
                  </a:lnTo>
                  <a:lnTo>
                    <a:pt x="26" y="17"/>
                  </a:lnTo>
                  <a:lnTo>
                    <a:pt x="30" y="17"/>
                  </a:lnTo>
                  <a:lnTo>
                    <a:pt x="34" y="17"/>
                  </a:lnTo>
                  <a:lnTo>
                    <a:pt x="34" y="13"/>
                  </a:lnTo>
                  <a:lnTo>
                    <a:pt x="38" y="13"/>
                  </a:lnTo>
                  <a:lnTo>
                    <a:pt x="43" y="13"/>
                  </a:lnTo>
                  <a:lnTo>
                    <a:pt x="47" y="9"/>
                  </a:lnTo>
                  <a:lnTo>
                    <a:pt x="51" y="9"/>
                  </a:lnTo>
                  <a:lnTo>
                    <a:pt x="55" y="9"/>
                  </a:lnTo>
                  <a:lnTo>
                    <a:pt x="55" y="4"/>
                  </a:lnTo>
                  <a:lnTo>
                    <a:pt x="60" y="4"/>
                  </a:lnTo>
                  <a:lnTo>
                    <a:pt x="64" y="4"/>
                  </a:lnTo>
                  <a:lnTo>
                    <a:pt x="64" y="0"/>
                  </a:lnTo>
                  <a:lnTo>
                    <a:pt x="64" y="4"/>
                  </a:lnTo>
                  <a:lnTo>
                    <a:pt x="68" y="4"/>
                  </a:lnTo>
                  <a:lnTo>
                    <a:pt x="68" y="9"/>
                  </a:lnTo>
                  <a:lnTo>
                    <a:pt x="64" y="9"/>
                  </a:lnTo>
                  <a:lnTo>
                    <a:pt x="60" y="9"/>
                  </a:lnTo>
                  <a:lnTo>
                    <a:pt x="55" y="13"/>
                  </a:lnTo>
                  <a:lnTo>
                    <a:pt x="51" y="13"/>
                  </a:lnTo>
                  <a:lnTo>
                    <a:pt x="47" y="13"/>
                  </a:lnTo>
                  <a:lnTo>
                    <a:pt x="47" y="17"/>
                  </a:lnTo>
                  <a:lnTo>
                    <a:pt x="43" y="17"/>
                  </a:lnTo>
                  <a:lnTo>
                    <a:pt x="38" y="17"/>
                  </a:lnTo>
                  <a:lnTo>
                    <a:pt x="34" y="17"/>
                  </a:lnTo>
                  <a:lnTo>
                    <a:pt x="34" y="21"/>
                  </a:lnTo>
                  <a:lnTo>
                    <a:pt x="30" y="21"/>
                  </a:lnTo>
                  <a:lnTo>
                    <a:pt x="26" y="21"/>
                  </a:lnTo>
                  <a:lnTo>
                    <a:pt x="21" y="21"/>
                  </a:lnTo>
                  <a:lnTo>
                    <a:pt x="17" y="21"/>
                  </a:lnTo>
                  <a:lnTo>
                    <a:pt x="13" y="21"/>
                  </a:lnTo>
                  <a:lnTo>
                    <a:pt x="13" y="26"/>
                  </a:lnTo>
                  <a:lnTo>
                    <a:pt x="9" y="26"/>
                  </a:lnTo>
                  <a:lnTo>
                    <a:pt x="5" y="26"/>
                  </a:lnTo>
                  <a:lnTo>
                    <a:pt x="0" y="26"/>
                  </a:lnTo>
                  <a:close/>
                </a:path>
              </a:pathLst>
            </a:custGeom>
            <a:solidFill>
              <a:srgbClr val="000000"/>
            </a:solidFill>
            <a:ln w="9525">
              <a:noFill/>
              <a:round/>
              <a:headEnd/>
              <a:tailEnd/>
            </a:ln>
          </p:spPr>
          <p:txBody>
            <a:bodyPr/>
            <a:lstStyle/>
            <a:p>
              <a:endParaRPr lang="en-US"/>
            </a:p>
          </p:txBody>
        </p:sp>
        <p:sp>
          <p:nvSpPr>
            <p:cNvPr id="121985" name="Freeform 62"/>
            <p:cNvSpPr>
              <a:spLocks/>
            </p:cNvSpPr>
            <p:nvPr/>
          </p:nvSpPr>
          <p:spPr bwMode="auto">
            <a:xfrm>
              <a:off x="1561" y="1841"/>
              <a:ext cx="80" cy="25"/>
            </a:xfrm>
            <a:custGeom>
              <a:avLst/>
              <a:gdLst>
                <a:gd name="T0" fmla="*/ 8 w 80"/>
                <a:gd name="T1" fmla="*/ 25 h 25"/>
                <a:gd name="T2" fmla="*/ 13 w 80"/>
                <a:gd name="T3" fmla="*/ 25 h 25"/>
                <a:gd name="T4" fmla="*/ 21 w 80"/>
                <a:gd name="T5" fmla="*/ 25 h 25"/>
                <a:gd name="T6" fmla="*/ 25 w 80"/>
                <a:gd name="T7" fmla="*/ 25 h 25"/>
                <a:gd name="T8" fmla="*/ 34 w 80"/>
                <a:gd name="T9" fmla="*/ 25 h 25"/>
                <a:gd name="T10" fmla="*/ 38 w 80"/>
                <a:gd name="T11" fmla="*/ 25 h 25"/>
                <a:gd name="T12" fmla="*/ 46 w 80"/>
                <a:gd name="T13" fmla="*/ 25 h 25"/>
                <a:gd name="T14" fmla="*/ 51 w 80"/>
                <a:gd name="T15" fmla="*/ 21 h 25"/>
                <a:gd name="T16" fmla="*/ 59 w 80"/>
                <a:gd name="T17" fmla="*/ 21 h 25"/>
                <a:gd name="T18" fmla="*/ 63 w 80"/>
                <a:gd name="T19" fmla="*/ 17 h 25"/>
                <a:gd name="T20" fmla="*/ 68 w 80"/>
                <a:gd name="T21" fmla="*/ 17 h 25"/>
                <a:gd name="T22" fmla="*/ 72 w 80"/>
                <a:gd name="T23" fmla="*/ 17 h 25"/>
                <a:gd name="T24" fmla="*/ 76 w 80"/>
                <a:gd name="T25" fmla="*/ 13 h 25"/>
                <a:gd name="T26" fmla="*/ 80 w 80"/>
                <a:gd name="T27" fmla="*/ 13 h 25"/>
                <a:gd name="T28" fmla="*/ 80 w 80"/>
                <a:gd name="T29" fmla="*/ 13 h 25"/>
                <a:gd name="T30" fmla="*/ 76 w 80"/>
                <a:gd name="T31" fmla="*/ 13 h 25"/>
                <a:gd name="T32" fmla="*/ 72 w 80"/>
                <a:gd name="T33" fmla="*/ 13 h 25"/>
                <a:gd name="T34" fmla="*/ 68 w 80"/>
                <a:gd name="T35" fmla="*/ 13 h 25"/>
                <a:gd name="T36" fmla="*/ 63 w 80"/>
                <a:gd name="T37" fmla="*/ 13 h 25"/>
                <a:gd name="T38" fmla="*/ 59 w 80"/>
                <a:gd name="T39" fmla="*/ 13 h 25"/>
                <a:gd name="T40" fmla="*/ 55 w 80"/>
                <a:gd name="T41" fmla="*/ 13 h 25"/>
                <a:gd name="T42" fmla="*/ 46 w 80"/>
                <a:gd name="T43" fmla="*/ 8 h 25"/>
                <a:gd name="T44" fmla="*/ 42 w 80"/>
                <a:gd name="T45" fmla="*/ 8 h 25"/>
                <a:gd name="T46" fmla="*/ 34 w 80"/>
                <a:gd name="T47" fmla="*/ 8 h 25"/>
                <a:gd name="T48" fmla="*/ 29 w 80"/>
                <a:gd name="T49" fmla="*/ 8 h 25"/>
                <a:gd name="T50" fmla="*/ 25 w 80"/>
                <a:gd name="T51" fmla="*/ 8 h 25"/>
                <a:gd name="T52" fmla="*/ 17 w 80"/>
                <a:gd name="T53" fmla="*/ 4 h 25"/>
                <a:gd name="T54" fmla="*/ 13 w 80"/>
                <a:gd name="T55" fmla="*/ 4 h 25"/>
                <a:gd name="T56" fmla="*/ 8 w 80"/>
                <a:gd name="T57" fmla="*/ 4 h 25"/>
                <a:gd name="T58" fmla="*/ 4 w 80"/>
                <a:gd name="T59" fmla="*/ 0 h 25"/>
                <a:gd name="T60" fmla="*/ 0 w 80"/>
                <a:gd name="T61" fmla="*/ 4 h 25"/>
                <a:gd name="T62" fmla="*/ 4 w 80"/>
                <a:gd name="T63" fmla="*/ 8 h 25"/>
                <a:gd name="T64" fmla="*/ 4 w 80"/>
                <a:gd name="T65" fmla="*/ 8 h 25"/>
                <a:gd name="T66" fmla="*/ 8 w 80"/>
                <a:gd name="T67" fmla="*/ 8 h 25"/>
                <a:gd name="T68" fmla="*/ 13 w 80"/>
                <a:gd name="T69" fmla="*/ 8 h 25"/>
                <a:gd name="T70" fmla="*/ 17 w 80"/>
                <a:gd name="T71" fmla="*/ 8 h 25"/>
                <a:gd name="T72" fmla="*/ 21 w 80"/>
                <a:gd name="T73" fmla="*/ 13 h 25"/>
                <a:gd name="T74" fmla="*/ 25 w 80"/>
                <a:gd name="T75" fmla="*/ 13 h 25"/>
                <a:gd name="T76" fmla="*/ 34 w 80"/>
                <a:gd name="T77" fmla="*/ 13 h 25"/>
                <a:gd name="T78" fmla="*/ 38 w 80"/>
                <a:gd name="T79" fmla="*/ 13 h 25"/>
                <a:gd name="T80" fmla="*/ 42 w 80"/>
                <a:gd name="T81" fmla="*/ 13 h 25"/>
                <a:gd name="T82" fmla="*/ 46 w 80"/>
                <a:gd name="T83" fmla="*/ 13 h 25"/>
                <a:gd name="T84" fmla="*/ 51 w 80"/>
                <a:gd name="T85" fmla="*/ 13 h 25"/>
                <a:gd name="T86" fmla="*/ 55 w 80"/>
                <a:gd name="T87" fmla="*/ 13 h 25"/>
                <a:gd name="T88" fmla="*/ 59 w 80"/>
                <a:gd name="T89" fmla="*/ 13 h 25"/>
                <a:gd name="T90" fmla="*/ 63 w 80"/>
                <a:gd name="T91" fmla="*/ 13 h 25"/>
                <a:gd name="T92" fmla="*/ 68 w 80"/>
                <a:gd name="T93" fmla="*/ 13 h 25"/>
                <a:gd name="T94" fmla="*/ 72 w 80"/>
                <a:gd name="T95" fmla="*/ 13 h 25"/>
                <a:gd name="T96" fmla="*/ 72 w 80"/>
                <a:gd name="T97" fmla="*/ 13 h 25"/>
                <a:gd name="T98" fmla="*/ 68 w 80"/>
                <a:gd name="T99" fmla="*/ 17 h 25"/>
                <a:gd name="T100" fmla="*/ 63 w 80"/>
                <a:gd name="T101" fmla="*/ 17 h 25"/>
                <a:gd name="T102" fmla="*/ 59 w 80"/>
                <a:gd name="T103" fmla="*/ 17 h 25"/>
                <a:gd name="T104" fmla="*/ 55 w 80"/>
                <a:gd name="T105" fmla="*/ 17 h 25"/>
                <a:gd name="T106" fmla="*/ 51 w 80"/>
                <a:gd name="T107" fmla="*/ 21 h 25"/>
                <a:gd name="T108" fmla="*/ 46 w 80"/>
                <a:gd name="T109" fmla="*/ 21 h 25"/>
                <a:gd name="T110" fmla="*/ 42 w 80"/>
                <a:gd name="T111" fmla="*/ 21 h 25"/>
                <a:gd name="T112" fmla="*/ 34 w 80"/>
                <a:gd name="T113" fmla="*/ 21 h 25"/>
                <a:gd name="T114" fmla="*/ 29 w 80"/>
                <a:gd name="T115" fmla="*/ 21 h 25"/>
                <a:gd name="T116" fmla="*/ 25 w 80"/>
                <a:gd name="T117" fmla="*/ 21 h 25"/>
                <a:gd name="T118" fmla="*/ 17 w 80"/>
                <a:gd name="T119" fmla="*/ 21 h 25"/>
                <a:gd name="T120" fmla="*/ 13 w 80"/>
                <a:gd name="T121" fmla="*/ 21 h 25"/>
                <a:gd name="T122" fmla="*/ 8 w 80"/>
                <a:gd name="T123" fmla="*/ 17 h 25"/>
                <a:gd name="T124" fmla="*/ 8 w 80"/>
                <a:gd name="T125" fmla="*/ 17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
                <a:gd name="T190" fmla="*/ 0 h 25"/>
                <a:gd name="T191" fmla="*/ 80 w 80"/>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 h="25">
                  <a:moveTo>
                    <a:pt x="4" y="25"/>
                  </a:moveTo>
                  <a:lnTo>
                    <a:pt x="4" y="25"/>
                  </a:lnTo>
                  <a:lnTo>
                    <a:pt x="8" y="25"/>
                  </a:lnTo>
                  <a:lnTo>
                    <a:pt x="13" y="25"/>
                  </a:lnTo>
                  <a:lnTo>
                    <a:pt x="17" y="25"/>
                  </a:lnTo>
                  <a:lnTo>
                    <a:pt x="21" y="25"/>
                  </a:lnTo>
                  <a:lnTo>
                    <a:pt x="25" y="25"/>
                  </a:lnTo>
                  <a:lnTo>
                    <a:pt x="29" y="25"/>
                  </a:lnTo>
                  <a:lnTo>
                    <a:pt x="34" y="25"/>
                  </a:lnTo>
                  <a:lnTo>
                    <a:pt x="38" y="25"/>
                  </a:lnTo>
                  <a:lnTo>
                    <a:pt x="42" y="25"/>
                  </a:lnTo>
                  <a:lnTo>
                    <a:pt x="46" y="25"/>
                  </a:lnTo>
                  <a:lnTo>
                    <a:pt x="46" y="21"/>
                  </a:lnTo>
                  <a:lnTo>
                    <a:pt x="51" y="21"/>
                  </a:lnTo>
                  <a:lnTo>
                    <a:pt x="55" y="21"/>
                  </a:lnTo>
                  <a:lnTo>
                    <a:pt x="59" y="21"/>
                  </a:lnTo>
                  <a:lnTo>
                    <a:pt x="63" y="21"/>
                  </a:lnTo>
                  <a:lnTo>
                    <a:pt x="63" y="17"/>
                  </a:lnTo>
                  <a:lnTo>
                    <a:pt x="68" y="17"/>
                  </a:lnTo>
                  <a:lnTo>
                    <a:pt x="72" y="17"/>
                  </a:lnTo>
                  <a:lnTo>
                    <a:pt x="76" y="13"/>
                  </a:lnTo>
                  <a:lnTo>
                    <a:pt x="80" y="13"/>
                  </a:lnTo>
                  <a:lnTo>
                    <a:pt x="76" y="13"/>
                  </a:lnTo>
                  <a:lnTo>
                    <a:pt x="72" y="13"/>
                  </a:lnTo>
                  <a:lnTo>
                    <a:pt x="68" y="13"/>
                  </a:lnTo>
                  <a:lnTo>
                    <a:pt x="63" y="13"/>
                  </a:lnTo>
                  <a:lnTo>
                    <a:pt x="59" y="13"/>
                  </a:lnTo>
                  <a:lnTo>
                    <a:pt x="55" y="13"/>
                  </a:lnTo>
                  <a:lnTo>
                    <a:pt x="51" y="13"/>
                  </a:lnTo>
                  <a:lnTo>
                    <a:pt x="46" y="8"/>
                  </a:lnTo>
                  <a:lnTo>
                    <a:pt x="42" y="8"/>
                  </a:lnTo>
                  <a:lnTo>
                    <a:pt x="38" y="8"/>
                  </a:lnTo>
                  <a:lnTo>
                    <a:pt x="34" y="8"/>
                  </a:lnTo>
                  <a:lnTo>
                    <a:pt x="29" y="8"/>
                  </a:lnTo>
                  <a:lnTo>
                    <a:pt x="25" y="8"/>
                  </a:lnTo>
                  <a:lnTo>
                    <a:pt x="21" y="8"/>
                  </a:lnTo>
                  <a:lnTo>
                    <a:pt x="21" y="4"/>
                  </a:lnTo>
                  <a:lnTo>
                    <a:pt x="17" y="4"/>
                  </a:lnTo>
                  <a:lnTo>
                    <a:pt x="13" y="4"/>
                  </a:lnTo>
                  <a:lnTo>
                    <a:pt x="8" y="4"/>
                  </a:lnTo>
                  <a:lnTo>
                    <a:pt x="8" y="0"/>
                  </a:lnTo>
                  <a:lnTo>
                    <a:pt x="4" y="0"/>
                  </a:lnTo>
                  <a:lnTo>
                    <a:pt x="4" y="4"/>
                  </a:lnTo>
                  <a:lnTo>
                    <a:pt x="0" y="4"/>
                  </a:lnTo>
                  <a:lnTo>
                    <a:pt x="0" y="8"/>
                  </a:lnTo>
                  <a:lnTo>
                    <a:pt x="4" y="8"/>
                  </a:lnTo>
                  <a:lnTo>
                    <a:pt x="8" y="8"/>
                  </a:lnTo>
                  <a:lnTo>
                    <a:pt x="13" y="8"/>
                  </a:lnTo>
                  <a:lnTo>
                    <a:pt x="17" y="8"/>
                  </a:lnTo>
                  <a:lnTo>
                    <a:pt x="21" y="13"/>
                  </a:lnTo>
                  <a:lnTo>
                    <a:pt x="25" y="13"/>
                  </a:lnTo>
                  <a:lnTo>
                    <a:pt x="29" y="13"/>
                  </a:lnTo>
                  <a:lnTo>
                    <a:pt x="34" y="13"/>
                  </a:lnTo>
                  <a:lnTo>
                    <a:pt x="38" y="13"/>
                  </a:lnTo>
                  <a:lnTo>
                    <a:pt x="42" y="13"/>
                  </a:lnTo>
                  <a:lnTo>
                    <a:pt x="46" y="13"/>
                  </a:lnTo>
                  <a:lnTo>
                    <a:pt x="51" y="13"/>
                  </a:lnTo>
                  <a:lnTo>
                    <a:pt x="55" y="13"/>
                  </a:lnTo>
                  <a:lnTo>
                    <a:pt x="59" y="13"/>
                  </a:lnTo>
                  <a:lnTo>
                    <a:pt x="63" y="13"/>
                  </a:lnTo>
                  <a:lnTo>
                    <a:pt x="68" y="13"/>
                  </a:lnTo>
                  <a:lnTo>
                    <a:pt x="72" y="13"/>
                  </a:lnTo>
                  <a:lnTo>
                    <a:pt x="68" y="17"/>
                  </a:lnTo>
                  <a:lnTo>
                    <a:pt x="63" y="17"/>
                  </a:lnTo>
                  <a:lnTo>
                    <a:pt x="59" y="17"/>
                  </a:lnTo>
                  <a:lnTo>
                    <a:pt x="55" y="17"/>
                  </a:lnTo>
                  <a:lnTo>
                    <a:pt x="55" y="21"/>
                  </a:lnTo>
                  <a:lnTo>
                    <a:pt x="51" y="21"/>
                  </a:lnTo>
                  <a:lnTo>
                    <a:pt x="46" y="21"/>
                  </a:lnTo>
                  <a:lnTo>
                    <a:pt x="42" y="21"/>
                  </a:lnTo>
                  <a:lnTo>
                    <a:pt x="38" y="21"/>
                  </a:lnTo>
                  <a:lnTo>
                    <a:pt x="34" y="21"/>
                  </a:lnTo>
                  <a:lnTo>
                    <a:pt x="29" y="21"/>
                  </a:lnTo>
                  <a:lnTo>
                    <a:pt x="25" y="21"/>
                  </a:lnTo>
                  <a:lnTo>
                    <a:pt x="21" y="21"/>
                  </a:lnTo>
                  <a:lnTo>
                    <a:pt x="17" y="21"/>
                  </a:lnTo>
                  <a:lnTo>
                    <a:pt x="13" y="21"/>
                  </a:lnTo>
                  <a:lnTo>
                    <a:pt x="13" y="17"/>
                  </a:lnTo>
                  <a:lnTo>
                    <a:pt x="8" y="17"/>
                  </a:lnTo>
                  <a:lnTo>
                    <a:pt x="4" y="25"/>
                  </a:lnTo>
                  <a:close/>
                </a:path>
              </a:pathLst>
            </a:custGeom>
            <a:solidFill>
              <a:srgbClr val="000000"/>
            </a:solidFill>
            <a:ln w="9525">
              <a:noFill/>
              <a:round/>
              <a:headEnd/>
              <a:tailEnd/>
            </a:ln>
          </p:spPr>
          <p:txBody>
            <a:bodyPr/>
            <a:lstStyle/>
            <a:p>
              <a:endParaRPr lang="en-US"/>
            </a:p>
          </p:txBody>
        </p:sp>
        <p:sp>
          <p:nvSpPr>
            <p:cNvPr id="121986" name="Freeform 63"/>
            <p:cNvSpPr>
              <a:spLocks/>
            </p:cNvSpPr>
            <p:nvPr/>
          </p:nvSpPr>
          <p:spPr bwMode="auto">
            <a:xfrm>
              <a:off x="1493" y="1777"/>
              <a:ext cx="72" cy="77"/>
            </a:xfrm>
            <a:custGeom>
              <a:avLst/>
              <a:gdLst>
                <a:gd name="T0" fmla="*/ 4 w 72"/>
                <a:gd name="T1" fmla="*/ 47 h 77"/>
                <a:gd name="T2" fmla="*/ 8 w 72"/>
                <a:gd name="T3" fmla="*/ 38 h 77"/>
                <a:gd name="T4" fmla="*/ 13 w 72"/>
                <a:gd name="T5" fmla="*/ 34 h 77"/>
                <a:gd name="T6" fmla="*/ 21 w 72"/>
                <a:gd name="T7" fmla="*/ 34 h 77"/>
                <a:gd name="T8" fmla="*/ 30 w 72"/>
                <a:gd name="T9" fmla="*/ 30 h 77"/>
                <a:gd name="T10" fmla="*/ 34 w 72"/>
                <a:gd name="T11" fmla="*/ 30 h 77"/>
                <a:gd name="T12" fmla="*/ 38 w 72"/>
                <a:gd name="T13" fmla="*/ 26 h 77"/>
                <a:gd name="T14" fmla="*/ 42 w 72"/>
                <a:gd name="T15" fmla="*/ 26 h 77"/>
                <a:gd name="T16" fmla="*/ 47 w 72"/>
                <a:gd name="T17" fmla="*/ 21 h 77"/>
                <a:gd name="T18" fmla="*/ 55 w 72"/>
                <a:gd name="T19" fmla="*/ 17 h 77"/>
                <a:gd name="T20" fmla="*/ 59 w 72"/>
                <a:gd name="T21" fmla="*/ 13 h 77"/>
                <a:gd name="T22" fmla="*/ 64 w 72"/>
                <a:gd name="T23" fmla="*/ 9 h 77"/>
                <a:gd name="T24" fmla="*/ 64 w 72"/>
                <a:gd name="T25" fmla="*/ 0 h 77"/>
                <a:gd name="T26" fmla="*/ 68 w 72"/>
                <a:gd name="T27" fmla="*/ 4 h 77"/>
                <a:gd name="T28" fmla="*/ 68 w 72"/>
                <a:gd name="T29" fmla="*/ 9 h 77"/>
                <a:gd name="T30" fmla="*/ 72 w 72"/>
                <a:gd name="T31" fmla="*/ 13 h 77"/>
                <a:gd name="T32" fmla="*/ 72 w 72"/>
                <a:gd name="T33" fmla="*/ 21 h 77"/>
                <a:gd name="T34" fmla="*/ 72 w 72"/>
                <a:gd name="T35" fmla="*/ 26 h 77"/>
                <a:gd name="T36" fmla="*/ 68 w 72"/>
                <a:gd name="T37" fmla="*/ 34 h 77"/>
                <a:gd name="T38" fmla="*/ 64 w 72"/>
                <a:gd name="T39" fmla="*/ 38 h 77"/>
                <a:gd name="T40" fmla="*/ 59 w 72"/>
                <a:gd name="T41" fmla="*/ 43 h 77"/>
                <a:gd name="T42" fmla="*/ 55 w 72"/>
                <a:gd name="T43" fmla="*/ 51 h 77"/>
                <a:gd name="T44" fmla="*/ 51 w 72"/>
                <a:gd name="T45" fmla="*/ 55 h 77"/>
                <a:gd name="T46" fmla="*/ 47 w 72"/>
                <a:gd name="T47" fmla="*/ 60 h 77"/>
                <a:gd name="T48" fmla="*/ 38 w 72"/>
                <a:gd name="T49" fmla="*/ 64 h 77"/>
                <a:gd name="T50" fmla="*/ 38 w 72"/>
                <a:gd name="T51" fmla="*/ 68 h 77"/>
                <a:gd name="T52" fmla="*/ 30 w 72"/>
                <a:gd name="T53" fmla="*/ 72 h 77"/>
                <a:gd name="T54" fmla="*/ 25 w 72"/>
                <a:gd name="T55" fmla="*/ 77 h 77"/>
                <a:gd name="T56" fmla="*/ 30 w 72"/>
                <a:gd name="T57" fmla="*/ 77 h 77"/>
                <a:gd name="T58" fmla="*/ 30 w 72"/>
                <a:gd name="T59" fmla="*/ 72 h 77"/>
                <a:gd name="T60" fmla="*/ 38 w 72"/>
                <a:gd name="T61" fmla="*/ 64 h 77"/>
                <a:gd name="T62" fmla="*/ 42 w 72"/>
                <a:gd name="T63" fmla="*/ 60 h 77"/>
                <a:gd name="T64" fmla="*/ 47 w 72"/>
                <a:gd name="T65" fmla="*/ 55 h 77"/>
                <a:gd name="T66" fmla="*/ 51 w 72"/>
                <a:gd name="T67" fmla="*/ 51 h 77"/>
                <a:gd name="T68" fmla="*/ 55 w 72"/>
                <a:gd name="T69" fmla="*/ 47 h 77"/>
                <a:gd name="T70" fmla="*/ 59 w 72"/>
                <a:gd name="T71" fmla="*/ 43 h 77"/>
                <a:gd name="T72" fmla="*/ 64 w 72"/>
                <a:gd name="T73" fmla="*/ 34 h 77"/>
                <a:gd name="T74" fmla="*/ 64 w 72"/>
                <a:gd name="T75" fmla="*/ 30 h 77"/>
                <a:gd name="T76" fmla="*/ 68 w 72"/>
                <a:gd name="T77" fmla="*/ 26 h 77"/>
                <a:gd name="T78" fmla="*/ 68 w 72"/>
                <a:gd name="T79" fmla="*/ 17 h 77"/>
                <a:gd name="T80" fmla="*/ 68 w 72"/>
                <a:gd name="T81" fmla="*/ 13 h 77"/>
                <a:gd name="T82" fmla="*/ 64 w 72"/>
                <a:gd name="T83" fmla="*/ 9 h 77"/>
                <a:gd name="T84" fmla="*/ 64 w 72"/>
                <a:gd name="T85" fmla="*/ 9 h 77"/>
                <a:gd name="T86" fmla="*/ 64 w 72"/>
                <a:gd name="T87" fmla="*/ 13 h 77"/>
                <a:gd name="T88" fmla="*/ 59 w 72"/>
                <a:gd name="T89" fmla="*/ 21 h 77"/>
                <a:gd name="T90" fmla="*/ 55 w 72"/>
                <a:gd name="T91" fmla="*/ 21 h 77"/>
                <a:gd name="T92" fmla="*/ 47 w 72"/>
                <a:gd name="T93" fmla="*/ 26 h 77"/>
                <a:gd name="T94" fmla="*/ 42 w 72"/>
                <a:gd name="T95" fmla="*/ 30 h 77"/>
                <a:gd name="T96" fmla="*/ 34 w 72"/>
                <a:gd name="T97" fmla="*/ 34 h 77"/>
                <a:gd name="T98" fmla="*/ 30 w 72"/>
                <a:gd name="T99" fmla="*/ 34 h 77"/>
                <a:gd name="T100" fmla="*/ 25 w 72"/>
                <a:gd name="T101" fmla="*/ 34 h 77"/>
                <a:gd name="T102" fmla="*/ 17 w 72"/>
                <a:gd name="T103" fmla="*/ 38 h 77"/>
                <a:gd name="T104" fmla="*/ 13 w 72"/>
                <a:gd name="T105" fmla="*/ 43 h 77"/>
                <a:gd name="T106" fmla="*/ 8 w 72"/>
                <a:gd name="T107" fmla="*/ 51 h 77"/>
                <a:gd name="T108" fmla="*/ 4 w 72"/>
                <a:gd name="T109" fmla="*/ 55 h 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
                <a:gd name="T166" fmla="*/ 0 h 77"/>
                <a:gd name="T167" fmla="*/ 72 w 72"/>
                <a:gd name="T168" fmla="*/ 77 h 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 h="77">
                  <a:moveTo>
                    <a:pt x="0" y="51"/>
                  </a:moveTo>
                  <a:lnTo>
                    <a:pt x="0" y="47"/>
                  </a:lnTo>
                  <a:lnTo>
                    <a:pt x="4" y="47"/>
                  </a:lnTo>
                  <a:lnTo>
                    <a:pt x="4" y="43"/>
                  </a:lnTo>
                  <a:lnTo>
                    <a:pt x="8" y="43"/>
                  </a:lnTo>
                  <a:lnTo>
                    <a:pt x="8" y="38"/>
                  </a:lnTo>
                  <a:lnTo>
                    <a:pt x="13" y="38"/>
                  </a:lnTo>
                  <a:lnTo>
                    <a:pt x="13" y="34"/>
                  </a:lnTo>
                  <a:lnTo>
                    <a:pt x="17" y="34"/>
                  </a:lnTo>
                  <a:lnTo>
                    <a:pt x="21" y="34"/>
                  </a:lnTo>
                  <a:lnTo>
                    <a:pt x="21" y="30"/>
                  </a:lnTo>
                  <a:lnTo>
                    <a:pt x="25" y="30"/>
                  </a:lnTo>
                  <a:lnTo>
                    <a:pt x="30" y="30"/>
                  </a:lnTo>
                  <a:lnTo>
                    <a:pt x="34" y="30"/>
                  </a:lnTo>
                  <a:lnTo>
                    <a:pt x="34" y="26"/>
                  </a:lnTo>
                  <a:lnTo>
                    <a:pt x="38" y="26"/>
                  </a:lnTo>
                  <a:lnTo>
                    <a:pt x="42" y="26"/>
                  </a:lnTo>
                  <a:lnTo>
                    <a:pt x="47" y="21"/>
                  </a:lnTo>
                  <a:lnTo>
                    <a:pt x="51" y="21"/>
                  </a:lnTo>
                  <a:lnTo>
                    <a:pt x="51" y="17"/>
                  </a:lnTo>
                  <a:lnTo>
                    <a:pt x="55" y="17"/>
                  </a:lnTo>
                  <a:lnTo>
                    <a:pt x="55" y="13"/>
                  </a:lnTo>
                  <a:lnTo>
                    <a:pt x="59" y="13"/>
                  </a:lnTo>
                  <a:lnTo>
                    <a:pt x="59" y="9"/>
                  </a:lnTo>
                  <a:lnTo>
                    <a:pt x="64" y="9"/>
                  </a:lnTo>
                  <a:lnTo>
                    <a:pt x="64" y="4"/>
                  </a:lnTo>
                  <a:lnTo>
                    <a:pt x="64" y="0"/>
                  </a:lnTo>
                  <a:lnTo>
                    <a:pt x="68" y="0"/>
                  </a:lnTo>
                  <a:lnTo>
                    <a:pt x="68" y="4"/>
                  </a:lnTo>
                  <a:lnTo>
                    <a:pt x="68" y="9"/>
                  </a:lnTo>
                  <a:lnTo>
                    <a:pt x="72" y="9"/>
                  </a:lnTo>
                  <a:lnTo>
                    <a:pt x="72" y="13"/>
                  </a:lnTo>
                  <a:lnTo>
                    <a:pt x="72" y="17"/>
                  </a:lnTo>
                  <a:lnTo>
                    <a:pt x="72" y="21"/>
                  </a:lnTo>
                  <a:lnTo>
                    <a:pt x="72" y="26"/>
                  </a:lnTo>
                  <a:lnTo>
                    <a:pt x="68" y="26"/>
                  </a:lnTo>
                  <a:lnTo>
                    <a:pt x="68" y="30"/>
                  </a:lnTo>
                  <a:lnTo>
                    <a:pt x="68" y="34"/>
                  </a:lnTo>
                  <a:lnTo>
                    <a:pt x="64" y="38"/>
                  </a:lnTo>
                  <a:lnTo>
                    <a:pt x="64" y="43"/>
                  </a:lnTo>
                  <a:lnTo>
                    <a:pt x="59" y="43"/>
                  </a:lnTo>
                  <a:lnTo>
                    <a:pt x="59" y="47"/>
                  </a:lnTo>
                  <a:lnTo>
                    <a:pt x="55" y="47"/>
                  </a:lnTo>
                  <a:lnTo>
                    <a:pt x="55" y="51"/>
                  </a:lnTo>
                  <a:lnTo>
                    <a:pt x="51" y="51"/>
                  </a:lnTo>
                  <a:lnTo>
                    <a:pt x="51" y="55"/>
                  </a:lnTo>
                  <a:lnTo>
                    <a:pt x="47" y="55"/>
                  </a:lnTo>
                  <a:lnTo>
                    <a:pt x="47" y="60"/>
                  </a:lnTo>
                  <a:lnTo>
                    <a:pt x="42" y="60"/>
                  </a:lnTo>
                  <a:lnTo>
                    <a:pt x="42" y="64"/>
                  </a:lnTo>
                  <a:lnTo>
                    <a:pt x="38" y="64"/>
                  </a:lnTo>
                  <a:lnTo>
                    <a:pt x="38" y="68"/>
                  </a:lnTo>
                  <a:lnTo>
                    <a:pt x="34" y="68"/>
                  </a:lnTo>
                  <a:lnTo>
                    <a:pt x="34" y="72"/>
                  </a:lnTo>
                  <a:lnTo>
                    <a:pt x="30" y="72"/>
                  </a:lnTo>
                  <a:lnTo>
                    <a:pt x="30" y="77"/>
                  </a:lnTo>
                  <a:lnTo>
                    <a:pt x="25" y="77"/>
                  </a:lnTo>
                  <a:lnTo>
                    <a:pt x="30" y="77"/>
                  </a:lnTo>
                  <a:lnTo>
                    <a:pt x="30" y="72"/>
                  </a:lnTo>
                  <a:lnTo>
                    <a:pt x="34" y="68"/>
                  </a:lnTo>
                  <a:lnTo>
                    <a:pt x="38" y="64"/>
                  </a:lnTo>
                  <a:lnTo>
                    <a:pt x="38" y="60"/>
                  </a:lnTo>
                  <a:lnTo>
                    <a:pt x="42" y="60"/>
                  </a:lnTo>
                  <a:lnTo>
                    <a:pt x="42" y="55"/>
                  </a:lnTo>
                  <a:lnTo>
                    <a:pt x="47" y="55"/>
                  </a:lnTo>
                  <a:lnTo>
                    <a:pt x="47" y="51"/>
                  </a:lnTo>
                  <a:lnTo>
                    <a:pt x="51" y="51"/>
                  </a:lnTo>
                  <a:lnTo>
                    <a:pt x="51" y="47"/>
                  </a:lnTo>
                  <a:lnTo>
                    <a:pt x="55" y="47"/>
                  </a:lnTo>
                  <a:lnTo>
                    <a:pt x="55" y="43"/>
                  </a:lnTo>
                  <a:lnTo>
                    <a:pt x="59" y="43"/>
                  </a:lnTo>
                  <a:lnTo>
                    <a:pt x="59" y="38"/>
                  </a:lnTo>
                  <a:lnTo>
                    <a:pt x="64" y="34"/>
                  </a:lnTo>
                  <a:lnTo>
                    <a:pt x="64" y="30"/>
                  </a:lnTo>
                  <a:lnTo>
                    <a:pt x="68" y="26"/>
                  </a:lnTo>
                  <a:lnTo>
                    <a:pt x="68" y="21"/>
                  </a:lnTo>
                  <a:lnTo>
                    <a:pt x="68" y="17"/>
                  </a:lnTo>
                  <a:lnTo>
                    <a:pt x="68" y="13"/>
                  </a:lnTo>
                  <a:lnTo>
                    <a:pt x="64" y="9"/>
                  </a:lnTo>
                  <a:lnTo>
                    <a:pt x="64" y="13"/>
                  </a:lnTo>
                  <a:lnTo>
                    <a:pt x="59" y="17"/>
                  </a:lnTo>
                  <a:lnTo>
                    <a:pt x="59" y="21"/>
                  </a:lnTo>
                  <a:lnTo>
                    <a:pt x="55" y="21"/>
                  </a:lnTo>
                  <a:lnTo>
                    <a:pt x="55" y="26"/>
                  </a:lnTo>
                  <a:lnTo>
                    <a:pt x="51" y="26"/>
                  </a:lnTo>
                  <a:lnTo>
                    <a:pt x="47" y="26"/>
                  </a:lnTo>
                  <a:lnTo>
                    <a:pt x="47" y="30"/>
                  </a:lnTo>
                  <a:lnTo>
                    <a:pt x="42" y="30"/>
                  </a:lnTo>
                  <a:lnTo>
                    <a:pt x="38" y="30"/>
                  </a:lnTo>
                  <a:lnTo>
                    <a:pt x="38" y="34"/>
                  </a:lnTo>
                  <a:lnTo>
                    <a:pt x="34" y="34"/>
                  </a:lnTo>
                  <a:lnTo>
                    <a:pt x="30" y="34"/>
                  </a:lnTo>
                  <a:lnTo>
                    <a:pt x="25" y="34"/>
                  </a:lnTo>
                  <a:lnTo>
                    <a:pt x="21" y="38"/>
                  </a:lnTo>
                  <a:lnTo>
                    <a:pt x="17" y="38"/>
                  </a:lnTo>
                  <a:lnTo>
                    <a:pt x="13" y="43"/>
                  </a:lnTo>
                  <a:lnTo>
                    <a:pt x="8" y="47"/>
                  </a:lnTo>
                  <a:lnTo>
                    <a:pt x="8" y="51"/>
                  </a:lnTo>
                  <a:lnTo>
                    <a:pt x="8" y="55"/>
                  </a:lnTo>
                  <a:lnTo>
                    <a:pt x="4" y="55"/>
                  </a:lnTo>
                  <a:lnTo>
                    <a:pt x="0" y="51"/>
                  </a:lnTo>
                  <a:close/>
                </a:path>
              </a:pathLst>
            </a:custGeom>
            <a:solidFill>
              <a:srgbClr val="000000"/>
            </a:solidFill>
            <a:ln w="9525">
              <a:noFill/>
              <a:round/>
              <a:headEnd/>
              <a:tailEnd/>
            </a:ln>
          </p:spPr>
          <p:txBody>
            <a:bodyPr/>
            <a:lstStyle/>
            <a:p>
              <a:endParaRPr lang="en-US"/>
            </a:p>
          </p:txBody>
        </p:sp>
        <p:sp>
          <p:nvSpPr>
            <p:cNvPr id="121987" name="Freeform 64"/>
            <p:cNvSpPr>
              <a:spLocks/>
            </p:cNvSpPr>
            <p:nvPr/>
          </p:nvSpPr>
          <p:spPr bwMode="auto">
            <a:xfrm>
              <a:off x="1590" y="1769"/>
              <a:ext cx="85" cy="174"/>
            </a:xfrm>
            <a:custGeom>
              <a:avLst/>
              <a:gdLst>
                <a:gd name="T0" fmla="*/ 85 w 85"/>
                <a:gd name="T1" fmla="*/ 12 h 174"/>
                <a:gd name="T2" fmla="*/ 81 w 85"/>
                <a:gd name="T3" fmla="*/ 25 h 174"/>
                <a:gd name="T4" fmla="*/ 81 w 85"/>
                <a:gd name="T5" fmla="*/ 42 h 174"/>
                <a:gd name="T6" fmla="*/ 81 w 85"/>
                <a:gd name="T7" fmla="*/ 55 h 174"/>
                <a:gd name="T8" fmla="*/ 81 w 85"/>
                <a:gd name="T9" fmla="*/ 68 h 174"/>
                <a:gd name="T10" fmla="*/ 81 w 85"/>
                <a:gd name="T11" fmla="*/ 80 h 174"/>
                <a:gd name="T12" fmla="*/ 81 w 85"/>
                <a:gd name="T13" fmla="*/ 93 h 174"/>
                <a:gd name="T14" fmla="*/ 85 w 85"/>
                <a:gd name="T15" fmla="*/ 106 h 174"/>
                <a:gd name="T16" fmla="*/ 85 w 85"/>
                <a:gd name="T17" fmla="*/ 114 h 174"/>
                <a:gd name="T18" fmla="*/ 85 w 85"/>
                <a:gd name="T19" fmla="*/ 123 h 174"/>
                <a:gd name="T20" fmla="*/ 85 w 85"/>
                <a:gd name="T21" fmla="*/ 131 h 174"/>
                <a:gd name="T22" fmla="*/ 85 w 85"/>
                <a:gd name="T23" fmla="*/ 140 h 174"/>
                <a:gd name="T24" fmla="*/ 85 w 85"/>
                <a:gd name="T25" fmla="*/ 148 h 174"/>
                <a:gd name="T26" fmla="*/ 81 w 85"/>
                <a:gd name="T27" fmla="*/ 152 h 174"/>
                <a:gd name="T28" fmla="*/ 81 w 85"/>
                <a:gd name="T29" fmla="*/ 157 h 174"/>
                <a:gd name="T30" fmla="*/ 72 w 85"/>
                <a:gd name="T31" fmla="*/ 161 h 174"/>
                <a:gd name="T32" fmla="*/ 68 w 85"/>
                <a:gd name="T33" fmla="*/ 165 h 174"/>
                <a:gd name="T34" fmla="*/ 60 w 85"/>
                <a:gd name="T35" fmla="*/ 169 h 174"/>
                <a:gd name="T36" fmla="*/ 56 w 85"/>
                <a:gd name="T37" fmla="*/ 169 h 174"/>
                <a:gd name="T38" fmla="*/ 47 w 85"/>
                <a:gd name="T39" fmla="*/ 174 h 174"/>
                <a:gd name="T40" fmla="*/ 39 w 85"/>
                <a:gd name="T41" fmla="*/ 174 h 174"/>
                <a:gd name="T42" fmla="*/ 30 w 85"/>
                <a:gd name="T43" fmla="*/ 174 h 174"/>
                <a:gd name="T44" fmla="*/ 22 w 85"/>
                <a:gd name="T45" fmla="*/ 174 h 174"/>
                <a:gd name="T46" fmla="*/ 13 w 85"/>
                <a:gd name="T47" fmla="*/ 174 h 174"/>
                <a:gd name="T48" fmla="*/ 5 w 85"/>
                <a:gd name="T49" fmla="*/ 169 h 174"/>
                <a:gd name="T50" fmla="*/ 0 w 85"/>
                <a:gd name="T51" fmla="*/ 169 h 174"/>
                <a:gd name="T52" fmla="*/ 5 w 85"/>
                <a:gd name="T53" fmla="*/ 165 h 174"/>
                <a:gd name="T54" fmla="*/ 9 w 85"/>
                <a:gd name="T55" fmla="*/ 165 h 174"/>
                <a:gd name="T56" fmla="*/ 13 w 85"/>
                <a:gd name="T57" fmla="*/ 169 h 174"/>
                <a:gd name="T58" fmla="*/ 17 w 85"/>
                <a:gd name="T59" fmla="*/ 169 h 174"/>
                <a:gd name="T60" fmla="*/ 26 w 85"/>
                <a:gd name="T61" fmla="*/ 169 h 174"/>
                <a:gd name="T62" fmla="*/ 30 w 85"/>
                <a:gd name="T63" fmla="*/ 169 h 174"/>
                <a:gd name="T64" fmla="*/ 39 w 85"/>
                <a:gd name="T65" fmla="*/ 169 h 174"/>
                <a:gd name="T66" fmla="*/ 47 w 85"/>
                <a:gd name="T67" fmla="*/ 169 h 174"/>
                <a:gd name="T68" fmla="*/ 51 w 85"/>
                <a:gd name="T69" fmla="*/ 165 h 174"/>
                <a:gd name="T70" fmla="*/ 60 w 85"/>
                <a:gd name="T71" fmla="*/ 165 h 174"/>
                <a:gd name="T72" fmla="*/ 64 w 85"/>
                <a:gd name="T73" fmla="*/ 161 h 174"/>
                <a:gd name="T74" fmla="*/ 68 w 85"/>
                <a:gd name="T75" fmla="*/ 161 h 174"/>
                <a:gd name="T76" fmla="*/ 77 w 85"/>
                <a:gd name="T77" fmla="*/ 157 h 174"/>
                <a:gd name="T78" fmla="*/ 81 w 85"/>
                <a:gd name="T79" fmla="*/ 148 h 174"/>
                <a:gd name="T80" fmla="*/ 81 w 85"/>
                <a:gd name="T81" fmla="*/ 144 h 174"/>
                <a:gd name="T82" fmla="*/ 85 w 85"/>
                <a:gd name="T83" fmla="*/ 140 h 174"/>
                <a:gd name="T84" fmla="*/ 85 w 85"/>
                <a:gd name="T85" fmla="*/ 131 h 174"/>
                <a:gd name="T86" fmla="*/ 85 w 85"/>
                <a:gd name="T87" fmla="*/ 127 h 174"/>
                <a:gd name="T88" fmla="*/ 85 w 85"/>
                <a:gd name="T89" fmla="*/ 118 h 174"/>
                <a:gd name="T90" fmla="*/ 85 w 85"/>
                <a:gd name="T91" fmla="*/ 110 h 174"/>
                <a:gd name="T92" fmla="*/ 81 w 85"/>
                <a:gd name="T93" fmla="*/ 106 h 174"/>
                <a:gd name="T94" fmla="*/ 81 w 85"/>
                <a:gd name="T95" fmla="*/ 97 h 174"/>
                <a:gd name="T96" fmla="*/ 81 w 85"/>
                <a:gd name="T97" fmla="*/ 89 h 174"/>
                <a:gd name="T98" fmla="*/ 81 w 85"/>
                <a:gd name="T99" fmla="*/ 80 h 174"/>
                <a:gd name="T100" fmla="*/ 77 w 85"/>
                <a:gd name="T101" fmla="*/ 72 h 174"/>
                <a:gd name="T102" fmla="*/ 77 w 85"/>
                <a:gd name="T103" fmla="*/ 63 h 174"/>
                <a:gd name="T104" fmla="*/ 77 w 85"/>
                <a:gd name="T105" fmla="*/ 55 h 174"/>
                <a:gd name="T106" fmla="*/ 77 w 85"/>
                <a:gd name="T107" fmla="*/ 46 h 174"/>
                <a:gd name="T108" fmla="*/ 77 w 85"/>
                <a:gd name="T109" fmla="*/ 38 h 174"/>
                <a:gd name="T110" fmla="*/ 77 w 85"/>
                <a:gd name="T111" fmla="*/ 34 h 174"/>
                <a:gd name="T112" fmla="*/ 77 w 85"/>
                <a:gd name="T113" fmla="*/ 25 h 174"/>
                <a:gd name="T114" fmla="*/ 81 w 85"/>
                <a:gd name="T115" fmla="*/ 21 h 174"/>
                <a:gd name="T116" fmla="*/ 81 w 85"/>
                <a:gd name="T117" fmla="*/ 17 h 174"/>
                <a:gd name="T118" fmla="*/ 81 w 85"/>
                <a:gd name="T119" fmla="*/ 12 h 174"/>
                <a:gd name="T120" fmla="*/ 85 w 85"/>
                <a:gd name="T121" fmla="*/ 4 h 174"/>
                <a:gd name="T122" fmla="*/ 85 w 85"/>
                <a:gd name="T123" fmla="*/ 0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174"/>
                <a:gd name="T188" fmla="*/ 85 w 85"/>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174">
                  <a:moveTo>
                    <a:pt x="85" y="0"/>
                  </a:moveTo>
                  <a:lnTo>
                    <a:pt x="85" y="4"/>
                  </a:lnTo>
                  <a:lnTo>
                    <a:pt x="85" y="8"/>
                  </a:lnTo>
                  <a:lnTo>
                    <a:pt x="85" y="12"/>
                  </a:lnTo>
                  <a:lnTo>
                    <a:pt x="81" y="12"/>
                  </a:lnTo>
                  <a:lnTo>
                    <a:pt x="81" y="17"/>
                  </a:lnTo>
                  <a:lnTo>
                    <a:pt x="81" y="21"/>
                  </a:lnTo>
                  <a:lnTo>
                    <a:pt x="81" y="25"/>
                  </a:lnTo>
                  <a:lnTo>
                    <a:pt x="81" y="29"/>
                  </a:lnTo>
                  <a:lnTo>
                    <a:pt x="81" y="34"/>
                  </a:lnTo>
                  <a:lnTo>
                    <a:pt x="81" y="38"/>
                  </a:lnTo>
                  <a:lnTo>
                    <a:pt x="81" y="42"/>
                  </a:lnTo>
                  <a:lnTo>
                    <a:pt x="81" y="46"/>
                  </a:lnTo>
                  <a:lnTo>
                    <a:pt x="81" y="51"/>
                  </a:lnTo>
                  <a:lnTo>
                    <a:pt x="81" y="55"/>
                  </a:lnTo>
                  <a:lnTo>
                    <a:pt x="81" y="59"/>
                  </a:lnTo>
                  <a:lnTo>
                    <a:pt x="81" y="63"/>
                  </a:lnTo>
                  <a:lnTo>
                    <a:pt x="81" y="68"/>
                  </a:lnTo>
                  <a:lnTo>
                    <a:pt x="81" y="72"/>
                  </a:lnTo>
                  <a:lnTo>
                    <a:pt x="81" y="76"/>
                  </a:lnTo>
                  <a:lnTo>
                    <a:pt x="81" y="80"/>
                  </a:lnTo>
                  <a:lnTo>
                    <a:pt x="81" y="85"/>
                  </a:lnTo>
                  <a:lnTo>
                    <a:pt x="81" y="89"/>
                  </a:lnTo>
                  <a:lnTo>
                    <a:pt x="81" y="93"/>
                  </a:lnTo>
                  <a:lnTo>
                    <a:pt x="81" y="97"/>
                  </a:lnTo>
                  <a:lnTo>
                    <a:pt x="85" y="101"/>
                  </a:lnTo>
                  <a:lnTo>
                    <a:pt x="85" y="106"/>
                  </a:lnTo>
                  <a:lnTo>
                    <a:pt x="85" y="110"/>
                  </a:lnTo>
                  <a:lnTo>
                    <a:pt x="85" y="114"/>
                  </a:lnTo>
                  <a:lnTo>
                    <a:pt x="85" y="118"/>
                  </a:lnTo>
                  <a:lnTo>
                    <a:pt x="85" y="123"/>
                  </a:lnTo>
                  <a:lnTo>
                    <a:pt x="85" y="127"/>
                  </a:lnTo>
                  <a:lnTo>
                    <a:pt x="85" y="131"/>
                  </a:lnTo>
                  <a:lnTo>
                    <a:pt x="85" y="135"/>
                  </a:lnTo>
                  <a:lnTo>
                    <a:pt x="85" y="140"/>
                  </a:lnTo>
                  <a:lnTo>
                    <a:pt x="85" y="144"/>
                  </a:lnTo>
                  <a:lnTo>
                    <a:pt x="85" y="148"/>
                  </a:lnTo>
                  <a:lnTo>
                    <a:pt x="85" y="152"/>
                  </a:lnTo>
                  <a:lnTo>
                    <a:pt x="81" y="152"/>
                  </a:lnTo>
                  <a:lnTo>
                    <a:pt x="81" y="157"/>
                  </a:lnTo>
                  <a:lnTo>
                    <a:pt x="77" y="157"/>
                  </a:lnTo>
                  <a:lnTo>
                    <a:pt x="77" y="161"/>
                  </a:lnTo>
                  <a:lnTo>
                    <a:pt x="72" y="161"/>
                  </a:lnTo>
                  <a:lnTo>
                    <a:pt x="72" y="165"/>
                  </a:lnTo>
                  <a:lnTo>
                    <a:pt x="68" y="165"/>
                  </a:lnTo>
                  <a:lnTo>
                    <a:pt x="64" y="165"/>
                  </a:lnTo>
                  <a:lnTo>
                    <a:pt x="64" y="169"/>
                  </a:lnTo>
                  <a:lnTo>
                    <a:pt x="60" y="169"/>
                  </a:lnTo>
                  <a:lnTo>
                    <a:pt x="56" y="169"/>
                  </a:lnTo>
                  <a:lnTo>
                    <a:pt x="51" y="174"/>
                  </a:lnTo>
                  <a:lnTo>
                    <a:pt x="47" y="174"/>
                  </a:lnTo>
                  <a:lnTo>
                    <a:pt x="43" y="174"/>
                  </a:lnTo>
                  <a:lnTo>
                    <a:pt x="39" y="174"/>
                  </a:lnTo>
                  <a:lnTo>
                    <a:pt x="34" y="174"/>
                  </a:lnTo>
                  <a:lnTo>
                    <a:pt x="30" y="174"/>
                  </a:lnTo>
                  <a:lnTo>
                    <a:pt x="26" y="174"/>
                  </a:lnTo>
                  <a:lnTo>
                    <a:pt x="22" y="174"/>
                  </a:lnTo>
                  <a:lnTo>
                    <a:pt x="17" y="174"/>
                  </a:lnTo>
                  <a:lnTo>
                    <a:pt x="13" y="174"/>
                  </a:lnTo>
                  <a:lnTo>
                    <a:pt x="9" y="174"/>
                  </a:lnTo>
                  <a:lnTo>
                    <a:pt x="5" y="169"/>
                  </a:lnTo>
                  <a:lnTo>
                    <a:pt x="0" y="169"/>
                  </a:lnTo>
                  <a:lnTo>
                    <a:pt x="0" y="165"/>
                  </a:lnTo>
                  <a:lnTo>
                    <a:pt x="5" y="165"/>
                  </a:lnTo>
                  <a:lnTo>
                    <a:pt x="5" y="161"/>
                  </a:lnTo>
                  <a:lnTo>
                    <a:pt x="5" y="165"/>
                  </a:lnTo>
                  <a:lnTo>
                    <a:pt x="9" y="165"/>
                  </a:lnTo>
                  <a:lnTo>
                    <a:pt x="13" y="165"/>
                  </a:lnTo>
                  <a:lnTo>
                    <a:pt x="13" y="169"/>
                  </a:lnTo>
                  <a:lnTo>
                    <a:pt x="17" y="169"/>
                  </a:lnTo>
                  <a:lnTo>
                    <a:pt x="22" y="169"/>
                  </a:lnTo>
                  <a:lnTo>
                    <a:pt x="26" y="169"/>
                  </a:lnTo>
                  <a:lnTo>
                    <a:pt x="30" y="169"/>
                  </a:lnTo>
                  <a:lnTo>
                    <a:pt x="34" y="169"/>
                  </a:lnTo>
                  <a:lnTo>
                    <a:pt x="39" y="169"/>
                  </a:lnTo>
                  <a:lnTo>
                    <a:pt x="43" y="169"/>
                  </a:lnTo>
                  <a:lnTo>
                    <a:pt x="47" y="169"/>
                  </a:lnTo>
                  <a:lnTo>
                    <a:pt x="51" y="165"/>
                  </a:lnTo>
                  <a:lnTo>
                    <a:pt x="56" y="165"/>
                  </a:lnTo>
                  <a:lnTo>
                    <a:pt x="60" y="165"/>
                  </a:lnTo>
                  <a:lnTo>
                    <a:pt x="64" y="165"/>
                  </a:lnTo>
                  <a:lnTo>
                    <a:pt x="64" y="161"/>
                  </a:lnTo>
                  <a:lnTo>
                    <a:pt x="68" y="161"/>
                  </a:lnTo>
                  <a:lnTo>
                    <a:pt x="72" y="161"/>
                  </a:lnTo>
                  <a:lnTo>
                    <a:pt x="72" y="157"/>
                  </a:lnTo>
                  <a:lnTo>
                    <a:pt x="77" y="157"/>
                  </a:lnTo>
                  <a:lnTo>
                    <a:pt x="77" y="152"/>
                  </a:lnTo>
                  <a:lnTo>
                    <a:pt x="81" y="152"/>
                  </a:lnTo>
                  <a:lnTo>
                    <a:pt x="81" y="148"/>
                  </a:lnTo>
                  <a:lnTo>
                    <a:pt x="81" y="144"/>
                  </a:lnTo>
                  <a:lnTo>
                    <a:pt x="81" y="140"/>
                  </a:lnTo>
                  <a:lnTo>
                    <a:pt x="85" y="140"/>
                  </a:lnTo>
                  <a:lnTo>
                    <a:pt x="85" y="135"/>
                  </a:lnTo>
                  <a:lnTo>
                    <a:pt x="85" y="131"/>
                  </a:lnTo>
                  <a:lnTo>
                    <a:pt x="85" y="127"/>
                  </a:lnTo>
                  <a:lnTo>
                    <a:pt x="85" y="123"/>
                  </a:lnTo>
                  <a:lnTo>
                    <a:pt x="85" y="118"/>
                  </a:lnTo>
                  <a:lnTo>
                    <a:pt x="85" y="114"/>
                  </a:lnTo>
                  <a:lnTo>
                    <a:pt x="85" y="110"/>
                  </a:lnTo>
                  <a:lnTo>
                    <a:pt x="81" y="106"/>
                  </a:lnTo>
                  <a:lnTo>
                    <a:pt x="81" y="101"/>
                  </a:lnTo>
                  <a:lnTo>
                    <a:pt x="81" y="97"/>
                  </a:lnTo>
                  <a:lnTo>
                    <a:pt x="81" y="93"/>
                  </a:lnTo>
                  <a:lnTo>
                    <a:pt x="81" y="89"/>
                  </a:lnTo>
                  <a:lnTo>
                    <a:pt x="81" y="85"/>
                  </a:lnTo>
                  <a:lnTo>
                    <a:pt x="81" y="80"/>
                  </a:lnTo>
                  <a:lnTo>
                    <a:pt x="77" y="76"/>
                  </a:lnTo>
                  <a:lnTo>
                    <a:pt x="77" y="72"/>
                  </a:lnTo>
                  <a:lnTo>
                    <a:pt x="77" y="68"/>
                  </a:lnTo>
                  <a:lnTo>
                    <a:pt x="77" y="63"/>
                  </a:lnTo>
                  <a:lnTo>
                    <a:pt x="77" y="59"/>
                  </a:lnTo>
                  <a:lnTo>
                    <a:pt x="77" y="55"/>
                  </a:lnTo>
                  <a:lnTo>
                    <a:pt x="77" y="51"/>
                  </a:lnTo>
                  <a:lnTo>
                    <a:pt x="77" y="46"/>
                  </a:lnTo>
                  <a:lnTo>
                    <a:pt x="77" y="42"/>
                  </a:lnTo>
                  <a:lnTo>
                    <a:pt x="77" y="38"/>
                  </a:lnTo>
                  <a:lnTo>
                    <a:pt x="77" y="34"/>
                  </a:lnTo>
                  <a:lnTo>
                    <a:pt x="77" y="29"/>
                  </a:lnTo>
                  <a:lnTo>
                    <a:pt x="77" y="25"/>
                  </a:lnTo>
                  <a:lnTo>
                    <a:pt x="81" y="21"/>
                  </a:lnTo>
                  <a:lnTo>
                    <a:pt x="81" y="17"/>
                  </a:lnTo>
                  <a:lnTo>
                    <a:pt x="81" y="12"/>
                  </a:lnTo>
                  <a:lnTo>
                    <a:pt x="81" y="8"/>
                  </a:lnTo>
                  <a:lnTo>
                    <a:pt x="85" y="8"/>
                  </a:lnTo>
                  <a:lnTo>
                    <a:pt x="85" y="4"/>
                  </a:lnTo>
                  <a:lnTo>
                    <a:pt x="85" y="0"/>
                  </a:lnTo>
                  <a:close/>
                </a:path>
              </a:pathLst>
            </a:custGeom>
            <a:solidFill>
              <a:srgbClr val="000000"/>
            </a:solidFill>
            <a:ln w="9525">
              <a:noFill/>
              <a:round/>
              <a:headEnd/>
              <a:tailEnd/>
            </a:ln>
          </p:spPr>
          <p:txBody>
            <a:bodyPr/>
            <a:lstStyle/>
            <a:p>
              <a:endParaRPr lang="en-US"/>
            </a:p>
          </p:txBody>
        </p:sp>
        <p:sp>
          <p:nvSpPr>
            <p:cNvPr id="121988" name="Freeform 65"/>
            <p:cNvSpPr>
              <a:spLocks/>
            </p:cNvSpPr>
            <p:nvPr/>
          </p:nvSpPr>
          <p:spPr bwMode="auto">
            <a:xfrm>
              <a:off x="1548" y="1739"/>
              <a:ext cx="144" cy="34"/>
            </a:xfrm>
            <a:custGeom>
              <a:avLst/>
              <a:gdLst>
                <a:gd name="T0" fmla="*/ 72 w 144"/>
                <a:gd name="T1" fmla="*/ 0 h 34"/>
                <a:gd name="T2" fmla="*/ 55 w 144"/>
                <a:gd name="T3" fmla="*/ 4 h 34"/>
                <a:gd name="T4" fmla="*/ 42 w 144"/>
                <a:gd name="T5" fmla="*/ 4 h 34"/>
                <a:gd name="T6" fmla="*/ 30 w 144"/>
                <a:gd name="T7" fmla="*/ 4 h 34"/>
                <a:gd name="T8" fmla="*/ 17 w 144"/>
                <a:gd name="T9" fmla="*/ 9 h 34"/>
                <a:gd name="T10" fmla="*/ 9 w 144"/>
                <a:gd name="T11" fmla="*/ 13 h 34"/>
                <a:gd name="T12" fmla="*/ 4 w 144"/>
                <a:gd name="T13" fmla="*/ 13 h 34"/>
                <a:gd name="T14" fmla="*/ 0 w 144"/>
                <a:gd name="T15" fmla="*/ 17 h 34"/>
                <a:gd name="T16" fmla="*/ 4 w 144"/>
                <a:gd name="T17" fmla="*/ 26 h 34"/>
                <a:gd name="T18" fmla="*/ 9 w 144"/>
                <a:gd name="T19" fmla="*/ 30 h 34"/>
                <a:gd name="T20" fmla="*/ 21 w 144"/>
                <a:gd name="T21" fmla="*/ 30 h 34"/>
                <a:gd name="T22" fmla="*/ 34 w 144"/>
                <a:gd name="T23" fmla="*/ 34 h 34"/>
                <a:gd name="T24" fmla="*/ 51 w 144"/>
                <a:gd name="T25" fmla="*/ 34 h 34"/>
                <a:gd name="T26" fmla="*/ 68 w 144"/>
                <a:gd name="T27" fmla="*/ 34 h 34"/>
                <a:gd name="T28" fmla="*/ 85 w 144"/>
                <a:gd name="T29" fmla="*/ 34 h 34"/>
                <a:gd name="T30" fmla="*/ 102 w 144"/>
                <a:gd name="T31" fmla="*/ 30 h 34"/>
                <a:gd name="T32" fmla="*/ 119 w 144"/>
                <a:gd name="T33" fmla="*/ 30 h 34"/>
                <a:gd name="T34" fmla="*/ 131 w 144"/>
                <a:gd name="T35" fmla="*/ 26 h 34"/>
                <a:gd name="T36" fmla="*/ 140 w 144"/>
                <a:gd name="T37" fmla="*/ 21 h 34"/>
                <a:gd name="T38" fmla="*/ 144 w 144"/>
                <a:gd name="T39" fmla="*/ 17 h 34"/>
                <a:gd name="T40" fmla="*/ 140 w 144"/>
                <a:gd name="T41" fmla="*/ 13 h 34"/>
                <a:gd name="T42" fmla="*/ 131 w 144"/>
                <a:gd name="T43" fmla="*/ 9 h 34"/>
                <a:gd name="T44" fmla="*/ 127 w 144"/>
                <a:gd name="T45" fmla="*/ 9 h 34"/>
                <a:gd name="T46" fmla="*/ 123 w 144"/>
                <a:gd name="T47" fmla="*/ 4 h 34"/>
                <a:gd name="T48" fmla="*/ 114 w 144"/>
                <a:gd name="T49" fmla="*/ 4 h 34"/>
                <a:gd name="T50" fmla="*/ 110 w 144"/>
                <a:gd name="T51" fmla="*/ 4 h 34"/>
                <a:gd name="T52" fmla="*/ 102 w 144"/>
                <a:gd name="T53" fmla="*/ 0 h 34"/>
                <a:gd name="T54" fmla="*/ 106 w 144"/>
                <a:gd name="T55" fmla="*/ 0 h 34"/>
                <a:gd name="T56" fmla="*/ 114 w 144"/>
                <a:gd name="T57" fmla="*/ 4 h 34"/>
                <a:gd name="T58" fmla="*/ 119 w 144"/>
                <a:gd name="T59" fmla="*/ 4 h 34"/>
                <a:gd name="T60" fmla="*/ 127 w 144"/>
                <a:gd name="T61" fmla="*/ 9 h 34"/>
                <a:gd name="T62" fmla="*/ 131 w 144"/>
                <a:gd name="T63" fmla="*/ 13 h 34"/>
                <a:gd name="T64" fmla="*/ 136 w 144"/>
                <a:gd name="T65" fmla="*/ 17 h 34"/>
                <a:gd name="T66" fmla="*/ 136 w 144"/>
                <a:gd name="T67" fmla="*/ 21 h 34"/>
                <a:gd name="T68" fmla="*/ 131 w 144"/>
                <a:gd name="T69" fmla="*/ 21 h 34"/>
                <a:gd name="T70" fmla="*/ 119 w 144"/>
                <a:gd name="T71" fmla="*/ 26 h 34"/>
                <a:gd name="T72" fmla="*/ 106 w 144"/>
                <a:gd name="T73" fmla="*/ 26 h 34"/>
                <a:gd name="T74" fmla="*/ 93 w 144"/>
                <a:gd name="T75" fmla="*/ 26 h 34"/>
                <a:gd name="T76" fmla="*/ 76 w 144"/>
                <a:gd name="T77" fmla="*/ 30 h 34"/>
                <a:gd name="T78" fmla="*/ 64 w 144"/>
                <a:gd name="T79" fmla="*/ 30 h 34"/>
                <a:gd name="T80" fmla="*/ 47 w 144"/>
                <a:gd name="T81" fmla="*/ 30 h 34"/>
                <a:gd name="T82" fmla="*/ 34 w 144"/>
                <a:gd name="T83" fmla="*/ 30 h 34"/>
                <a:gd name="T84" fmla="*/ 26 w 144"/>
                <a:gd name="T85" fmla="*/ 30 h 34"/>
                <a:gd name="T86" fmla="*/ 21 w 144"/>
                <a:gd name="T87" fmla="*/ 26 h 34"/>
                <a:gd name="T88" fmla="*/ 13 w 144"/>
                <a:gd name="T89" fmla="*/ 21 h 34"/>
                <a:gd name="T90" fmla="*/ 17 w 144"/>
                <a:gd name="T91" fmla="*/ 17 h 34"/>
                <a:gd name="T92" fmla="*/ 26 w 144"/>
                <a:gd name="T93" fmla="*/ 13 h 34"/>
                <a:gd name="T94" fmla="*/ 30 w 144"/>
                <a:gd name="T95" fmla="*/ 13 h 34"/>
                <a:gd name="T96" fmla="*/ 34 w 144"/>
                <a:gd name="T97" fmla="*/ 13 h 34"/>
                <a:gd name="T98" fmla="*/ 42 w 144"/>
                <a:gd name="T99" fmla="*/ 13 h 34"/>
                <a:gd name="T100" fmla="*/ 47 w 144"/>
                <a:gd name="T101" fmla="*/ 9 h 34"/>
                <a:gd name="T102" fmla="*/ 55 w 144"/>
                <a:gd name="T103" fmla="*/ 9 h 34"/>
                <a:gd name="T104" fmla="*/ 64 w 144"/>
                <a:gd name="T105" fmla="*/ 9 h 34"/>
                <a:gd name="T106" fmla="*/ 68 w 144"/>
                <a:gd name="T107" fmla="*/ 9 h 34"/>
                <a:gd name="T108" fmla="*/ 76 w 144"/>
                <a:gd name="T109" fmla="*/ 9 h 34"/>
                <a:gd name="T110" fmla="*/ 81 w 144"/>
                <a:gd name="T111" fmla="*/ 4 h 34"/>
                <a:gd name="T112" fmla="*/ 85 w 144"/>
                <a:gd name="T113" fmla="*/ 0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34"/>
                <a:gd name="T173" fmla="*/ 144 w 144"/>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34">
                  <a:moveTo>
                    <a:pt x="85" y="0"/>
                  </a:moveTo>
                  <a:lnTo>
                    <a:pt x="81" y="0"/>
                  </a:lnTo>
                  <a:lnTo>
                    <a:pt x="76" y="0"/>
                  </a:lnTo>
                  <a:lnTo>
                    <a:pt x="72" y="0"/>
                  </a:lnTo>
                  <a:lnTo>
                    <a:pt x="68" y="0"/>
                  </a:lnTo>
                  <a:lnTo>
                    <a:pt x="64" y="0"/>
                  </a:lnTo>
                  <a:lnTo>
                    <a:pt x="59" y="4"/>
                  </a:lnTo>
                  <a:lnTo>
                    <a:pt x="55" y="4"/>
                  </a:lnTo>
                  <a:lnTo>
                    <a:pt x="51" y="4"/>
                  </a:lnTo>
                  <a:lnTo>
                    <a:pt x="47" y="4"/>
                  </a:lnTo>
                  <a:lnTo>
                    <a:pt x="42" y="4"/>
                  </a:lnTo>
                  <a:lnTo>
                    <a:pt x="38" y="4"/>
                  </a:lnTo>
                  <a:lnTo>
                    <a:pt x="34" y="4"/>
                  </a:lnTo>
                  <a:lnTo>
                    <a:pt x="30" y="4"/>
                  </a:lnTo>
                  <a:lnTo>
                    <a:pt x="26" y="9"/>
                  </a:lnTo>
                  <a:lnTo>
                    <a:pt x="21" y="9"/>
                  </a:lnTo>
                  <a:lnTo>
                    <a:pt x="17" y="9"/>
                  </a:lnTo>
                  <a:lnTo>
                    <a:pt x="13" y="9"/>
                  </a:lnTo>
                  <a:lnTo>
                    <a:pt x="9" y="13"/>
                  </a:lnTo>
                  <a:lnTo>
                    <a:pt x="4" y="13"/>
                  </a:lnTo>
                  <a:lnTo>
                    <a:pt x="4" y="17"/>
                  </a:lnTo>
                  <a:lnTo>
                    <a:pt x="0" y="17"/>
                  </a:lnTo>
                  <a:lnTo>
                    <a:pt x="0" y="21"/>
                  </a:lnTo>
                  <a:lnTo>
                    <a:pt x="0" y="26"/>
                  </a:lnTo>
                  <a:lnTo>
                    <a:pt x="4" y="26"/>
                  </a:lnTo>
                  <a:lnTo>
                    <a:pt x="9" y="30"/>
                  </a:lnTo>
                  <a:lnTo>
                    <a:pt x="13" y="30"/>
                  </a:lnTo>
                  <a:lnTo>
                    <a:pt x="17" y="30"/>
                  </a:lnTo>
                  <a:lnTo>
                    <a:pt x="21" y="30"/>
                  </a:lnTo>
                  <a:lnTo>
                    <a:pt x="21" y="34"/>
                  </a:lnTo>
                  <a:lnTo>
                    <a:pt x="26" y="34"/>
                  </a:lnTo>
                  <a:lnTo>
                    <a:pt x="30" y="34"/>
                  </a:lnTo>
                  <a:lnTo>
                    <a:pt x="34" y="34"/>
                  </a:lnTo>
                  <a:lnTo>
                    <a:pt x="38" y="34"/>
                  </a:lnTo>
                  <a:lnTo>
                    <a:pt x="42" y="34"/>
                  </a:lnTo>
                  <a:lnTo>
                    <a:pt x="47" y="34"/>
                  </a:lnTo>
                  <a:lnTo>
                    <a:pt x="51" y="34"/>
                  </a:lnTo>
                  <a:lnTo>
                    <a:pt x="55" y="34"/>
                  </a:lnTo>
                  <a:lnTo>
                    <a:pt x="59" y="34"/>
                  </a:lnTo>
                  <a:lnTo>
                    <a:pt x="64" y="34"/>
                  </a:lnTo>
                  <a:lnTo>
                    <a:pt x="68" y="34"/>
                  </a:lnTo>
                  <a:lnTo>
                    <a:pt x="72" y="34"/>
                  </a:lnTo>
                  <a:lnTo>
                    <a:pt x="76" y="34"/>
                  </a:lnTo>
                  <a:lnTo>
                    <a:pt x="81" y="34"/>
                  </a:lnTo>
                  <a:lnTo>
                    <a:pt x="85" y="34"/>
                  </a:lnTo>
                  <a:lnTo>
                    <a:pt x="89" y="34"/>
                  </a:lnTo>
                  <a:lnTo>
                    <a:pt x="93" y="30"/>
                  </a:lnTo>
                  <a:lnTo>
                    <a:pt x="98" y="30"/>
                  </a:lnTo>
                  <a:lnTo>
                    <a:pt x="102" y="30"/>
                  </a:lnTo>
                  <a:lnTo>
                    <a:pt x="106" y="30"/>
                  </a:lnTo>
                  <a:lnTo>
                    <a:pt x="110" y="30"/>
                  </a:lnTo>
                  <a:lnTo>
                    <a:pt x="114" y="30"/>
                  </a:lnTo>
                  <a:lnTo>
                    <a:pt x="119" y="30"/>
                  </a:lnTo>
                  <a:lnTo>
                    <a:pt x="123" y="26"/>
                  </a:lnTo>
                  <a:lnTo>
                    <a:pt x="127" y="26"/>
                  </a:lnTo>
                  <a:lnTo>
                    <a:pt x="131" y="26"/>
                  </a:lnTo>
                  <a:lnTo>
                    <a:pt x="136" y="26"/>
                  </a:lnTo>
                  <a:lnTo>
                    <a:pt x="136" y="21"/>
                  </a:lnTo>
                  <a:lnTo>
                    <a:pt x="140" y="21"/>
                  </a:lnTo>
                  <a:lnTo>
                    <a:pt x="144" y="17"/>
                  </a:lnTo>
                  <a:lnTo>
                    <a:pt x="140" y="17"/>
                  </a:lnTo>
                  <a:lnTo>
                    <a:pt x="140" y="13"/>
                  </a:lnTo>
                  <a:lnTo>
                    <a:pt x="136" y="13"/>
                  </a:lnTo>
                  <a:lnTo>
                    <a:pt x="136" y="9"/>
                  </a:lnTo>
                  <a:lnTo>
                    <a:pt x="131" y="9"/>
                  </a:lnTo>
                  <a:lnTo>
                    <a:pt x="127" y="9"/>
                  </a:lnTo>
                  <a:lnTo>
                    <a:pt x="127" y="4"/>
                  </a:lnTo>
                  <a:lnTo>
                    <a:pt x="123" y="4"/>
                  </a:lnTo>
                  <a:lnTo>
                    <a:pt x="119" y="4"/>
                  </a:lnTo>
                  <a:lnTo>
                    <a:pt x="114" y="4"/>
                  </a:lnTo>
                  <a:lnTo>
                    <a:pt x="110" y="4"/>
                  </a:lnTo>
                  <a:lnTo>
                    <a:pt x="106" y="0"/>
                  </a:lnTo>
                  <a:lnTo>
                    <a:pt x="102" y="0"/>
                  </a:lnTo>
                  <a:lnTo>
                    <a:pt x="106" y="0"/>
                  </a:lnTo>
                  <a:lnTo>
                    <a:pt x="106" y="4"/>
                  </a:lnTo>
                  <a:lnTo>
                    <a:pt x="110" y="4"/>
                  </a:lnTo>
                  <a:lnTo>
                    <a:pt x="114" y="4"/>
                  </a:lnTo>
                  <a:lnTo>
                    <a:pt x="119" y="4"/>
                  </a:lnTo>
                  <a:lnTo>
                    <a:pt x="123" y="9"/>
                  </a:lnTo>
                  <a:lnTo>
                    <a:pt x="127" y="9"/>
                  </a:lnTo>
                  <a:lnTo>
                    <a:pt x="131" y="9"/>
                  </a:lnTo>
                  <a:lnTo>
                    <a:pt x="131" y="13"/>
                  </a:lnTo>
                  <a:lnTo>
                    <a:pt x="136" y="13"/>
                  </a:lnTo>
                  <a:lnTo>
                    <a:pt x="136" y="17"/>
                  </a:lnTo>
                  <a:lnTo>
                    <a:pt x="140" y="17"/>
                  </a:lnTo>
                  <a:lnTo>
                    <a:pt x="140" y="21"/>
                  </a:lnTo>
                  <a:lnTo>
                    <a:pt x="136" y="21"/>
                  </a:lnTo>
                  <a:lnTo>
                    <a:pt x="131" y="21"/>
                  </a:lnTo>
                  <a:lnTo>
                    <a:pt x="127" y="21"/>
                  </a:lnTo>
                  <a:lnTo>
                    <a:pt x="127" y="26"/>
                  </a:lnTo>
                  <a:lnTo>
                    <a:pt x="123" y="26"/>
                  </a:lnTo>
                  <a:lnTo>
                    <a:pt x="119" y="26"/>
                  </a:lnTo>
                  <a:lnTo>
                    <a:pt x="114" y="26"/>
                  </a:lnTo>
                  <a:lnTo>
                    <a:pt x="110" y="26"/>
                  </a:lnTo>
                  <a:lnTo>
                    <a:pt x="106" y="26"/>
                  </a:lnTo>
                  <a:lnTo>
                    <a:pt x="102" y="26"/>
                  </a:lnTo>
                  <a:lnTo>
                    <a:pt x="98" y="26"/>
                  </a:lnTo>
                  <a:lnTo>
                    <a:pt x="93" y="26"/>
                  </a:lnTo>
                  <a:lnTo>
                    <a:pt x="89" y="26"/>
                  </a:lnTo>
                  <a:lnTo>
                    <a:pt x="85" y="26"/>
                  </a:lnTo>
                  <a:lnTo>
                    <a:pt x="85" y="30"/>
                  </a:lnTo>
                  <a:lnTo>
                    <a:pt x="81" y="30"/>
                  </a:lnTo>
                  <a:lnTo>
                    <a:pt x="76" y="30"/>
                  </a:lnTo>
                  <a:lnTo>
                    <a:pt x="72" y="30"/>
                  </a:lnTo>
                  <a:lnTo>
                    <a:pt x="68" y="30"/>
                  </a:lnTo>
                  <a:lnTo>
                    <a:pt x="64" y="30"/>
                  </a:lnTo>
                  <a:lnTo>
                    <a:pt x="59" y="30"/>
                  </a:lnTo>
                  <a:lnTo>
                    <a:pt x="55" y="30"/>
                  </a:lnTo>
                  <a:lnTo>
                    <a:pt x="51" y="30"/>
                  </a:lnTo>
                  <a:lnTo>
                    <a:pt x="47" y="30"/>
                  </a:lnTo>
                  <a:lnTo>
                    <a:pt x="42" y="30"/>
                  </a:lnTo>
                  <a:lnTo>
                    <a:pt x="38" y="30"/>
                  </a:lnTo>
                  <a:lnTo>
                    <a:pt x="34" y="30"/>
                  </a:lnTo>
                  <a:lnTo>
                    <a:pt x="30" y="30"/>
                  </a:lnTo>
                  <a:lnTo>
                    <a:pt x="26" y="30"/>
                  </a:lnTo>
                  <a:lnTo>
                    <a:pt x="21" y="30"/>
                  </a:lnTo>
                  <a:lnTo>
                    <a:pt x="21" y="26"/>
                  </a:lnTo>
                  <a:lnTo>
                    <a:pt x="17" y="26"/>
                  </a:lnTo>
                  <a:lnTo>
                    <a:pt x="13" y="26"/>
                  </a:lnTo>
                  <a:lnTo>
                    <a:pt x="13" y="21"/>
                  </a:lnTo>
                  <a:lnTo>
                    <a:pt x="17" y="17"/>
                  </a:lnTo>
                  <a:lnTo>
                    <a:pt x="21" y="17"/>
                  </a:lnTo>
                  <a:lnTo>
                    <a:pt x="21" y="13"/>
                  </a:lnTo>
                  <a:lnTo>
                    <a:pt x="26" y="13"/>
                  </a:lnTo>
                  <a:lnTo>
                    <a:pt x="30" y="13"/>
                  </a:lnTo>
                  <a:lnTo>
                    <a:pt x="34" y="13"/>
                  </a:lnTo>
                  <a:lnTo>
                    <a:pt x="38" y="13"/>
                  </a:lnTo>
                  <a:lnTo>
                    <a:pt x="42" y="13"/>
                  </a:lnTo>
                  <a:lnTo>
                    <a:pt x="42" y="9"/>
                  </a:lnTo>
                  <a:lnTo>
                    <a:pt x="47" y="9"/>
                  </a:lnTo>
                  <a:lnTo>
                    <a:pt x="51" y="9"/>
                  </a:lnTo>
                  <a:lnTo>
                    <a:pt x="55" y="9"/>
                  </a:lnTo>
                  <a:lnTo>
                    <a:pt x="59" y="9"/>
                  </a:lnTo>
                  <a:lnTo>
                    <a:pt x="64" y="9"/>
                  </a:lnTo>
                  <a:lnTo>
                    <a:pt x="68" y="9"/>
                  </a:lnTo>
                  <a:lnTo>
                    <a:pt x="72" y="9"/>
                  </a:lnTo>
                  <a:lnTo>
                    <a:pt x="76" y="9"/>
                  </a:lnTo>
                  <a:lnTo>
                    <a:pt x="76" y="4"/>
                  </a:lnTo>
                  <a:lnTo>
                    <a:pt x="81" y="4"/>
                  </a:lnTo>
                  <a:lnTo>
                    <a:pt x="85" y="4"/>
                  </a:lnTo>
                  <a:lnTo>
                    <a:pt x="85" y="0"/>
                  </a:lnTo>
                  <a:close/>
                </a:path>
              </a:pathLst>
            </a:custGeom>
            <a:solidFill>
              <a:srgbClr val="000000"/>
            </a:solidFill>
            <a:ln w="9525">
              <a:noFill/>
              <a:round/>
              <a:headEnd/>
              <a:tailEnd/>
            </a:ln>
          </p:spPr>
          <p:txBody>
            <a:bodyPr/>
            <a:lstStyle/>
            <a:p>
              <a:endParaRPr lang="en-US"/>
            </a:p>
          </p:txBody>
        </p:sp>
        <p:sp>
          <p:nvSpPr>
            <p:cNvPr id="121989" name="Freeform 66"/>
            <p:cNvSpPr>
              <a:spLocks/>
            </p:cNvSpPr>
            <p:nvPr/>
          </p:nvSpPr>
          <p:spPr bwMode="auto">
            <a:xfrm>
              <a:off x="1565" y="1773"/>
              <a:ext cx="4" cy="64"/>
            </a:xfrm>
            <a:custGeom>
              <a:avLst/>
              <a:gdLst>
                <a:gd name="T0" fmla="*/ 0 w 4"/>
                <a:gd name="T1" fmla="*/ 4 h 64"/>
                <a:gd name="T2" fmla="*/ 0 w 4"/>
                <a:gd name="T3" fmla="*/ 8 h 64"/>
                <a:gd name="T4" fmla="*/ 0 w 4"/>
                <a:gd name="T5" fmla="*/ 8 h 64"/>
                <a:gd name="T6" fmla="*/ 0 w 4"/>
                <a:gd name="T7" fmla="*/ 8 h 64"/>
                <a:gd name="T8" fmla="*/ 0 w 4"/>
                <a:gd name="T9" fmla="*/ 13 h 64"/>
                <a:gd name="T10" fmla="*/ 0 w 4"/>
                <a:gd name="T11" fmla="*/ 17 h 64"/>
                <a:gd name="T12" fmla="*/ 0 w 4"/>
                <a:gd name="T13" fmla="*/ 17 h 64"/>
                <a:gd name="T14" fmla="*/ 0 w 4"/>
                <a:gd name="T15" fmla="*/ 21 h 64"/>
                <a:gd name="T16" fmla="*/ 0 w 4"/>
                <a:gd name="T17" fmla="*/ 21 h 64"/>
                <a:gd name="T18" fmla="*/ 0 w 4"/>
                <a:gd name="T19" fmla="*/ 25 h 64"/>
                <a:gd name="T20" fmla="*/ 0 w 4"/>
                <a:gd name="T21" fmla="*/ 30 h 64"/>
                <a:gd name="T22" fmla="*/ 0 w 4"/>
                <a:gd name="T23" fmla="*/ 30 h 64"/>
                <a:gd name="T24" fmla="*/ 0 w 4"/>
                <a:gd name="T25" fmla="*/ 34 h 64"/>
                <a:gd name="T26" fmla="*/ 0 w 4"/>
                <a:gd name="T27" fmla="*/ 38 h 64"/>
                <a:gd name="T28" fmla="*/ 0 w 4"/>
                <a:gd name="T29" fmla="*/ 38 h 64"/>
                <a:gd name="T30" fmla="*/ 0 w 4"/>
                <a:gd name="T31" fmla="*/ 42 h 64"/>
                <a:gd name="T32" fmla="*/ 0 w 4"/>
                <a:gd name="T33" fmla="*/ 42 h 64"/>
                <a:gd name="T34" fmla="*/ 0 w 4"/>
                <a:gd name="T35" fmla="*/ 47 h 64"/>
                <a:gd name="T36" fmla="*/ 0 w 4"/>
                <a:gd name="T37" fmla="*/ 51 h 64"/>
                <a:gd name="T38" fmla="*/ 0 w 4"/>
                <a:gd name="T39" fmla="*/ 51 h 64"/>
                <a:gd name="T40" fmla="*/ 0 w 4"/>
                <a:gd name="T41" fmla="*/ 55 h 64"/>
                <a:gd name="T42" fmla="*/ 0 w 4"/>
                <a:gd name="T43" fmla="*/ 55 h 64"/>
                <a:gd name="T44" fmla="*/ 0 w 4"/>
                <a:gd name="T45" fmla="*/ 59 h 64"/>
                <a:gd name="T46" fmla="*/ 0 w 4"/>
                <a:gd name="T47" fmla="*/ 59 h 64"/>
                <a:gd name="T48" fmla="*/ 0 w 4"/>
                <a:gd name="T49" fmla="*/ 64 h 64"/>
                <a:gd name="T50" fmla="*/ 0 w 4"/>
                <a:gd name="T51" fmla="*/ 64 h 64"/>
                <a:gd name="T52" fmla="*/ 0 w 4"/>
                <a:gd name="T53" fmla="*/ 64 h 64"/>
                <a:gd name="T54" fmla="*/ 0 w 4"/>
                <a:gd name="T55" fmla="*/ 64 h 64"/>
                <a:gd name="T56" fmla="*/ 4 w 4"/>
                <a:gd name="T57" fmla="*/ 64 h 64"/>
                <a:gd name="T58" fmla="*/ 4 w 4"/>
                <a:gd name="T59" fmla="*/ 64 h 64"/>
                <a:gd name="T60" fmla="*/ 4 w 4"/>
                <a:gd name="T61" fmla="*/ 59 h 64"/>
                <a:gd name="T62" fmla="*/ 4 w 4"/>
                <a:gd name="T63" fmla="*/ 55 h 64"/>
                <a:gd name="T64" fmla="*/ 4 w 4"/>
                <a:gd name="T65" fmla="*/ 55 h 64"/>
                <a:gd name="T66" fmla="*/ 4 w 4"/>
                <a:gd name="T67" fmla="*/ 51 h 64"/>
                <a:gd name="T68" fmla="*/ 4 w 4"/>
                <a:gd name="T69" fmla="*/ 51 h 64"/>
                <a:gd name="T70" fmla="*/ 4 w 4"/>
                <a:gd name="T71" fmla="*/ 47 h 64"/>
                <a:gd name="T72" fmla="*/ 4 w 4"/>
                <a:gd name="T73" fmla="*/ 47 h 64"/>
                <a:gd name="T74" fmla="*/ 4 w 4"/>
                <a:gd name="T75" fmla="*/ 42 h 64"/>
                <a:gd name="T76" fmla="*/ 4 w 4"/>
                <a:gd name="T77" fmla="*/ 42 h 64"/>
                <a:gd name="T78" fmla="*/ 4 w 4"/>
                <a:gd name="T79" fmla="*/ 38 h 64"/>
                <a:gd name="T80" fmla="*/ 4 w 4"/>
                <a:gd name="T81" fmla="*/ 38 h 64"/>
                <a:gd name="T82" fmla="*/ 4 w 4"/>
                <a:gd name="T83" fmla="*/ 34 h 64"/>
                <a:gd name="T84" fmla="*/ 4 w 4"/>
                <a:gd name="T85" fmla="*/ 34 h 64"/>
                <a:gd name="T86" fmla="*/ 4 w 4"/>
                <a:gd name="T87" fmla="*/ 34 h 64"/>
                <a:gd name="T88" fmla="*/ 4 w 4"/>
                <a:gd name="T89" fmla="*/ 30 h 64"/>
                <a:gd name="T90" fmla="*/ 4 w 4"/>
                <a:gd name="T91" fmla="*/ 30 h 64"/>
                <a:gd name="T92" fmla="*/ 4 w 4"/>
                <a:gd name="T93" fmla="*/ 25 h 64"/>
                <a:gd name="T94" fmla="*/ 4 w 4"/>
                <a:gd name="T95" fmla="*/ 25 h 64"/>
                <a:gd name="T96" fmla="*/ 4 w 4"/>
                <a:gd name="T97" fmla="*/ 21 h 64"/>
                <a:gd name="T98" fmla="*/ 4 w 4"/>
                <a:gd name="T99" fmla="*/ 17 h 64"/>
                <a:gd name="T100" fmla="*/ 4 w 4"/>
                <a:gd name="T101" fmla="*/ 17 h 64"/>
                <a:gd name="T102" fmla="*/ 4 w 4"/>
                <a:gd name="T103" fmla="*/ 13 h 64"/>
                <a:gd name="T104" fmla="*/ 4 w 4"/>
                <a:gd name="T105" fmla="*/ 13 h 64"/>
                <a:gd name="T106" fmla="*/ 4 w 4"/>
                <a:gd name="T107" fmla="*/ 8 h 64"/>
                <a:gd name="T108" fmla="*/ 4 w 4"/>
                <a:gd name="T109" fmla="*/ 8 h 64"/>
                <a:gd name="T110" fmla="*/ 4 w 4"/>
                <a:gd name="T111" fmla="*/ 4 h 64"/>
                <a:gd name="T112" fmla="*/ 4 w 4"/>
                <a:gd name="T113" fmla="*/ 4 h 64"/>
                <a:gd name="T114" fmla="*/ 4 w 4"/>
                <a:gd name="T115" fmla="*/ 0 h 64"/>
                <a:gd name="T116" fmla="*/ 0 w 4"/>
                <a:gd name="T117" fmla="*/ 4 h 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
                <a:gd name="T178" fmla="*/ 0 h 64"/>
                <a:gd name="T179" fmla="*/ 4 w 4"/>
                <a:gd name="T180" fmla="*/ 64 h 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 h="64">
                  <a:moveTo>
                    <a:pt x="0" y="4"/>
                  </a:moveTo>
                  <a:lnTo>
                    <a:pt x="0" y="4"/>
                  </a:lnTo>
                  <a:lnTo>
                    <a:pt x="0" y="8"/>
                  </a:lnTo>
                  <a:lnTo>
                    <a:pt x="0" y="13"/>
                  </a:lnTo>
                  <a:lnTo>
                    <a:pt x="0" y="17"/>
                  </a:lnTo>
                  <a:lnTo>
                    <a:pt x="0" y="21"/>
                  </a:lnTo>
                  <a:lnTo>
                    <a:pt x="0" y="25"/>
                  </a:lnTo>
                  <a:lnTo>
                    <a:pt x="0" y="30"/>
                  </a:lnTo>
                  <a:lnTo>
                    <a:pt x="0" y="34"/>
                  </a:lnTo>
                  <a:lnTo>
                    <a:pt x="0" y="38"/>
                  </a:lnTo>
                  <a:lnTo>
                    <a:pt x="0" y="42"/>
                  </a:lnTo>
                  <a:lnTo>
                    <a:pt x="0" y="47"/>
                  </a:lnTo>
                  <a:lnTo>
                    <a:pt x="0" y="51"/>
                  </a:lnTo>
                  <a:lnTo>
                    <a:pt x="0" y="55"/>
                  </a:lnTo>
                  <a:lnTo>
                    <a:pt x="0" y="59"/>
                  </a:lnTo>
                  <a:lnTo>
                    <a:pt x="0" y="64"/>
                  </a:lnTo>
                  <a:lnTo>
                    <a:pt x="4" y="64"/>
                  </a:lnTo>
                  <a:lnTo>
                    <a:pt x="4" y="59"/>
                  </a:lnTo>
                  <a:lnTo>
                    <a:pt x="4" y="55"/>
                  </a:lnTo>
                  <a:lnTo>
                    <a:pt x="4" y="51"/>
                  </a:lnTo>
                  <a:lnTo>
                    <a:pt x="4" y="47"/>
                  </a:lnTo>
                  <a:lnTo>
                    <a:pt x="4" y="42"/>
                  </a:lnTo>
                  <a:lnTo>
                    <a:pt x="4" y="38"/>
                  </a:lnTo>
                  <a:lnTo>
                    <a:pt x="4" y="34"/>
                  </a:lnTo>
                  <a:lnTo>
                    <a:pt x="4" y="30"/>
                  </a:lnTo>
                  <a:lnTo>
                    <a:pt x="4" y="25"/>
                  </a:lnTo>
                  <a:lnTo>
                    <a:pt x="4" y="21"/>
                  </a:lnTo>
                  <a:lnTo>
                    <a:pt x="4" y="17"/>
                  </a:lnTo>
                  <a:lnTo>
                    <a:pt x="4" y="13"/>
                  </a:lnTo>
                  <a:lnTo>
                    <a:pt x="4" y="8"/>
                  </a:lnTo>
                  <a:lnTo>
                    <a:pt x="4" y="4"/>
                  </a:lnTo>
                  <a:lnTo>
                    <a:pt x="4" y="0"/>
                  </a:lnTo>
                  <a:lnTo>
                    <a:pt x="0" y="4"/>
                  </a:lnTo>
                  <a:close/>
                </a:path>
              </a:pathLst>
            </a:custGeom>
            <a:solidFill>
              <a:srgbClr val="000000"/>
            </a:solidFill>
            <a:ln w="9525">
              <a:noFill/>
              <a:round/>
              <a:headEnd/>
              <a:tailEnd/>
            </a:ln>
          </p:spPr>
          <p:txBody>
            <a:bodyPr/>
            <a:lstStyle/>
            <a:p>
              <a:endParaRPr lang="en-US"/>
            </a:p>
          </p:txBody>
        </p:sp>
        <p:sp>
          <p:nvSpPr>
            <p:cNvPr id="121990" name="Freeform 67"/>
            <p:cNvSpPr>
              <a:spLocks/>
            </p:cNvSpPr>
            <p:nvPr/>
          </p:nvSpPr>
          <p:spPr bwMode="auto">
            <a:xfrm>
              <a:off x="1582" y="1794"/>
              <a:ext cx="80" cy="17"/>
            </a:xfrm>
            <a:custGeom>
              <a:avLst/>
              <a:gdLst>
                <a:gd name="T0" fmla="*/ 0 w 80"/>
                <a:gd name="T1" fmla="*/ 13 h 17"/>
                <a:gd name="T2" fmla="*/ 4 w 80"/>
                <a:gd name="T3" fmla="*/ 13 h 17"/>
                <a:gd name="T4" fmla="*/ 13 w 80"/>
                <a:gd name="T5" fmla="*/ 13 h 17"/>
                <a:gd name="T6" fmla="*/ 17 w 80"/>
                <a:gd name="T7" fmla="*/ 13 h 17"/>
                <a:gd name="T8" fmla="*/ 21 w 80"/>
                <a:gd name="T9" fmla="*/ 13 h 17"/>
                <a:gd name="T10" fmla="*/ 25 w 80"/>
                <a:gd name="T11" fmla="*/ 13 h 17"/>
                <a:gd name="T12" fmla="*/ 30 w 80"/>
                <a:gd name="T13" fmla="*/ 13 h 17"/>
                <a:gd name="T14" fmla="*/ 34 w 80"/>
                <a:gd name="T15" fmla="*/ 13 h 17"/>
                <a:gd name="T16" fmla="*/ 38 w 80"/>
                <a:gd name="T17" fmla="*/ 9 h 17"/>
                <a:gd name="T18" fmla="*/ 42 w 80"/>
                <a:gd name="T19" fmla="*/ 9 h 17"/>
                <a:gd name="T20" fmla="*/ 47 w 80"/>
                <a:gd name="T21" fmla="*/ 9 h 17"/>
                <a:gd name="T22" fmla="*/ 51 w 80"/>
                <a:gd name="T23" fmla="*/ 9 h 17"/>
                <a:gd name="T24" fmla="*/ 55 w 80"/>
                <a:gd name="T25" fmla="*/ 9 h 17"/>
                <a:gd name="T26" fmla="*/ 59 w 80"/>
                <a:gd name="T27" fmla="*/ 9 h 17"/>
                <a:gd name="T28" fmla="*/ 59 w 80"/>
                <a:gd name="T29" fmla="*/ 9 h 17"/>
                <a:gd name="T30" fmla="*/ 64 w 80"/>
                <a:gd name="T31" fmla="*/ 9 h 17"/>
                <a:gd name="T32" fmla="*/ 68 w 80"/>
                <a:gd name="T33" fmla="*/ 4 h 17"/>
                <a:gd name="T34" fmla="*/ 72 w 80"/>
                <a:gd name="T35" fmla="*/ 4 h 17"/>
                <a:gd name="T36" fmla="*/ 76 w 80"/>
                <a:gd name="T37" fmla="*/ 4 h 17"/>
                <a:gd name="T38" fmla="*/ 76 w 80"/>
                <a:gd name="T39" fmla="*/ 0 h 17"/>
                <a:gd name="T40" fmla="*/ 80 w 80"/>
                <a:gd name="T41" fmla="*/ 0 h 17"/>
                <a:gd name="T42" fmla="*/ 80 w 80"/>
                <a:gd name="T43" fmla="*/ 4 h 17"/>
                <a:gd name="T44" fmla="*/ 80 w 80"/>
                <a:gd name="T45" fmla="*/ 9 h 17"/>
                <a:gd name="T46" fmla="*/ 80 w 80"/>
                <a:gd name="T47" fmla="*/ 13 h 17"/>
                <a:gd name="T48" fmla="*/ 80 w 80"/>
                <a:gd name="T49" fmla="*/ 13 h 17"/>
                <a:gd name="T50" fmla="*/ 76 w 80"/>
                <a:gd name="T51" fmla="*/ 13 h 17"/>
                <a:gd name="T52" fmla="*/ 72 w 80"/>
                <a:gd name="T53" fmla="*/ 13 h 17"/>
                <a:gd name="T54" fmla="*/ 68 w 80"/>
                <a:gd name="T55" fmla="*/ 13 h 17"/>
                <a:gd name="T56" fmla="*/ 68 w 80"/>
                <a:gd name="T57" fmla="*/ 13 h 17"/>
                <a:gd name="T58" fmla="*/ 64 w 80"/>
                <a:gd name="T59" fmla="*/ 13 h 17"/>
                <a:gd name="T60" fmla="*/ 59 w 80"/>
                <a:gd name="T61" fmla="*/ 13 h 17"/>
                <a:gd name="T62" fmla="*/ 59 w 80"/>
                <a:gd name="T63" fmla="*/ 13 h 17"/>
                <a:gd name="T64" fmla="*/ 55 w 80"/>
                <a:gd name="T65" fmla="*/ 17 h 17"/>
                <a:gd name="T66" fmla="*/ 51 w 80"/>
                <a:gd name="T67" fmla="*/ 17 h 17"/>
                <a:gd name="T68" fmla="*/ 47 w 80"/>
                <a:gd name="T69" fmla="*/ 17 h 17"/>
                <a:gd name="T70" fmla="*/ 47 w 80"/>
                <a:gd name="T71" fmla="*/ 17 h 17"/>
                <a:gd name="T72" fmla="*/ 42 w 80"/>
                <a:gd name="T73" fmla="*/ 17 h 17"/>
                <a:gd name="T74" fmla="*/ 38 w 80"/>
                <a:gd name="T75" fmla="*/ 17 h 17"/>
                <a:gd name="T76" fmla="*/ 34 w 80"/>
                <a:gd name="T77" fmla="*/ 17 h 17"/>
                <a:gd name="T78" fmla="*/ 34 w 80"/>
                <a:gd name="T79" fmla="*/ 17 h 17"/>
                <a:gd name="T80" fmla="*/ 30 w 80"/>
                <a:gd name="T81" fmla="*/ 17 h 17"/>
                <a:gd name="T82" fmla="*/ 25 w 80"/>
                <a:gd name="T83" fmla="*/ 17 h 17"/>
                <a:gd name="T84" fmla="*/ 25 w 80"/>
                <a:gd name="T85" fmla="*/ 17 h 17"/>
                <a:gd name="T86" fmla="*/ 21 w 80"/>
                <a:gd name="T87" fmla="*/ 17 h 17"/>
                <a:gd name="T88" fmla="*/ 17 w 80"/>
                <a:gd name="T89" fmla="*/ 17 h 17"/>
                <a:gd name="T90" fmla="*/ 13 w 80"/>
                <a:gd name="T91" fmla="*/ 17 h 17"/>
                <a:gd name="T92" fmla="*/ 8 w 80"/>
                <a:gd name="T93" fmla="*/ 17 h 17"/>
                <a:gd name="T94" fmla="*/ 4 w 80"/>
                <a:gd name="T95" fmla="*/ 13 h 17"/>
                <a:gd name="T96" fmla="*/ 4 w 80"/>
                <a:gd name="T97" fmla="*/ 13 h 17"/>
                <a:gd name="T98" fmla="*/ 0 w 80"/>
                <a:gd name="T99" fmla="*/ 13 h 17"/>
                <a:gd name="T100" fmla="*/ 0 w 80"/>
                <a:gd name="T101" fmla="*/ 13 h 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0"/>
                <a:gd name="T154" fmla="*/ 0 h 17"/>
                <a:gd name="T155" fmla="*/ 80 w 80"/>
                <a:gd name="T156" fmla="*/ 17 h 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0" h="17">
                  <a:moveTo>
                    <a:pt x="0" y="13"/>
                  </a:moveTo>
                  <a:lnTo>
                    <a:pt x="0" y="13"/>
                  </a:lnTo>
                  <a:lnTo>
                    <a:pt x="4" y="13"/>
                  </a:lnTo>
                  <a:lnTo>
                    <a:pt x="8" y="13"/>
                  </a:lnTo>
                  <a:lnTo>
                    <a:pt x="13" y="13"/>
                  </a:lnTo>
                  <a:lnTo>
                    <a:pt x="17" y="13"/>
                  </a:lnTo>
                  <a:lnTo>
                    <a:pt x="21" y="13"/>
                  </a:lnTo>
                  <a:lnTo>
                    <a:pt x="25" y="13"/>
                  </a:lnTo>
                  <a:lnTo>
                    <a:pt x="30" y="13"/>
                  </a:lnTo>
                  <a:lnTo>
                    <a:pt x="34" y="13"/>
                  </a:lnTo>
                  <a:lnTo>
                    <a:pt x="38" y="9"/>
                  </a:lnTo>
                  <a:lnTo>
                    <a:pt x="42" y="9"/>
                  </a:lnTo>
                  <a:lnTo>
                    <a:pt x="47" y="9"/>
                  </a:lnTo>
                  <a:lnTo>
                    <a:pt x="51" y="9"/>
                  </a:lnTo>
                  <a:lnTo>
                    <a:pt x="55" y="9"/>
                  </a:lnTo>
                  <a:lnTo>
                    <a:pt x="59" y="9"/>
                  </a:lnTo>
                  <a:lnTo>
                    <a:pt x="64" y="9"/>
                  </a:lnTo>
                  <a:lnTo>
                    <a:pt x="68" y="4"/>
                  </a:lnTo>
                  <a:lnTo>
                    <a:pt x="72" y="4"/>
                  </a:lnTo>
                  <a:lnTo>
                    <a:pt x="76" y="4"/>
                  </a:lnTo>
                  <a:lnTo>
                    <a:pt x="76" y="0"/>
                  </a:lnTo>
                  <a:lnTo>
                    <a:pt x="80" y="0"/>
                  </a:lnTo>
                  <a:lnTo>
                    <a:pt x="80" y="4"/>
                  </a:lnTo>
                  <a:lnTo>
                    <a:pt x="80" y="9"/>
                  </a:lnTo>
                  <a:lnTo>
                    <a:pt x="80" y="13"/>
                  </a:lnTo>
                  <a:lnTo>
                    <a:pt x="76" y="13"/>
                  </a:lnTo>
                  <a:lnTo>
                    <a:pt x="72" y="13"/>
                  </a:lnTo>
                  <a:lnTo>
                    <a:pt x="68" y="13"/>
                  </a:lnTo>
                  <a:lnTo>
                    <a:pt x="64" y="13"/>
                  </a:lnTo>
                  <a:lnTo>
                    <a:pt x="59" y="13"/>
                  </a:lnTo>
                  <a:lnTo>
                    <a:pt x="55" y="13"/>
                  </a:lnTo>
                  <a:lnTo>
                    <a:pt x="55" y="17"/>
                  </a:lnTo>
                  <a:lnTo>
                    <a:pt x="51" y="17"/>
                  </a:lnTo>
                  <a:lnTo>
                    <a:pt x="47" y="17"/>
                  </a:lnTo>
                  <a:lnTo>
                    <a:pt x="42" y="17"/>
                  </a:lnTo>
                  <a:lnTo>
                    <a:pt x="38" y="17"/>
                  </a:lnTo>
                  <a:lnTo>
                    <a:pt x="34" y="17"/>
                  </a:lnTo>
                  <a:lnTo>
                    <a:pt x="30" y="17"/>
                  </a:lnTo>
                  <a:lnTo>
                    <a:pt x="25" y="17"/>
                  </a:lnTo>
                  <a:lnTo>
                    <a:pt x="21" y="17"/>
                  </a:lnTo>
                  <a:lnTo>
                    <a:pt x="17" y="17"/>
                  </a:lnTo>
                  <a:lnTo>
                    <a:pt x="13" y="17"/>
                  </a:lnTo>
                  <a:lnTo>
                    <a:pt x="8" y="17"/>
                  </a:lnTo>
                  <a:lnTo>
                    <a:pt x="8" y="13"/>
                  </a:lnTo>
                  <a:lnTo>
                    <a:pt x="4" y="13"/>
                  </a:lnTo>
                  <a:lnTo>
                    <a:pt x="0" y="13"/>
                  </a:lnTo>
                  <a:close/>
                </a:path>
              </a:pathLst>
            </a:custGeom>
            <a:solidFill>
              <a:srgbClr val="000000"/>
            </a:solidFill>
            <a:ln w="9525">
              <a:noFill/>
              <a:round/>
              <a:headEnd/>
              <a:tailEnd/>
            </a:ln>
          </p:spPr>
          <p:txBody>
            <a:bodyPr/>
            <a:lstStyle/>
            <a:p>
              <a:endParaRPr lang="en-US"/>
            </a:p>
          </p:txBody>
        </p:sp>
        <p:sp>
          <p:nvSpPr>
            <p:cNvPr id="121991" name="Freeform 68"/>
            <p:cNvSpPr>
              <a:spLocks/>
            </p:cNvSpPr>
            <p:nvPr/>
          </p:nvSpPr>
          <p:spPr bwMode="auto">
            <a:xfrm>
              <a:off x="1607" y="1832"/>
              <a:ext cx="30" cy="13"/>
            </a:xfrm>
            <a:custGeom>
              <a:avLst/>
              <a:gdLst>
                <a:gd name="T0" fmla="*/ 0 w 30"/>
                <a:gd name="T1" fmla="*/ 9 h 13"/>
                <a:gd name="T2" fmla="*/ 0 w 30"/>
                <a:gd name="T3" fmla="*/ 9 h 13"/>
                <a:gd name="T4" fmla="*/ 0 w 30"/>
                <a:gd name="T5" fmla="*/ 9 h 13"/>
                <a:gd name="T6" fmla="*/ 0 w 30"/>
                <a:gd name="T7" fmla="*/ 9 h 13"/>
                <a:gd name="T8" fmla="*/ 5 w 30"/>
                <a:gd name="T9" fmla="*/ 9 h 13"/>
                <a:gd name="T10" fmla="*/ 5 w 30"/>
                <a:gd name="T11" fmla="*/ 9 h 13"/>
                <a:gd name="T12" fmla="*/ 5 w 30"/>
                <a:gd name="T13" fmla="*/ 9 h 13"/>
                <a:gd name="T14" fmla="*/ 9 w 30"/>
                <a:gd name="T15" fmla="*/ 9 h 13"/>
                <a:gd name="T16" fmla="*/ 9 w 30"/>
                <a:gd name="T17" fmla="*/ 9 h 13"/>
                <a:gd name="T18" fmla="*/ 9 w 30"/>
                <a:gd name="T19" fmla="*/ 5 h 13"/>
                <a:gd name="T20" fmla="*/ 13 w 30"/>
                <a:gd name="T21" fmla="*/ 5 h 13"/>
                <a:gd name="T22" fmla="*/ 13 w 30"/>
                <a:gd name="T23" fmla="*/ 5 h 13"/>
                <a:gd name="T24" fmla="*/ 13 w 30"/>
                <a:gd name="T25" fmla="*/ 5 h 13"/>
                <a:gd name="T26" fmla="*/ 17 w 30"/>
                <a:gd name="T27" fmla="*/ 5 h 13"/>
                <a:gd name="T28" fmla="*/ 17 w 30"/>
                <a:gd name="T29" fmla="*/ 5 h 13"/>
                <a:gd name="T30" fmla="*/ 17 w 30"/>
                <a:gd name="T31" fmla="*/ 5 h 13"/>
                <a:gd name="T32" fmla="*/ 17 w 30"/>
                <a:gd name="T33" fmla="*/ 5 h 13"/>
                <a:gd name="T34" fmla="*/ 22 w 30"/>
                <a:gd name="T35" fmla="*/ 5 h 13"/>
                <a:gd name="T36" fmla="*/ 22 w 30"/>
                <a:gd name="T37" fmla="*/ 5 h 13"/>
                <a:gd name="T38" fmla="*/ 22 w 30"/>
                <a:gd name="T39" fmla="*/ 5 h 13"/>
                <a:gd name="T40" fmla="*/ 26 w 30"/>
                <a:gd name="T41" fmla="*/ 0 h 13"/>
                <a:gd name="T42" fmla="*/ 26 w 30"/>
                <a:gd name="T43" fmla="*/ 0 h 13"/>
                <a:gd name="T44" fmla="*/ 26 w 30"/>
                <a:gd name="T45" fmla="*/ 0 h 13"/>
                <a:gd name="T46" fmla="*/ 26 w 30"/>
                <a:gd name="T47" fmla="*/ 0 h 13"/>
                <a:gd name="T48" fmla="*/ 26 w 30"/>
                <a:gd name="T49" fmla="*/ 0 h 13"/>
                <a:gd name="T50" fmla="*/ 30 w 30"/>
                <a:gd name="T51" fmla="*/ 0 h 13"/>
                <a:gd name="T52" fmla="*/ 30 w 30"/>
                <a:gd name="T53" fmla="*/ 0 h 13"/>
                <a:gd name="T54" fmla="*/ 30 w 30"/>
                <a:gd name="T55" fmla="*/ 0 h 13"/>
                <a:gd name="T56" fmla="*/ 30 w 30"/>
                <a:gd name="T57" fmla="*/ 0 h 13"/>
                <a:gd name="T58" fmla="*/ 26 w 30"/>
                <a:gd name="T59" fmla="*/ 5 h 13"/>
                <a:gd name="T60" fmla="*/ 26 w 30"/>
                <a:gd name="T61" fmla="*/ 5 h 13"/>
                <a:gd name="T62" fmla="*/ 26 w 30"/>
                <a:gd name="T63" fmla="*/ 5 h 13"/>
                <a:gd name="T64" fmla="*/ 22 w 30"/>
                <a:gd name="T65" fmla="*/ 5 h 13"/>
                <a:gd name="T66" fmla="*/ 22 w 30"/>
                <a:gd name="T67" fmla="*/ 5 h 13"/>
                <a:gd name="T68" fmla="*/ 22 w 30"/>
                <a:gd name="T69" fmla="*/ 5 h 13"/>
                <a:gd name="T70" fmla="*/ 22 w 30"/>
                <a:gd name="T71" fmla="*/ 9 h 13"/>
                <a:gd name="T72" fmla="*/ 22 w 30"/>
                <a:gd name="T73" fmla="*/ 9 h 13"/>
                <a:gd name="T74" fmla="*/ 17 w 30"/>
                <a:gd name="T75" fmla="*/ 9 h 13"/>
                <a:gd name="T76" fmla="*/ 17 w 30"/>
                <a:gd name="T77" fmla="*/ 9 h 13"/>
                <a:gd name="T78" fmla="*/ 17 w 30"/>
                <a:gd name="T79" fmla="*/ 9 h 13"/>
                <a:gd name="T80" fmla="*/ 17 w 30"/>
                <a:gd name="T81" fmla="*/ 9 h 13"/>
                <a:gd name="T82" fmla="*/ 17 w 30"/>
                <a:gd name="T83" fmla="*/ 9 h 13"/>
                <a:gd name="T84" fmla="*/ 13 w 30"/>
                <a:gd name="T85" fmla="*/ 9 h 13"/>
                <a:gd name="T86" fmla="*/ 13 w 30"/>
                <a:gd name="T87" fmla="*/ 9 h 13"/>
                <a:gd name="T88" fmla="*/ 13 w 30"/>
                <a:gd name="T89" fmla="*/ 13 h 13"/>
                <a:gd name="T90" fmla="*/ 9 w 30"/>
                <a:gd name="T91" fmla="*/ 13 h 13"/>
                <a:gd name="T92" fmla="*/ 9 w 30"/>
                <a:gd name="T93" fmla="*/ 13 h 13"/>
                <a:gd name="T94" fmla="*/ 9 w 30"/>
                <a:gd name="T95" fmla="*/ 13 h 13"/>
                <a:gd name="T96" fmla="*/ 9 w 30"/>
                <a:gd name="T97" fmla="*/ 13 h 13"/>
                <a:gd name="T98" fmla="*/ 9 w 30"/>
                <a:gd name="T99" fmla="*/ 13 h 13"/>
                <a:gd name="T100" fmla="*/ 9 w 30"/>
                <a:gd name="T101" fmla="*/ 13 h 13"/>
                <a:gd name="T102" fmla="*/ 0 w 30"/>
                <a:gd name="T103" fmla="*/ 9 h 13"/>
                <a:gd name="T104" fmla="*/ 0 w 30"/>
                <a:gd name="T105" fmla="*/ 9 h 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13"/>
                <a:gd name="T161" fmla="*/ 30 w 30"/>
                <a:gd name="T162" fmla="*/ 13 h 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13">
                  <a:moveTo>
                    <a:pt x="0" y="9"/>
                  </a:moveTo>
                  <a:lnTo>
                    <a:pt x="0" y="9"/>
                  </a:lnTo>
                  <a:lnTo>
                    <a:pt x="5" y="9"/>
                  </a:lnTo>
                  <a:lnTo>
                    <a:pt x="9" y="9"/>
                  </a:lnTo>
                  <a:lnTo>
                    <a:pt x="9" y="5"/>
                  </a:lnTo>
                  <a:lnTo>
                    <a:pt x="13" y="5"/>
                  </a:lnTo>
                  <a:lnTo>
                    <a:pt x="17" y="5"/>
                  </a:lnTo>
                  <a:lnTo>
                    <a:pt x="22" y="5"/>
                  </a:lnTo>
                  <a:lnTo>
                    <a:pt x="26" y="0"/>
                  </a:lnTo>
                  <a:lnTo>
                    <a:pt x="30" y="0"/>
                  </a:lnTo>
                  <a:lnTo>
                    <a:pt x="26" y="5"/>
                  </a:lnTo>
                  <a:lnTo>
                    <a:pt x="22" y="5"/>
                  </a:lnTo>
                  <a:lnTo>
                    <a:pt x="22" y="9"/>
                  </a:lnTo>
                  <a:lnTo>
                    <a:pt x="17" y="9"/>
                  </a:lnTo>
                  <a:lnTo>
                    <a:pt x="13" y="9"/>
                  </a:lnTo>
                  <a:lnTo>
                    <a:pt x="13" y="13"/>
                  </a:lnTo>
                  <a:lnTo>
                    <a:pt x="9" y="13"/>
                  </a:lnTo>
                  <a:lnTo>
                    <a:pt x="0" y="9"/>
                  </a:lnTo>
                  <a:close/>
                </a:path>
              </a:pathLst>
            </a:custGeom>
            <a:solidFill>
              <a:srgbClr val="000000"/>
            </a:solidFill>
            <a:ln w="9525">
              <a:noFill/>
              <a:round/>
              <a:headEnd/>
              <a:tailEnd/>
            </a:ln>
          </p:spPr>
          <p:txBody>
            <a:bodyPr/>
            <a:lstStyle/>
            <a:p>
              <a:endParaRPr lang="en-US"/>
            </a:p>
          </p:txBody>
        </p:sp>
        <p:sp>
          <p:nvSpPr>
            <p:cNvPr id="121992" name="Freeform 69"/>
            <p:cNvSpPr>
              <a:spLocks/>
            </p:cNvSpPr>
            <p:nvPr/>
          </p:nvSpPr>
          <p:spPr bwMode="auto">
            <a:xfrm>
              <a:off x="1641" y="1832"/>
              <a:ext cx="17" cy="17"/>
            </a:xfrm>
            <a:custGeom>
              <a:avLst/>
              <a:gdLst>
                <a:gd name="T0" fmla="*/ 13 w 17"/>
                <a:gd name="T1" fmla="*/ 0 h 17"/>
                <a:gd name="T2" fmla="*/ 9 w 17"/>
                <a:gd name="T3" fmla="*/ 5 h 17"/>
                <a:gd name="T4" fmla="*/ 9 w 17"/>
                <a:gd name="T5" fmla="*/ 5 h 17"/>
                <a:gd name="T6" fmla="*/ 9 w 17"/>
                <a:gd name="T7" fmla="*/ 5 h 17"/>
                <a:gd name="T8" fmla="*/ 9 w 17"/>
                <a:gd name="T9" fmla="*/ 9 h 17"/>
                <a:gd name="T10" fmla="*/ 5 w 17"/>
                <a:gd name="T11" fmla="*/ 9 h 17"/>
                <a:gd name="T12" fmla="*/ 5 w 17"/>
                <a:gd name="T13" fmla="*/ 9 h 17"/>
                <a:gd name="T14" fmla="*/ 5 w 17"/>
                <a:gd name="T15" fmla="*/ 13 h 17"/>
                <a:gd name="T16" fmla="*/ 0 w 17"/>
                <a:gd name="T17" fmla="*/ 13 h 17"/>
                <a:gd name="T18" fmla="*/ 0 w 17"/>
                <a:gd name="T19" fmla="*/ 13 h 17"/>
                <a:gd name="T20" fmla="*/ 0 w 17"/>
                <a:gd name="T21" fmla="*/ 17 h 17"/>
                <a:gd name="T22" fmla="*/ 0 w 17"/>
                <a:gd name="T23" fmla="*/ 17 h 17"/>
                <a:gd name="T24" fmla="*/ 0 w 17"/>
                <a:gd name="T25" fmla="*/ 17 h 17"/>
                <a:gd name="T26" fmla="*/ 0 w 17"/>
                <a:gd name="T27" fmla="*/ 17 h 17"/>
                <a:gd name="T28" fmla="*/ 0 w 17"/>
                <a:gd name="T29" fmla="*/ 17 h 17"/>
                <a:gd name="T30" fmla="*/ 0 w 17"/>
                <a:gd name="T31" fmla="*/ 17 h 17"/>
                <a:gd name="T32" fmla="*/ 0 w 17"/>
                <a:gd name="T33" fmla="*/ 17 h 17"/>
                <a:gd name="T34" fmla="*/ 0 w 17"/>
                <a:gd name="T35" fmla="*/ 17 h 17"/>
                <a:gd name="T36" fmla="*/ 5 w 17"/>
                <a:gd name="T37" fmla="*/ 17 h 17"/>
                <a:gd name="T38" fmla="*/ 5 w 17"/>
                <a:gd name="T39" fmla="*/ 13 h 17"/>
                <a:gd name="T40" fmla="*/ 5 w 17"/>
                <a:gd name="T41" fmla="*/ 13 h 17"/>
                <a:gd name="T42" fmla="*/ 9 w 17"/>
                <a:gd name="T43" fmla="*/ 13 h 17"/>
                <a:gd name="T44" fmla="*/ 9 w 17"/>
                <a:gd name="T45" fmla="*/ 13 h 17"/>
                <a:gd name="T46" fmla="*/ 9 w 17"/>
                <a:gd name="T47" fmla="*/ 9 h 17"/>
                <a:gd name="T48" fmla="*/ 13 w 17"/>
                <a:gd name="T49" fmla="*/ 9 h 17"/>
                <a:gd name="T50" fmla="*/ 13 w 17"/>
                <a:gd name="T51" fmla="*/ 9 h 17"/>
                <a:gd name="T52" fmla="*/ 13 w 17"/>
                <a:gd name="T53" fmla="*/ 9 h 17"/>
                <a:gd name="T54" fmla="*/ 13 w 17"/>
                <a:gd name="T55" fmla="*/ 5 h 17"/>
                <a:gd name="T56" fmla="*/ 17 w 17"/>
                <a:gd name="T57" fmla="*/ 5 h 17"/>
                <a:gd name="T58" fmla="*/ 17 w 17"/>
                <a:gd name="T59" fmla="*/ 5 h 17"/>
                <a:gd name="T60" fmla="*/ 17 w 17"/>
                <a:gd name="T61" fmla="*/ 5 h 17"/>
                <a:gd name="T62" fmla="*/ 13 w 17"/>
                <a:gd name="T63" fmla="*/ 0 h 17"/>
                <a:gd name="T64" fmla="*/ 13 w 1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3" y="0"/>
                  </a:moveTo>
                  <a:lnTo>
                    <a:pt x="9" y="5"/>
                  </a:lnTo>
                  <a:lnTo>
                    <a:pt x="9" y="9"/>
                  </a:lnTo>
                  <a:lnTo>
                    <a:pt x="5" y="9"/>
                  </a:lnTo>
                  <a:lnTo>
                    <a:pt x="5" y="13"/>
                  </a:lnTo>
                  <a:lnTo>
                    <a:pt x="0" y="13"/>
                  </a:lnTo>
                  <a:lnTo>
                    <a:pt x="0" y="17"/>
                  </a:lnTo>
                  <a:lnTo>
                    <a:pt x="5" y="17"/>
                  </a:lnTo>
                  <a:lnTo>
                    <a:pt x="5" y="13"/>
                  </a:lnTo>
                  <a:lnTo>
                    <a:pt x="9" y="13"/>
                  </a:lnTo>
                  <a:lnTo>
                    <a:pt x="9" y="9"/>
                  </a:lnTo>
                  <a:lnTo>
                    <a:pt x="13" y="9"/>
                  </a:lnTo>
                  <a:lnTo>
                    <a:pt x="13" y="5"/>
                  </a:lnTo>
                  <a:lnTo>
                    <a:pt x="17" y="5"/>
                  </a:lnTo>
                  <a:lnTo>
                    <a:pt x="13" y="0"/>
                  </a:lnTo>
                  <a:close/>
                </a:path>
              </a:pathLst>
            </a:custGeom>
            <a:solidFill>
              <a:srgbClr val="000000"/>
            </a:solidFill>
            <a:ln w="9525">
              <a:noFill/>
              <a:round/>
              <a:headEnd/>
              <a:tailEnd/>
            </a:ln>
          </p:spPr>
          <p:txBody>
            <a:bodyPr/>
            <a:lstStyle/>
            <a:p>
              <a:endParaRPr lang="en-US"/>
            </a:p>
          </p:txBody>
        </p:sp>
        <p:sp>
          <p:nvSpPr>
            <p:cNvPr id="121993" name="Freeform 70"/>
            <p:cNvSpPr>
              <a:spLocks/>
            </p:cNvSpPr>
            <p:nvPr/>
          </p:nvSpPr>
          <p:spPr bwMode="auto">
            <a:xfrm>
              <a:off x="1633" y="1858"/>
              <a:ext cx="34" cy="25"/>
            </a:xfrm>
            <a:custGeom>
              <a:avLst/>
              <a:gdLst>
                <a:gd name="T0" fmla="*/ 8 w 34"/>
                <a:gd name="T1" fmla="*/ 17 h 25"/>
                <a:gd name="T2" fmla="*/ 13 w 34"/>
                <a:gd name="T3" fmla="*/ 17 h 25"/>
                <a:gd name="T4" fmla="*/ 17 w 34"/>
                <a:gd name="T5" fmla="*/ 12 h 25"/>
                <a:gd name="T6" fmla="*/ 17 w 34"/>
                <a:gd name="T7" fmla="*/ 12 h 25"/>
                <a:gd name="T8" fmla="*/ 21 w 34"/>
                <a:gd name="T9" fmla="*/ 12 h 25"/>
                <a:gd name="T10" fmla="*/ 21 w 34"/>
                <a:gd name="T11" fmla="*/ 8 h 25"/>
                <a:gd name="T12" fmla="*/ 25 w 34"/>
                <a:gd name="T13" fmla="*/ 8 h 25"/>
                <a:gd name="T14" fmla="*/ 25 w 34"/>
                <a:gd name="T15" fmla="*/ 8 h 25"/>
                <a:gd name="T16" fmla="*/ 29 w 34"/>
                <a:gd name="T17" fmla="*/ 4 h 25"/>
                <a:gd name="T18" fmla="*/ 29 w 34"/>
                <a:gd name="T19" fmla="*/ 4 h 25"/>
                <a:gd name="T20" fmla="*/ 34 w 34"/>
                <a:gd name="T21" fmla="*/ 4 h 25"/>
                <a:gd name="T22" fmla="*/ 34 w 34"/>
                <a:gd name="T23" fmla="*/ 0 h 25"/>
                <a:gd name="T24" fmla="*/ 34 w 34"/>
                <a:gd name="T25" fmla="*/ 0 h 25"/>
                <a:gd name="T26" fmla="*/ 34 w 34"/>
                <a:gd name="T27" fmla="*/ 0 h 25"/>
                <a:gd name="T28" fmla="*/ 34 w 34"/>
                <a:gd name="T29" fmla="*/ 0 h 25"/>
                <a:gd name="T30" fmla="*/ 34 w 34"/>
                <a:gd name="T31" fmla="*/ 4 h 25"/>
                <a:gd name="T32" fmla="*/ 29 w 34"/>
                <a:gd name="T33" fmla="*/ 4 h 25"/>
                <a:gd name="T34" fmla="*/ 29 w 34"/>
                <a:gd name="T35" fmla="*/ 8 h 25"/>
                <a:gd name="T36" fmla="*/ 25 w 34"/>
                <a:gd name="T37" fmla="*/ 8 h 25"/>
                <a:gd name="T38" fmla="*/ 25 w 34"/>
                <a:gd name="T39" fmla="*/ 12 h 25"/>
                <a:gd name="T40" fmla="*/ 21 w 34"/>
                <a:gd name="T41" fmla="*/ 12 h 25"/>
                <a:gd name="T42" fmla="*/ 21 w 34"/>
                <a:gd name="T43" fmla="*/ 17 h 25"/>
                <a:gd name="T44" fmla="*/ 17 w 34"/>
                <a:gd name="T45" fmla="*/ 17 h 25"/>
                <a:gd name="T46" fmla="*/ 17 w 34"/>
                <a:gd name="T47" fmla="*/ 17 h 25"/>
                <a:gd name="T48" fmla="*/ 13 w 34"/>
                <a:gd name="T49" fmla="*/ 17 h 25"/>
                <a:gd name="T50" fmla="*/ 13 w 34"/>
                <a:gd name="T51" fmla="*/ 21 h 25"/>
                <a:gd name="T52" fmla="*/ 13 w 34"/>
                <a:gd name="T53" fmla="*/ 21 h 25"/>
                <a:gd name="T54" fmla="*/ 8 w 34"/>
                <a:gd name="T55" fmla="*/ 21 h 25"/>
                <a:gd name="T56" fmla="*/ 4 w 34"/>
                <a:gd name="T57" fmla="*/ 21 h 25"/>
                <a:gd name="T58" fmla="*/ 4 w 34"/>
                <a:gd name="T59" fmla="*/ 25 h 25"/>
                <a:gd name="T60" fmla="*/ 0 w 34"/>
                <a:gd name="T61" fmla="*/ 25 h 25"/>
                <a:gd name="T62" fmla="*/ 8 w 34"/>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25"/>
                <a:gd name="T98" fmla="*/ 34 w 34"/>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25">
                  <a:moveTo>
                    <a:pt x="8" y="17"/>
                  </a:moveTo>
                  <a:lnTo>
                    <a:pt x="8" y="17"/>
                  </a:lnTo>
                  <a:lnTo>
                    <a:pt x="13" y="17"/>
                  </a:lnTo>
                  <a:lnTo>
                    <a:pt x="13" y="12"/>
                  </a:lnTo>
                  <a:lnTo>
                    <a:pt x="17" y="12"/>
                  </a:lnTo>
                  <a:lnTo>
                    <a:pt x="21" y="12"/>
                  </a:lnTo>
                  <a:lnTo>
                    <a:pt x="21" y="8"/>
                  </a:lnTo>
                  <a:lnTo>
                    <a:pt x="25" y="8"/>
                  </a:lnTo>
                  <a:lnTo>
                    <a:pt x="29" y="8"/>
                  </a:lnTo>
                  <a:lnTo>
                    <a:pt x="29" y="4"/>
                  </a:lnTo>
                  <a:lnTo>
                    <a:pt x="34" y="4"/>
                  </a:lnTo>
                  <a:lnTo>
                    <a:pt x="34" y="0"/>
                  </a:lnTo>
                  <a:lnTo>
                    <a:pt x="34" y="4"/>
                  </a:lnTo>
                  <a:lnTo>
                    <a:pt x="29" y="4"/>
                  </a:lnTo>
                  <a:lnTo>
                    <a:pt x="29" y="8"/>
                  </a:lnTo>
                  <a:lnTo>
                    <a:pt x="25" y="8"/>
                  </a:lnTo>
                  <a:lnTo>
                    <a:pt x="25" y="12"/>
                  </a:lnTo>
                  <a:lnTo>
                    <a:pt x="21" y="12"/>
                  </a:lnTo>
                  <a:lnTo>
                    <a:pt x="21" y="17"/>
                  </a:lnTo>
                  <a:lnTo>
                    <a:pt x="17" y="17"/>
                  </a:lnTo>
                  <a:lnTo>
                    <a:pt x="13" y="17"/>
                  </a:lnTo>
                  <a:lnTo>
                    <a:pt x="13" y="21"/>
                  </a:lnTo>
                  <a:lnTo>
                    <a:pt x="8" y="21"/>
                  </a:lnTo>
                  <a:lnTo>
                    <a:pt x="4" y="21"/>
                  </a:lnTo>
                  <a:lnTo>
                    <a:pt x="4" y="25"/>
                  </a:lnTo>
                  <a:lnTo>
                    <a:pt x="0" y="25"/>
                  </a:lnTo>
                  <a:lnTo>
                    <a:pt x="8" y="17"/>
                  </a:lnTo>
                  <a:close/>
                </a:path>
              </a:pathLst>
            </a:custGeom>
            <a:solidFill>
              <a:srgbClr val="000000"/>
            </a:solidFill>
            <a:ln w="9525">
              <a:noFill/>
              <a:round/>
              <a:headEnd/>
              <a:tailEnd/>
            </a:ln>
          </p:spPr>
          <p:txBody>
            <a:bodyPr/>
            <a:lstStyle/>
            <a:p>
              <a:endParaRPr lang="en-US"/>
            </a:p>
          </p:txBody>
        </p:sp>
        <p:sp>
          <p:nvSpPr>
            <p:cNvPr id="121994" name="Freeform 71"/>
            <p:cNvSpPr>
              <a:spLocks/>
            </p:cNvSpPr>
            <p:nvPr/>
          </p:nvSpPr>
          <p:spPr bwMode="auto">
            <a:xfrm>
              <a:off x="1624" y="1527"/>
              <a:ext cx="64" cy="115"/>
            </a:xfrm>
            <a:custGeom>
              <a:avLst/>
              <a:gdLst>
                <a:gd name="T0" fmla="*/ 51 w 64"/>
                <a:gd name="T1" fmla="*/ 4 h 115"/>
                <a:gd name="T2" fmla="*/ 51 w 64"/>
                <a:gd name="T3" fmla="*/ 13 h 115"/>
                <a:gd name="T4" fmla="*/ 47 w 64"/>
                <a:gd name="T5" fmla="*/ 17 h 115"/>
                <a:gd name="T6" fmla="*/ 43 w 64"/>
                <a:gd name="T7" fmla="*/ 26 h 115"/>
                <a:gd name="T8" fmla="*/ 43 w 64"/>
                <a:gd name="T9" fmla="*/ 30 h 115"/>
                <a:gd name="T10" fmla="*/ 38 w 64"/>
                <a:gd name="T11" fmla="*/ 38 h 115"/>
                <a:gd name="T12" fmla="*/ 38 w 64"/>
                <a:gd name="T13" fmla="*/ 43 h 115"/>
                <a:gd name="T14" fmla="*/ 38 w 64"/>
                <a:gd name="T15" fmla="*/ 51 h 115"/>
                <a:gd name="T16" fmla="*/ 34 w 64"/>
                <a:gd name="T17" fmla="*/ 55 h 115"/>
                <a:gd name="T18" fmla="*/ 34 w 64"/>
                <a:gd name="T19" fmla="*/ 59 h 115"/>
                <a:gd name="T20" fmla="*/ 34 w 64"/>
                <a:gd name="T21" fmla="*/ 64 h 115"/>
                <a:gd name="T22" fmla="*/ 30 w 64"/>
                <a:gd name="T23" fmla="*/ 72 h 115"/>
                <a:gd name="T24" fmla="*/ 30 w 64"/>
                <a:gd name="T25" fmla="*/ 76 h 115"/>
                <a:gd name="T26" fmla="*/ 26 w 64"/>
                <a:gd name="T27" fmla="*/ 81 h 115"/>
                <a:gd name="T28" fmla="*/ 26 w 64"/>
                <a:gd name="T29" fmla="*/ 85 h 115"/>
                <a:gd name="T30" fmla="*/ 22 w 64"/>
                <a:gd name="T31" fmla="*/ 89 h 115"/>
                <a:gd name="T32" fmla="*/ 22 w 64"/>
                <a:gd name="T33" fmla="*/ 93 h 115"/>
                <a:gd name="T34" fmla="*/ 17 w 64"/>
                <a:gd name="T35" fmla="*/ 98 h 115"/>
                <a:gd name="T36" fmla="*/ 13 w 64"/>
                <a:gd name="T37" fmla="*/ 102 h 115"/>
                <a:gd name="T38" fmla="*/ 9 w 64"/>
                <a:gd name="T39" fmla="*/ 106 h 115"/>
                <a:gd name="T40" fmla="*/ 5 w 64"/>
                <a:gd name="T41" fmla="*/ 110 h 115"/>
                <a:gd name="T42" fmla="*/ 0 w 64"/>
                <a:gd name="T43" fmla="*/ 115 h 115"/>
                <a:gd name="T44" fmla="*/ 0 w 64"/>
                <a:gd name="T45" fmla="*/ 115 h 115"/>
                <a:gd name="T46" fmla="*/ 5 w 64"/>
                <a:gd name="T47" fmla="*/ 115 h 115"/>
                <a:gd name="T48" fmla="*/ 9 w 64"/>
                <a:gd name="T49" fmla="*/ 110 h 115"/>
                <a:gd name="T50" fmla="*/ 13 w 64"/>
                <a:gd name="T51" fmla="*/ 106 h 115"/>
                <a:gd name="T52" fmla="*/ 17 w 64"/>
                <a:gd name="T53" fmla="*/ 102 h 115"/>
                <a:gd name="T54" fmla="*/ 22 w 64"/>
                <a:gd name="T55" fmla="*/ 98 h 115"/>
                <a:gd name="T56" fmla="*/ 26 w 64"/>
                <a:gd name="T57" fmla="*/ 93 h 115"/>
                <a:gd name="T58" fmla="*/ 30 w 64"/>
                <a:gd name="T59" fmla="*/ 89 h 115"/>
                <a:gd name="T60" fmla="*/ 30 w 64"/>
                <a:gd name="T61" fmla="*/ 85 h 115"/>
                <a:gd name="T62" fmla="*/ 34 w 64"/>
                <a:gd name="T63" fmla="*/ 81 h 115"/>
                <a:gd name="T64" fmla="*/ 34 w 64"/>
                <a:gd name="T65" fmla="*/ 76 h 115"/>
                <a:gd name="T66" fmla="*/ 38 w 64"/>
                <a:gd name="T67" fmla="*/ 72 h 115"/>
                <a:gd name="T68" fmla="*/ 38 w 64"/>
                <a:gd name="T69" fmla="*/ 68 h 115"/>
                <a:gd name="T70" fmla="*/ 38 w 64"/>
                <a:gd name="T71" fmla="*/ 64 h 115"/>
                <a:gd name="T72" fmla="*/ 43 w 64"/>
                <a:gd name="T73" fmla="*/ 55 h 115"/>
                <a:gd name="T74" fmla="*/ 43 w 64"/>
                <a:gd name="T75" fmla="*/ 51 h 115"/>
                <a:gd name="T76" fmla="*/ 43 w 64"/>
                <a:gd name="T77" fmla="*/ 47 h 115"/>
                <a:gd name="T78" fmla="*/ 43 w 64"/>
                <a:gd name="T79" fmla="*/ 43 h 115"/>
                <a:gd name="T80" fmla="*/ 47 w 64"/>
                <a:gd name="T81" fmla="*/ 38 h 115"/>
                <a:gd name="T82" fmla="*/ 47 w 64"/>
                <a:gd name="T83" fmla="*/ 34 h 115"/>
                <a:gd name="T84" fmla="*/ 47 w 64"/>
                <a:gd name="T85" fmla="*/ 34 h 115"/>
                <a:gd name="T86" fmla="*/ 51 w 64"/>
                <a:gd name="T87" fmla="*/ 26 h 115"/>
                <a:gd name="T88" fmla="*/ 51 w 64"/>
                <a:gd name="T89" fmla="*/ 21 h 115"/>
                <a:gd name="T90" fmla="*/ 51 w 64"/>
                <a:gd name="T91" fmla="*/ 17 h 115"/>
                <a:gd name="T92" fmla="*/ 55 w 64"/>
                <a:gd name="T93" fmla="*/ 13 h 115"/>
                <a:gd name="T94" fmla="*/ 60 w 64"/>
                <a:gd name="T95" fmla="*/ 9 h 115"/>
                <a:gd name="T96" fmla="*/ 60 w 64"/>
                <a:gd name="T97" fmla="*/ 4 h 115"/>
                <a:gd name="T98" fmla="*/ 64 w 64"/>
                <a:gd name="T99" fmla="*/ 0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115"/>
                <a:gd name="T152" fmla="*/ 64 w 64"/>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115">
                  <a:moveTo>
                    <a:pt x="55" y="0"/>
                  </a:moveTo>
                  <a:lnTo>
                    <a:pt x="55" y="0"/>
                  </a:lnTo>
                  <a:lnTo>
                    <a:pt x="55" y="4"/>
                  </a:lnTo>
                  <a:lnTo>
                    <a:pt x="51" y="4"/>
                  </a:lnTo>
                  <a:lnTo>
                    <a:pt x="51" y="9"/>
                  </a:lnTo>
                  <a:lnTo>
                    <a:pt x="51" y="13"/>
                  </a:lnTo>
                  <a:lnTo>
                    <a:pt x="47" y="13"/>
                  </a:lnTo>
                  <a:lnTo>
                    <a:pt x="47" y="17"/>
                  </a:lnTo>
                  <a:lnTo>
                    <a:pt x="47" y="21"/>
                  </a:lnTo>
                  <a:lnTo>
                    <a:pt x="43" y="26"/>
                  </a:lnTo>
                  <a:lnTo>
                    <a:pt x="43" y="30"/>
                  </a:lnTo>
                  <a:lnTo>
                    <a:pt x="43" y="34"/>
                  </a:lnTo>
                  <a:lnTo>
                    <a:pt x="38" y="34"/>
                  </a:lnTo>
                  <a:lnTo>
                    <a:pt x="38" y="38"/>
                  </a:lnTo>
                  <a:lnTo>
                    <a:pt x="38" y="43"/>
                  </a:lnTo>
                  <a:lnTo>
                    <a:pt x="38" y="47"/>
                  </a:lnTo>
                  <a:lnTo>
                    <a:pt x="38" y="51"/>
                  </a:lnTo>
                  <a:lnTo>
                    <a:pt x="34" y="51"/>
                  </a:lnTo>
                  <a:lnTo>
                    <a:pt x="34" y="55"/>
                  </a:lnTo>
                  <a:lnTo>
                    <a:pt x="34" y="59"/>
                  </a:lnTo>
                  <a:lnTo>
                    <a:pt x="34" y="64"/>
                  </a:lnTo>
                  <a:lnTo>
                    <a:pt x="30" y="68"/>
                  </a:lnTo>
                  <a:lnTo>
                    <a:pt x="30" y="72"/>
                  </a:lnTo>
                  <a:lnTo>
                    <a:pt x="30" y="76"/>
                  </a:lnTo>
                  <a:lnTo>
                    <a:pt x="26" y="81"/>
                  </a:lnTo>
                  <a:lnTo>
                    <a:pt x="26" y="85"/>
                  </a:lnTo>
                  <a:lnTo>
                    <a:pt x="26" y="89"/>
                  </a:lnTo>
                  <a:lnTo>
                    <a:pt x="22" y="89"/>
                  </a:lnTo>
                  <a:lnTo>
                    <a:pt x="22" y="93"/>
                  </a:lnTo>
                  <a:lnTo>
                    <a:pt x="17" y="98"/>
                  </a:lnTo>
                  <a:lnTo>
                    <a:pt x="17" y="102"/>
                  </a:lnTo>
                  <a:lnTo>
                    <a:pt x="13" y="102"/>
                  </a:lnTo>
                  <a:lnTo>
                    <a:pt x="13" y="106"/>
                  </a:lnTo>
                  <a:lnTo>
                    <a:pt x="9" y="106"/>
                  </a:lnTo>
                  <a:lnTo>
                    <a:pt x="9" y="110"/>
                  </a:lnTo>
                  <a:lnTo>
                    <a:pt x="5" y="110"/>
                  </a:lnTo>
                  <a:lnTo>
                    <a:pt x="5" y="115"/>
                  </a:lnTo>
                  <a:lnTo>
                    <a:pt x="0" y="115"/>
                  </a:lnTo>
                  <a:lnTo>
                    <a:pt x="5" y="115"/>
                  </a:lnTo>
                  <a:lnTo>
                    <a:pt x="5" y="110"/>
                  </a:lnTo>
                  <a:lnTo>
                    <a:pt x="9" y="110"/>
                  </a:lnTo>
                  <a:lnTo>
                    <a:pt x="13" y="110"/>
                  </a:lnTo>
                  <a:lnTo>
                    <a:pt x="13" y="106"/>
                  </a:lnTo>
                  <a:lnTo>
                    <a:pt x="17" y="106"/>
                  </a:lnTo>
                  <a:lnTo>
                    <a:pt x="17" y="102"/>
                  </a:lnTo>
                  <a:lnTo>
                    <a:pt x="22" y="102"/>
                  </a:lnTo>
                  <a:lnTo>
                    <a:pt x="22" y="98"/>
                  </a:lnTo>
                  <a:lnTo>
                    <a:pt x="26" y="98"/>
                  </a:lnTo>
                  <a:lnTo>
                    <a:pt x="26" y="93"/>
                  </a:lnTo>
                  <a:lnTo>
                    <a:pt x="30" y="89"/>
                  </a:lnTo>
                  <a:lnTo>
                    <a:pt x="30" y="85"/>
                  </a:lnTo>
                  <a:lnTo>
                    <a:pt x="34" y="85"/>
                  </a:lnTo>
                  <a:lnTo>
                    <a:pt x="34" y="81"/>
                  </a:lnTo>
                  <a:lnTo>
                    <a:pt x="34" y="76"/>
                  </a:lnTo>
                  <a:lnTo>
                    <a:pt x="34" y="72"/>
                  </a:lnTo>
                  <a:lnTo>
                    <a:pt x="38" y="72"/>
                  </a:lnTo>
                  <a:lnTo>
                    <a:pt x="38" y="68"/>
                  </a:lnTo>
                  <a:lnTo>
                    <a:pt x="38" y="64"/>
                  </a:lnTo>
                  <a:lnTo>
                    <a:pt x="43" y="59"/>
                  </a:lnTo>
                  <a:lnTo>
                    <a:pt x="43" y="55"/>
                  </a:lnTo>
                  <a:lnTo>
                    <a:pt x="43" y="51"/>
                  </a:lnTo>
                  <a:lnTo>
                    <a:pt x="43" y="47"/>
                  </a:lnTo>
                  <a:lnTo>
                    <a:pt x="43" y="43"/>
                  </a:lnTo>
                  <a:lnTo>
                    <a:pt x="47" y="43"/>
                  </a:lnTo>
                  <a:lnTo>
                    <a:pt x="47" y="38"/>
                  </a:lnTo>
                  <a:lnTo>
                    <a:pt x="47" y="34"/>
                  </a:lnTo>
                  <a:lnTo>
                    <a:pt x="47" y="30"/>
                  </a:lnTo>
                  <a:lnTo>
                    <a:pt x="51" y="30"/>
                  </a:lnTo>
                  <a:lnTo>
                    <a:pt x="51" y="26"/>
                  </a:lnTo>
                  <a:lnTo>
                    <a:pt x="51" y="21"/>
                  </a:lnTo>
                  <a:lnTo>
                    <a:pt x="51" y="17"/>
                  </a:lnTo>
                  <a:lnTo>
                    <a:pt x="55" y="17"/>
                  </a:lnTo>
                  <a:lnTo>
                    <a:pt x="55" y="13"/>
                  </a:lnTo>
                  <a:lnTo>
                    <a:pt x="55" y="9"/>
                  </a:lnTo>
                  <a:lnTo>
                    <a:pt x="60" y="9"/>
                  </a:lnTo>
                  <a:lnTo>
                    <a:pt x="60" y="4"/>
                  </a:lnTo>
                  <a:lnTo>
                    <a:pt x="64" y="0"/>
                  </a:lnTo>
                  <a:lnTo>
                    <a:pt x="55" y="0"/>
                  </a:lnTo>
                  <a:close/>
                </a:path>
              </a:pathLst>
            </a:custGeom>
            <a:solidFill>
              <a:srgbClr val="000000"/>
            </a:solidFill>
            <a:ln w="9525">
              <a:noFill/>
              <a:round/>
              <a:headEnd/>
              <a:tailEnd/>
            </a:ln>
          </p:spPr>
          <p:txBody>
            <a:bodyPr/>
            <a:lstStyle/>
            <a:p>
              <a:endParaRPr lang="en-US"/>
            </a:p>
          </p:txBody>
        </p:sp>
        <p:sp>
          <p:nvSpPr>
            <p:cNvPr id="121995" name="Freeform 72"/>
            <p:cNvSpPr>
              <a:spLocks/>
            </p:cNvSpPr>
            <p:nvPr/>
          </p:nvSpPr>
          <p:spPr bwMode="auto">
            <a:xfrm>
              <a:off x="1641" y="1608"/>
              <a:ext cx="38" cy="29"/>
            </a:xfrm>
            <a:custGeom>
              <a:avLst/>
              <a:gdLst>
                <a:gd name="T0" fmla="*/ 5 w 38"/>
                <a:gd name="T1" fmla="*/ 29 h 29"/>
                <a:gd name="T2" fmla="*/ 5 w 38"/>
                <a:gd name="T3" fmla="*/ 29 h 29"/>
                <a:gd name="T4" fmla="*/ 9 w 38"/>
                <a:gd name="T5" fmla="*/ 25 h 29"/>
                <a:gd name="T6" fmla="*/ 13 w 38"/>
                <a:gd name="T7" fmla="*/ 25 h 29"/>
                <a:gd name="T8" fmla="*/ 13 w 38"/>
                <a:gd name="T9" fmla="*/ 21 h 29"/>
                <a:gd name="T10" fmla="*/ 17 w 38"/>
                <a:gd name="T11" fmla="*/ 17 h 29"/>
                <a:gd name="T12" fmla="*/ 17 w 38"/>
                <a:gd name="T13" fmla="*/ 17 h 29"/>
                <a:gd name="T14" fmla="*/ 21 w 38"/>
                <a:gd name="T15" fmla="*/ 12 h 29"/>
                <a:gd name="T16" fmla="*/ 21 w 38"/>
                <a:gd name="T17" fmla="*/ 12 h 29"/>
                <a:gd name="T18" fmla="*/ 26 w 38"/>
                <a:gd name="T19" fmla="*/ 8 h 29"/>
                <a:gd name="T20" fmla="*/ 26 w 38"/>
                <a:gd name="T21" fmla="*/ 8 h 29"/>
                <a:gd name="T22" fmla="*/ 26 w 38"/>
                <a:gd name="T23" fmla="*/ 4 h 29"/>
                <a:gd name="T24" fmla="*/ 30 w 38"/>
                <a:gd name="T25" fmla="*/ 4 h 29"/>
                <a:gd name="T26" fmla="*/ 30 w 38"/>
                <a:gd name="T27" fmla="*/ 0 h 29"/>
                <a:gd name="T28" fmla="*/ 30 w 38"/>
                <a:gd name="T29" fmla="*/ 0 h 29"/>
                <a:gd name="T30" fmla="*/ 38 w 38"/>
                <a:gd name="T31" fmla="*/ 4 h 29"/>
                <a:gd name="T32" fmla="*/ 34 w 38"/>
                <a:gd name="T33" fmla="*/ 4 h 29"/>
                <a:gd name="T34" fmla="*/ 34 w 38"/>
                <a:gd name="T35" fmla="*/ 8 h 29"/>
                <a:gd name="T36" fmla="*/ 34 w 38"/>
                <a:gd name="T37" fmla="*/ 8 h 29"/>
                <a:gd name="T38" fmla="*/ 30 w 38"/>
                <a:gd name="T39" fmla="*/ 8 h 29"/>
                <a:gd name="T40" fmla="*/ 30 w 38"/>
                <a:gd name="T41" fmla="*/ 12 h 29"/>
                <a:gd name="T42" fmla="*/ 26 w 38"/>
                <a:gd name="T43" fmla="*/ 17 h 29"/>
                <a:gd name="T44" fmla="*/ 26 w 38"/>
                <a:gd name="T45" fmla="*/ 17 h 29"/>
                <a:gd name="T46" fmla="*/ 26 w 38"/>
                <a:gd name="T47" fmla="*/ 21 h 29"/>
                <a:gd name="T48" fmla="*/ 21 w 38"/>
                <a:gd name="T49" fmla="*/ 21 h 29"/>
                <a:gd name="T50" fmla="*/ 21 w 38"/>
                <a:gd name="T51" fmla="*/ 21 h 29"/>
                <a:gd name="T52" fmla="*/ 17 w 38"/>
                <a:gd name="T53" fmla="*/ 25 h 29"/>
                <a:gd name="T54" fmla="*/ 17 w 38"/>
                <a:gd name="T55" fmla="*/ 25 h 29"/>
                <a:gd name="T56" fmla="*/ 13 w 38"/>
                <a:gd name="T57" fmla="*/ 25 h 29"/>
                <a:gd name="T58" fmla="*/ 13 w 38"/>
                <a:gd name="T59" fmla="*/ 25 h 29"/>
                <a:gd name="T60" fmla="*/ 9 w 38"/>
                <a:gd name="T61" fmla="*/ 29 h 29"/>
                <a:gd name="T62" fmla="*/ 9 w 38"/>
                <a:gd name="T63" fmla="*/ 29 h 29"/>
                <a:gd name="T64" fmla="*/ 9 w 38"/>
                <a:gd name="T65" fmla="*/ 29 h 29"/>
                <a:gd name="T66" fmla="*/ 5 w 38"/>
                <a:gd name="T67" fmla="*/ 29 h 29"/>
                <a:gd name="T68" fmla="*/ 5 w 38"/>
                <a:gd name="T69" fmla="*/ 29 h 29"/>
                <a:gd name="T70" fmla="*/ 0 w 38"/>
                <a:gd name="T71" fmla="*/ 29 h 29"/>
                <a:gd name="T72" fmla="*/ 0 w 38"/>
                <a:gd name="T73" fmla="*/ 29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
                <a:gd name="T112" fmla="*/ 0 h 29"/>
                <a:gd name="T113" fmla="*/ 38 w 38"/>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 h="29">
                  <a:moveTo>
                    <a:pt x="0" y="29"/>
                  </a:moveTo>
                  <a:lnTo>
                    <a:pt x="5" y="29"/>
                  </a:lnTo>
                  <a:lnTo>
                    <a:pt x="9" y="25"/>
                  </a:lnTo>
                  <a:lnTo>
                    <a:pt x="13" y="25"/>
                  </a:lnTo>
                  <a:lnTo>
                    <a:pt x="13" y="21"/>
                  </a:lnTo>
                  <a:lnTo>
                    <a:pt x="17" y="21"/>
                  </a:lnTo>
                  <a:lnTo>
                    <a:pt x="17" y="17"/>
                  </a:lnTo>
                  <a:lnTo>
                    <a:pt x="21" y="17"/>
                  </a:lnTo>
                  <a:lnTo>
                    <a:pt x="21" y="12"/>
                  </a:lnTo>
                  <a:lnTo>
                    <a:pt x="26" y="8"/>
                  </a:lnTo>
                  <a:lnTo>
                    <a:pt x="26" y="4"/>
                  </a:lnTo>
                  <a:lnTo>
                    <a:pt x="30" y="4"/>
                  </a:lnTo>
                  <a:lnTo>
                    <a:pt x="30" y="0"/>
                  </a:lnTo>
                  <a:lnTo>
                    <a:pt x="38" y="4"/>
                  </a:lnTo>
                  <a:lnTo>
                    <a:pt x="34" y="4"/>
                  </a:lnTo>
                  <a:lnTo>
                    <a:pt x="34" y="8"/>
                  </a:lnTo>
                  <a:lnTo>
                    <a:pt x="30" y="8"/>
                  </a:lnTo>
                  <a:lnTo>
                    <a:pt x="30" y="12"/>
                  </a:lnTo>
                  <a:lnTo>
                    <a:pt x="26" y="17"/>
                  </a:lnTo>
                  <a:lnTo>
                    <a:pt x="26" y="21"/>
                  </a:lnTo>
                  <a:lnTo>
                    <a:pt x="21" y="21"/>
                  </a:lnTo>
                  <a:lnTo>
                    <a:pt x="17" y="25"/>
                  </a:lnTo>
                  <a:lnTo>
                    <a:pt x="13" y="25"/>
                  </a:lnTo>
                  <a:lnTo>
                    <a:pt x="13" y="29"/>
                  </a:lnTo>
                  <a:lnTo>
                    <a:pt x="9" y="29"/>
                  </a:lnTo>
                  <a:lnTo>
                    <a:pt x="5" y="29"/>
                  </a:lnTo>
                  <a:lnTo>
                    <a:pt x="0" y="29"/>
                  </a:lnTo>
                  <a:close/>
                </a:path>
              </a:pathLst>
            </a:custGeom>
            <a:solidFill>
              <a:srgbClr val="000000"/>
            </a:solidFill>
            <a:ln w="9525">
              <a:noFill/>
              <a:round/>
              <a:headEnd/>
              <a:tailEnd/>
            </a:ln>
          </p:spPr>
          <p:txBody>
            <a:bodyPr/>
            <a:lstStyle/>
            <a:p>
              <a:endParaRPr lang="en-US"/>
            </a:p>
          </p:txBody>
        </p:sp>
        <p:sp>
          <p:nvSpPr>
            <p:cNvPr id="121996" name="Freeform 73"/>
            <p:cNvSpPr>
              <a:spLocks/>
            </p:cNvSpPr>
            <p:nvPr/>
          </p:nvSpPr>
          <p:spPr bwMode="auto">
            <a:xfrm>
              <a:off x="1667" y="1608"/>
              <a:ext cx="21" cy="89"/>
            </a:xfrm>
            <a:custGeom>
              <a:avLst/>
              <a:gdLst>
                <a:gd name="T0" fmla="*/ 12 w 21"/>
                <a:gd name="T1" fmla="*/ 0 h 89"/>
                <a:gd name="T2" fmla="*/ 12 w 21"/>
                <a:gd name="T3" fmla="*/ 4 h 89"/>
                <a:gd name="T4" fmla="*/ 17 w 21"/>
                <a:gd name="T5" fmla="*/ 8 h 89"/>
                <a:gd name="T6" fmla="*/ 17 w 21"/>
                <a:gd name="T7" fmla="*/ 12 h 89"/>
                <a:gd name="T8" fmla="*/ 17 w 21"/>
                <a:gd name="T9" fmla="*/ 17 h 89"/>
                <a:gd name="T10" fmla="*/ 17 w 21"/>
                <a:gd name="T11" fmla="*/ 21 h 89"/>
                <a:gd name="T12" fmla="*/ 17 w 21"/>
                <a:gd name="T13" fmla="*/ 25 h 89"/>
                <a:gd name="T14" fmla="*/ 17 w 21"/>
                <a:gd name="T15" fmla="*/ 29 h 89"/>
                <a:gd name="T16" fmla="*/ 17 w 21"/>
                <a:gd name="T17" fmla="*/ 34 h 89"/>
                <a:gd name="T18" fmla="*/ 17 w 21"/>
                <a:gd name="T19" fmla="*/ 38 h 89"/>
                <a:gd name="T20" fmla="*/ 17 w 21"/>
                <a:gd name="T21" fmla="*/ 42 h 89"/>
                <a:gd name="T22" fmla="*/ 17 w 21"/>
                <a:gd name="T23" fmla="*/ 46 h 89"/>
                <a:gd name="T24" fmla="*/ 12 w 21"/>
                <a:gd name="T25" fmla="*/ 51 h 89"/>
                <a:gd name="T26" fmla="*/ 12 w 21"/>
                <a:gd name="T27" fmla="*/ 55 h 89"/>
                <a:gd name="T28" fmla="*/ 12 w 21"/>
                <a:gd name="T29" fmla="*/ 59 h 89"/>
                <a:gd name="T30" fmla="*/ 12 w 21"/>
                <a:gd name="T31" fmla="*/ 63 h 89"/>
                <a:gd name="T32" fmla="*/ 8 w 21"/>
                <a:gd name="T33" fmla="*/ 63 h 89"/>
                <a:gd name="T34" fmla="*/ 8 w 21"/>
                <a:gd name="T35" fmla="*/ 67 h 89"/>
                <a:gd name="T36" fmla="*/ 8 w 21"/>
                <a:gd name="T37" fmla="*/ 72 h 89"/>
                <a:gd name="T38" fmla="*/ 8 w 21"/>
                <a:gd name="T39" fmla="*/ 76 h 89"/>
                <a:gd name="T40" fmla="*/ 4 w 21"/>
                <a:gd name="T41" fmla="*/ 80 h 89"/>
                <a:gd name="T42" fmla="*/ 4 w 21"/>
                <a:gd name="T43" fmla="*/ 80 h 89"/>
                <a:gd name="T44" fmla="*/ 0 w 21"/>
                <a:gd name="T45" fmla="*/ 84 h 89"/>
                <a:gd name="T46" fmla="*/ 0 w 21"/>
                <a:gd name="T47" fmla="*/ 89 h 89"/>
                <a:gd name="T48" fmla="*/ 0 w 21"/>
                <a:gd name="T49" fmla="*/ 84 h 89"/>
                <a:gd name="T50" fmla="*/ 4 w 21"/>
                <a:gd name="T51" fmla="*/ 80 h 89"/>
                <a:gd name="T52" fmla="*/ 4 w 21"/>
                <a:gd name="T53" fmla="*/ 76 h 89"/>
                <a:gd name="T54" fmla="*/ 8 w 21"/>
                <a:gd name="T55" fmla="*/ 76 h 89"/>
                <a:gd name="T56" fmla="*/ 8 w 21"/>
                <a:gd name="T57" fmla="*/ 72 h 89"/>
                <a:gd name="T58" fmla="*/ 8 w 21"/>
                <a:gd name="T59" fmla="*/ 72 h 89"/>
                <a:gd name="T60" fmla="*/ 12 w 21"/>
                <a:gd name="T61" fmla="*/ 67 h 89"/>
                <a:gd name="T62" fmla="*/ 12 w 21"/>
                <a:gd name="T63" fmla="*/ 63 h 89"/>
                <a:gd name="T64" fmla="*/ 12 w 21"/>
                <a:gd name="T65" fmla="*/ 59 h 89"/>
                <a:gd name="T66" fmla="*/ 17 w 21"/>
                <a:gd name="T67" fmla="*/ 59 h 89"/>
                <a:gd name="T68" fmla="*/ 17 w 21"/>
                <a:gd name="T69" fmla="*/ 55 h 89"/>
                <a:gd name="T70" fmla="*/ 17 w 21"/>
                <a:gd name="T71" fmla="*/ 51 h 89"/>
                <a:gd name="T72" fmla="*/ 21 w 21"/>
                <a:gd name="T73" fmla="*/ 46 h 89"/>
                <a:gd name="T74" fmla="*/ 21 w 21"/>
                <a:gd name="T75" fmla="*/ 46 h 89"/>
                <a:gd name="T76" fmla="*/ 21 w 21"/>
                <a:gd name="T77" fmla="*/ 42 h 89"/>
                <a:gd name="T78" fmla="*/ 21 w 21"/>
                <a:gd name="T79" fmla="*/ 38 h 89"/>
                <a:gd name="T80" fmla="*/ 21 w 21"/>
                <a:gd name="T81" fmla="*/ 38 h 89"/>
                <a:gd name="T82" fmla="*/ 21 w 21"/>
                <a:gd name="T83" fmla="*/ 34 h 89"/>
                <a:gd name="T84" fmla="*/ 21 w 21"/>
                <a:gd name="T85" fmla="*/ 29 h 89"/>
                <a:gd name="T86" fmla="*/ 21 w 21"/>
                <a:gd name="T87" fmla="*/ 25 h 89"/>
                <a:gd name="T88" fmla="*/ 21 w 21"/>
                <a:gd name="T89" fmla="*/ 21 h 89"/>
                <a:gd name="T90" fmla="*/ 21 w 21"/>
                <a:gd name="T91" fmla="*/ 21 h 89"/>
                <a:gd name="T92" fmla="*/ 21 w 21"/>
                <a:gd name="T93" fmla="*/ 17 h 89"/>
                <a:gd name="T94" fmla="*/ 21 w 21"/>
                <a:gd name="T95" fmla="*/ 12 h 89"/>
                <a:gd name="T96" fmla="*/ 21 w 21"/>
                <a:gd name="T97" fmla="*/ 8 h 89"/>
                <a:gd name="T98" fmla="*/ 21 w 21"/>
                <a:gd name="T99" fmla="*/ 4 h 89"/>
                <a:gd name="T100" fmla="*/ 21 w 21"/>
                <a:gd name="T101" fmla="*/ 4 h 89"/>
                <a:gd name="T102" fmla="*/ 21 w 21"/>
                <a:gd name="T103" fmla="*/ 0 h 89"/>
                <a:gd name="T104" fmla="*/ 12 w 21"/>
                <a:gd name="T105" fmla="*/ 0 h 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
                <a:gd name="T160" fmla="*/ 0 h 89"/>
                <a:gd name="T161" fmla="*/ 21 w 21"/>
                <a:gd name="T162" fmla="*/ 89 h 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 h="89">
                  <a:moveTo>
                    <a:pt x="12" y="0"/>
                  </a:moveTo>
                  <a:lnTo>
                    <a:pt x="12" y="0"/>
                  </a:lnTo>
                  <a:lnTo>
                    <a:pt x="12" y="4"/>
                  </a:lnTo>
                  <a:lnTo>
                    <a:pt x="12" y="8"/>
                  </a:lnTo>
                  <a:lnTo>
                    <a:pt x="17" y="8"/>
                  </a:lnTo>
                  <a:lnTo>
                    <a:pt x="17" y="12"/>
                  </a:lnTo>
                  <a:lnTo>
                    <a:pt x="17" y="17"/>
                  </a:lnTo>
                  <a:lnTo>
                    <a:pt x="17" y="21"/>
                  </a:lnTo>
                  <a:lnTo>
                    <a:pt x="17" y="25"/>
                  </a:lnTo>
                  <a:lnTo>
                    <a:pt x="17" y="29"/>
                  </a:lnTo>
                  <a:lnTo>
                    <a:pt x="17" y="34"/>
                  </a:lnTo>
                  <a:lnTo>
                    <a:pt x="17" y="38"/>
                  </a:lnTo>
                  <a:lnTo>
                    <a:pt x="17" y="42"/>
                  </a:lnTo>
                  <a:lnTo>
                    <a:pt x="17" y="46"/>
                  </a:lnTo>
                  <a:lnTo>
                    <a:pt x="12" y="46"/>
                  </a:lnTo>
                  <a:lnTo>
                    <a:pt x="12" y="51"/>
                  </a:lnTo>
                  <a:lnTo>
                    <a:pt x="12" y="55"/>
                  </a:lnTo>
                  <a:lnTo>
                    <a:pt x="12" y="59"/>
                  </a:lnTo>
                  <a:lnTo>
                    <a:pt x="12" y="63"/>
                  </a:lnTo>
                  <a:lnTo>
                    <a:pt x="8" y="63"/>
                  </a:lnTo>
                  <a:lnTo>
                    <a:pt x="8" y="67"/>
                  </a:lnTo>
                  <a:lnTo>
                    <a:pt x="8" y="72"/>
                  </a:lnTo>
                  <a:lnTo>
                    <a:pt x="8" y="76"/>
                  </a:lnTo>
                  <a:lnTo>
                    <a:pt x="4" y="76"/>
                  </a:lnTo>
                  <a:lnTo>
                    <a:pt x="4" y="80"/>
                  </a:lnTo>
                  <a:lnTo>
                    <a:pt x="4" y="84"/>
                  </a:lnTo>
                  <a:lnTo>
                    <a:pt x="0" y="84"/>
                  </a:lnTo>
                  <a:lnTo>
                    <a:pt x="0" y="89"/>
                  </a:lnTo>
                  <a:lnTo>
                    <a:pt x="0" y="84"/>
                  </a:lnTo>
                  <a:lnTo>
                    <a:pt x="4" y="84"/>
                  </a:lnTo>
                  <a:lnTo>
                    <a:pt x="4" y="80"/>
                  </a:lnTo>
                  <a:lnTo>
                    <a:pt x="4" y="76"/>
                  </a:lnTo>
                  <a:lnTo>
                    <a:pt x="8" y="76"/>
                  </a:lnTo>
                  <a:lnTo>
                    <a:pt x="8" y="72"/>
                  </a:lnTo>
                  <a:lnTo>
                    <a:pt x="8" y="67"/>
                  </a:lnTo>
                  <a:lnTo>
                    <a:pt x="12" y="67"/>
                  </a:lnTo>
                  <a:lnTo>
                    <a:pt x="12" y="63"/>
                  </a:lnTo>
                  <a:lnTo>
                    <a:pt x="12" y="59"/>
                  </a:lnTo>
                  <a:lnTo>
                    <a:pt x="17" y="59"/>
                  </a:lnTo>
                  <a:lnTo>
                    <a:pt x="17" y="55"/>
                  </a:lnTo>
                  <a:lnTo>
                    <a:pt x="17" y="51"/>
                  </a:lnTo>
                  <a:lnTo>
                    <a:pt x="21" y="46"/>
                  </a:lnTo>
                  <a:lnTo>
                    <a:pt x="21" y="42"/>
                  </a:lnTo>
                  <a:lnTo>
                    <a:pt x="21" y="38"/>
                  </a:lnTo>
                  <a:lnTo>
                    <a:pt x="21" y="34"/>
                  </a:lnTo>
                  <a:lnTo>
                    <a:pt x="21" y="29"/>
                  </a:lnTo>
                  <a:lnTo>
                    <a:pt x="21" y="25"/>
                  </a:lnTo>
                  <a:lnTo>
                    <a:pt x="21" y="21"/>
                  </a:lnTo>
                  <a:lnTo>
                    <a:pt x="21" y="17"/>
                  </a:lnTo>
                  <a:lnTo>
                    <a:pt x="21" y="12"/>
                  </a:lnTo>
                  <a:lnTo>
                    <a:pt x="21" y="8"/>
                  </a:lnTo>
                  <a:lnTo>
                    <a:pt x="21" y="4"/>
                  </a:lnTo>
                  <a:lnTo>
                    <a:pt x="21" y="0"/>
                  </a:lnTo>
                  <a:lnTo>
                    <a:pt x="12" y="0"/>
                  </a:lnTo>
                  <a:close/>
                </a:path>
              </a:pathLst>
            </a:custGeom>
            <a:solidFill>
              <a:srgbClr val="000000"/>
            </a:solidFill>
            <a:ln w="9525">
              <a:noFill/>
              <a:round/>
              <a:headEnd/>
              <a:tailEnd/>
            </a:ln>
          </p:spPr>
          <p:txBody>
            <a:bodyPr/>
            <a:lstStyle/>
            <a:p>
              <a:endParaRPr lang="en-US"/>
            </a:p>
          </p:txBody>
        </p:sp>
        <p:sp>
          <p:nvSpPr>
            <p:cNvPr id="121997" name="Freeform 74"/>
            <p:cNvSpPr>
              <a:spLocks/>
            </p:cNvSpPr>
            <p:nvPr/>
          </p:nvSpPr>
          <p:spPr bwMode="auto">
            <a:xfrm>
              <a:off x="1684" y="1608"/>
              <a:ext cx="29" cy="76"/>
            </a:xfrm>
            <a:custGeom>
              <a:avLst/>
              <a:gdLst>
                <a:gd name="T0" fmla="*/ 29 w 29"/>
                <a:gd name="T1" fmla="*/ 4 h 76"/>
                <a:gd name="T2" fmla="*/ 25 w 29"/>
                <a:gd name="T3" fmla="*/ 8 h 76"/>
                <a:gd name="T4" fmla="*/ 25 w 29"/>
                <a:gd name="T5" fmla="*/ 12 h 76"/>
                <a:gd name="T6" fmla="*/ 25 w 29"/>
                <a:gd name="T7" fmla="*/ 17 h 76"/>
                <a:gd name="T8" fmla="*/ 25 w 29"/>
                <a:gd name="T9" fmla="*/ 25 h 76"/>
                <a:gd name="T10" fmla="*/ 21 w 29"/>
                <a:gd name="T11" fmla="*/ 29 h 76"/>
                <a:gd name="T12" fmla="*/ 21 w 29"/>
                <a:gd name="T13" fmla="*/ 34 h 76"/>
                <a:gd name="T14" fmla="*/ 17 w 29"/>
                <a:gd name="T15" fmla="*/ 38 h 76"/>
                <a:gd name="T16" fmla="*/ 17 w 29"/>
                <a:gd name="T17" fmla="*/ 42 h 76"/>
                <a:gd name="T18" fmla="*/ 12 w 29"/>
                <a:gd name="T19" fmla="*/ 46 h 76"/>
                <a:gd name="T20" fmla="*/ 12 w 29"/>
                <a:gd name="T21" fmla="*/ 51 h 76"/>
                <a:gd name="T22" fmla="*/ 12 w 29"/>
                <a:gd name="T23" fmla="*/ 55 h 76"/>
                <a:gd name="T24" fmla="*/ 8 w 29"/>
                <a:gd name="T25" fmla="*/ 59 h 76"/>
                <a:gd name="T26" fmla="*/ 8 w 29"/>
                <a:gd name="T27" fmla="*/ 63 h 76"/>
                <a:gd name="T28" fmla="*/ 4 w 29"/>
                <a:gd name="T29" fmla="*/ 63 h 76"/>
                <a:gd name="T30" fmla="*/ 4 w 29"/>
                <a:gd name="T31" fmla="*/ 67 h 76"/>
                <a:gd name="T32" fmla="*/ 0 w 29"/>
                <a:gd name="T33" fmla="*/ 72 h 76"/>
                <a:gd name="T34" fmla="*/ 0 w 29"/>
                <a:gd name="T35" fmla="*/ 72 h 76"/>
                <a:gd name="T36" fmla="*/ 4 w 29"/>
                <a:gd name="T37" fmla="*/ 72 h 76"/>
                <a:gd name="T38" fmla="*/ 4 w 29"/>
                <a:gd name="T39" fmla="*/ 72 h 76"/>
                <a:gd name="T40" fmla="*/ 8 w 29"/>
                <a:gd name="T41" fmla="*/ 72 h 76"/>
                <a:gd name="T42" fmla="*/ 12 w 29"/>
                <a:gd name="T43" fmla="*/ 67 h 76"/>
                <a:gd name="T44" fmla="*/ 12 w 29"/>
                <a:gd name="T45" fmla="*/ 67 h 76"/>
                <a:gd name="T46" fmla="*/ 12 w 29"/>
                <a:gd name="T47" fmla="*/ 63 h 76"/>
                <a:gd name="T48" fmla="*/ 17 w 29"/>
                <a:gd name="T49" fmla="*/ 59 h 76"/>
                <a:gd name="T50" fmla="*/ 17 w 29"/>
                <a:gd name="T51" fmla="*/ 55 h 76"/>
                <a:gd name="T52" fmla="*/ 17 w 29"/>
                <a:gd name="T53" fmla="*/ 55 h 76"/>
                <a:gd name="T54" fmla="*/ 17 w 29"/>
                <a:gd name="T55" fmla="*/ 51 h 76"/>
                <a:gd name="T56" fmla="*/ 21 w 29"/>
                <a:gd name="T57" fmla="*/ 46 h 76"/>
                <a:gd name="T58" fmla="*/ 21 w 29"/>
                <a:gd name="T59" fmla="*/ 46 h 76"/>
                <a:gd name="T60" fmla="*/ 21 w 29"/>
                <a:gd name="T61" fmla="*/ 42 h 76"/>
                <a:gd name="T62" fmla="*/ 21 w 29"/>
                <a:gd name="T63" fmla="*/ 38 h 76"/>
                <a:gd name="T64" fmla="*/ 25 w 29"/>
                <a:gd name="T65" fmla="*/ 38 h 76"/>
                <a:gd name="T66" fmla="*/ 25 w 29"/>
                <a:gd name="T67" fmla="*/ 34 h 76"/>
                <a:gd name="T68" fmla="*/ 25 w 29"/>
                <a:gd name="T69" fmla="*/ 29 h 76"/>
                <a:gd name="T70" fmla="*/ 25 w 29"/>
                <a:gd name="T71" fmla="*/ 29 h 76"/>
                <a:gd name="T72" fmla="*/ 29 w 29"/>
                <a:gd name="T73" fmla="*/ 25 h 76"/>
                <a:gd name="T74" fmla="*/ 29 w 29"/>
                <a:gd name="T75" fmla="*/ 21 h 76"/>
                <a:gd name="T76" fmla="*/ 29 w 29"/>
                <a:gd name="T77" fmla="*/ 17 h 76"/>
                <a:gd name="T78" fmla="*/ 29 w 29"/>
                <a:gd name="T79" fmla="*/ 12 h 76"/>
                <a:gd name="T80" fmla="*/ 29 w 29"/>
                <a:gd name="T81" fmla="*/ 8 h 76"/>
                <a:gd name="T82" fmla="*/ 29 w 29"/>
                <a:gd name="T83" fmla="*/ 8 h 76"/>
                <a:gd name="T84" fmla="*/ 29 w 29"/>
                <a:gd name="T85" fmla="*/ 4 h 76"/>
                <a:gd name="T86" fmla="*/ 29 w 29"/>
                <a:gd name="T87" fmla="*/ 0 h 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
                <a:gd name="T133" fmla="*/ 0 h 76"/>
                <a:gd name="T134" fmla="*/ 29 w 29"/>
                <a:gd name="T135" fmla="*/ 76 h 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 h="76">
                  <a:moveTo>
                    <a:pt x="29" y="0"/>
                  </a:moveTo>
                  <a:lnTo>
                    <a:pt x="29" y="0"/>
                  </a:lnTo>
                  <a:lnTo>
                    <a:pt x="29" y="4"/>
                  </a:lnTo>
                  <a:lnTo>
                    <a:pt x="29" y="8"/>
                  </a:lnTo>
                  <a:lnTo>
                    <a:pt x="25" y="8"/>
                  </a:lnTo>
                  <a:lnTo>
                    <a:pt x="25" y="12"/>
                  </a:lnTo>
                  <a:lnTo>
                    <a:pt x="25" y="17"/>
                  </a:lnTo>
                  <a:lnTo>
                    <a:pt x="25" y="21"/>
                  </a:lnTo>
                  <a:lnTo>
                    <a:pt x="25" y="25"/>
                  </a:lnTo>
                  <a:lnTo>
                    <a:pt x="21" y="25"/>
                  </a:lnTo>
                  <a:lnTo>
                    <a:pt x="21" y="29"/>
                  </a:lnTo>
                  <a:lnTo>
                    <a:pt x="21" y="34"/>
                  </a:lnTo>
                  <a:lnTo>
                    <a:pt x="21" y="38"/>
                  </a:lnTo>
                  <a:lnTo>
                    <a:pt x="17" y="38"/>
                  </a:lnTo>
                  <a:lnTo>
                    <a:pt x="17" y="42"/>
                  </a:lnTo>
                  <a:lnTo>
                    <a:pt x="17" y="46"/>
                  </a:lnTo>
                  <a:lnTo>
                    <a:pt x="12" y="46"/>
                  </a:lnTo>
                  <a:lnTo>
                    <a:pt x="12" y="51"/>
                  </a:lnTo>
                  <a:lnTo>
                    <a:pt x="12" y="55"/>
                  </a:lnTo>
                  <a:lnTo>
                    <a:pt x="8" y="55"/>
                  </a:lnTo>
                  <a:lnTo>
                    <a:pt x="8" y="59"/>
                  </a:lnTo>
                  <a:lnTo>
                    <a:pt x="8" y="63"/>
                  </a:lnTo>
                  <a:lnTo>
                    <a:pt x="4" y="63"/>
                  </a:lnTo>
                  <a:lnTo>
                    <a:pt x="4" y="67"/>
                  </a:lnTo>
                  <a:lnTo>
                    <a:pt x="4" y="72"/>
                  </a:lnTo>
                  <a:lnTo>
                    <a:pt x="0" y="72"/>
                  </a:lnTo>
                  <a:lnTo>
                    <a:pt x="0" y="76"/>
                  </a:lnTo>
                  <a:lnTo>
                    <a:pt x="0" y="72"/>
                  </a:lnTo>
                  <a:lnTo>
                    <a:pt x="4" y="72"/>
                  </a:lnTo>
                  <a:lnTo>
                    <a:pt x="8" y="72"/>
                  </a:lnTo>
                  <a:lnTo>
                    <a:pt x="12" y="72"/>
                  </a:lnTo>
                  <a:lnTo>
                    <a:pt x="12" y="67"/>
                  </a:lnTo>
                  <a:lnTo>
                    <a:pt x="12" y="63"/>
                  </a:lnTo>
                  <a:lnTo>
                    <a:pt x="12" y="59"/>
                  </a:lnTo>
                  <a:lnTo>
                    <a:pt x="17" y="59"/>
                  </a:lnTo>
                  <a:lnTo>
                    <a:pt x="17" y="55"/>
                  </a:lnTo>
                  <a:lnTo>
                    <a:pt x="17" y="51"/>
                  </a:lnTo>
                  <a:lnTo>
                    <a:pt x="21" y="51"/>
                  </a:lnTo>
                  <a:lnTo>
                    <a:pt x="21" y="46"/>
                  </a:lnTo>
                  <a:lnTo>
                    <a:pt x="21" y="42"/>
                  </a:lnTo>
                  <a:lnTo>
                    <a:pt x="21" y="38"/>
                  </a:lnTo>
                  <a:lnTo>
                    <a:pt x="25" y="38"/>
                  </a:lnTo>
                  <a:lnTo>
                    <a:pt x="25" y="34"/>
                  </a:lnTo>
                  <a:lnTo>
                    <a:pt x="25" y="29"/>
                  </a:lnTo>
                  <a:lnTo>
                    <a:pt x="25" y="25"/>
                  </a:lnTo>
                  <a:lnTo>
                    <a:pt x="29" y="25"/>
                  </a:lnTo>
                  <a:lnTo>
                    <a:pt x="29" y="21"/>
                  </a:lnTo>
                  <a:lnTo>
                    <a:pt x="29" y="17"/>
                  </a:lnTo>
                  <a:lnTo>
                    <a:pt x="29" y="12"/>
                  </a:lnTo>
                  <a:lnTo>
                    <a:pt x="29" y="8"/>
                  </a:lnTo>
                  <a:lnTo>
                    <a:pt x="29" y="4"/>
                  </a:lnTo>
                  <a:lnTo>
                    <a:pt x="29" y="0"/>
                  </a:lnTo>
                  <a:close/>
                </a:path>
              </a:pathLst>
            </a:custGeom>
            <a:solidFill>
              <a:srgbClr val="000000"/>
            </a:solidFill>
            <a:ln w="9525">
              <a:noFill/>
              <a:round/>
              <a:headEnd/>
              <a:tailEnd/>
            </a:ln>
          </p:spPr>
          <p:txBody>
            <a:bodyPr/>
            <a:lstStyle/>
            <a:p>
              <a:endParaRPr lang="en-US"/>
            </a:p>
          </p:txBody>
        </p:sp>
        <p:sp>
          <p:nvSpPr>
            <p:cNvPr id="121998" name="Freeform 75"/>
            <p:cNvSpPr>
              <a:spLocks/>
            </p:cNvSpPr>
            <p:nvPr/>
          </p:nvSpPr>
          <p:spPr bwMode="auto">
            <a:xfrm>
              <a:off x="1701" y="1608"/>
              <a:ext cx="33" cy="80"/>
            </a:xfrm>
            <a:custGeom>
              <a:avLst/>
              <a:gdLst>
                <a:gd name="T0" fmla="*/ 25 w 33"/>
                <a:gd name="T1" fmla="*/ 8 h 80"/>
                <a:gd name="T2" fmla="*/ 25 w 33"/>
                <a:gd name="T3" fmla="*/ 12 h 80"/>
                <a:gd name="T4" fmla="*/ 25 w 33"/>
                <a:gd name="T5" fmla="*/ 17 h 80"/>
                <a:gd name="T6" fmla="*/ 25 w 33"/>
                <a:gd name="T7" fmla="*/ 21 h 80"/>
                <a:gd name="T8" fmla="*/ 25 w 33"/>
                <a:gd name="T9" fmla="*/ 29 h 80"/>
                <a:gd name="T10" fmla="*/ 21 w 33"/>
                <a:gd name="T11" fmla="*/ 29 h 80"/>
                <a:gd name="T12" fmla="*/ 21 w 33"/>
                <a:gd name="T13" fmla="*/ 34 h 80"/>
                <a:gd name="T14" fmla="*/ 21 w 33"/>
                <a:gd name="T15" fmla="*/ 38 h 80"/>
                <a:gd name="T16" fmla="*/ 21 w 33"/>
                <a:gd name="T17" fmla="*/ 42 h 80"/>
                <a:gd name="T18" fmla="*/ 21 w 33"/>
                <a:gd name="T19" fmla="*/ 46 h 80"/>
                <a:gd name="T20" fmla="*/ 21 w 33"/>
                <a:gd name="T21" fmla="*/ 51 h 80"/>
                <a:gd name="T22" fmla="*/ 17 w 33"/>
                <a:gd name="T23" fmla="*/ 55 h 80"/>
                <a:gd name="T24" fmla="*/ 17 w 33"/>
                <a:gd name="T25" fmla="*/ 55 h 80"/>
                <a:gd name="T26" fmla="*/ 17 w 33"/>
                <a:gd name="T27" fmla="*/ 59 h 80"/>
                <a:gd name="T28" fmla="*/ 12 w 33"/>
                <a:gd name="T29" fmla="*/ 63 h 80"/>
                <a:gd name="T30" fmla="*/ 12 w 33"/>
                <a:gd name="T31" fmla="*/ 63 h 80"/>
                <a:gd name="T32" fmla="*/ 8 w 33"/>
                <a:gd name="T33" fmla="*/ 67 h 80"/>
                <a:gd name="T34" fmla="*/ 8 w 33"/>
                <a:gd name="T35" fmla="*/ 72 h 80"/>
                <a:gd name="T36" fmla="*/ 4 w 33"/>
                <a:gd name="T37" fmla="*/ 76 h 80"/>
                <a:gd name="T38" fmla="*/ 0 w 33"/>
                <a:gd name="T39" fmla="*/ 76 h 80"/>
                <a:gd name="T40" fmla="*/ 0 w 33"/>
                <a:gd name="T41" fmla="*/ 80 h 80"/>
                <a:gd name="T42" fmla="*/ 4 w 33"/>
                <a:gd name="T43" fmla="*/ 80 h 80"/>
                <a:gd name="T44" fmla="*/ 4 w 33"/>
                <a:gd name="T45" fmla="*/ 76 h 80"/>
                <a:gd name="T46" fmla="*/ 8 w 33"/>
                <a:gd name="T47" fmla="*/ 72 h 80"/>
                <a:gd name="T48" fmla="*/ 12 w 33"/>
                <a:gd name="T49" fmla="*/ 72 h 80"/>
                <a:gd name="T50" fmla="*/ 12 w 33"/>
                <a:gd name="T51" fmla="*/ 67 h 80"/>
                <a:gd name="T52" fmla="*/ 12 w 33"/>
                <a:gd name="T53" fmla="*/ 63 h 80"/>
                <a:gd name="T54" fmla="*/ 17 w 33"/>
                <a:gd name="T55" fmla="*/ 63 h 80"/>
                <a:gd name="T56" fmla="*/ 17 w 33"/>
                <a:gd name="T57" fmla="*/ 59 h 80"/>
                <a:gd name="T58" fmla="*/ 21 w 33"/>
                <a:gd name="T59" fmla="*/ 55 h 80"/>
                <a:gd name="T60" fmla="*/ 21 w 33"/>
                <a:gd name="T61" fmla="*/ 51 h 80"/>
                <a:gd name="T62" fmla="*/ 25 w 33"/>
                <a:gd name="T63" fmla="*/ 42 h 80"/>
                <a:gd name="T64" fmla="*/ 25 w 33"/>
                <a:gd name="T65" fmla="*/ 38 h 80"/>
                <a:gd name="T66" fmla="*/ 25 w 33"/>
                <a:gd name="T67" fmla="*/ 34 h 80"/>
                <a:gd name="T68" fmla="*/ 29 w 33"/>
                <a:gd name="T69" fmla="*/ 29 h 80"/>
                <a:gd name="T70" fmla="*/ 29 w 33"/>
                <a:gd name="T71" fmla="*/ 25 h 80"/>
                <a:gd name="T72" fmla="*/ 29 w 33"/>
                <a:gd name="T73" fmla="*/ 21 h 80"/>
                <a:gd name="T74" fmla="*/ 29 w 33"/>
                <a:gd name="T75" fmla="*/ 17 h 80"/>
                <a:gd name="T76" fmla="*/ 29 w 33"/>
                <a:gd name="T77" fmla="*/ 17 h 80"/>
                <a:gd name="T78" fmla="*/ 29 w 33"/>
                <a:gd name="T79" fmla="*/ 12 h 80"/>
                <a:gd name="T80" fmla="*/ 29 w 33"/>
                <a:gd name="T81" fmla="*/ 8 h 80"/>
                <a:gd name="T82" fmla="*/ 29 w 33"/>
                <a:gd name="T83" fmla="*/ 8 h 80"/>
                <a:gd name="T84" fmla="*/ 29 w 33"/>
                <a:gd name="T85" fmla="*/ 4 h 80"/>
                <a:gd name="T86" fmla="*/ 29 w 33"/>
                <a:gd name="T87" fmla="*/ 0 h 80"/>
                <a:gd name="T88" fmla="*/ 29 w 33"/>
                <a:gd name="T89" fmla="*/ 0 h 80"/>
                <a:gd name="T90" fmla="*/ 25 w 33"/>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80"/>
                <a:gd name="T140" fmla="*/ 33 w 33"/>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80">
                  <a:moveTo>
                    <a:pt x="25" y="4"/>
                  </a:moveTo>
                  <a:lnTo>
                    <a:pt x="25" y="8"/>
                  </a:lnTo>
                  <a:lnTo>
                    <a:pt x="25" y="12"/>
                  </a:lnTo>
                  <a:lnTo>
                    <a:pt x="25" y="17"/>
                  </a:lnTo>
                  <a:lnTo>
                    <a:pt x="25" y="21"/>
                  </a:lnTo>
                  <a:lnTo>
                    <a:pt x="25" y="25"/>
                  </a:lnTo>
                  <a:lnTo>
                    <a:pt x="25" y="29"/>
                  </a:lnTo>
                  <a:lnTo>
                    <a:pt x="21" y="29"/>
                  </a:lnTo>
                  <a:lnTo>
                    <a:pt x="21" y="34"/>
                  </a:lnTo>
                  <a:lnTo>
                    <a:pt x="21" y="38"/>
                  </a:lnTo>
                  <a:lnTo>
                    <a:pt x="21" y="42"/>
                  </a:lnTo>
                  <a:lnTo>
                    <a:pt x="21" y="46"/>
                  </a:lnTo>
                  <a:lnTo>
                    <a:pt x="21" y="51"/>
                  </a:lnTo>
                  <a:lnTo>
                    <a:pt x="17" y="51"/>
                  </a:lnTo>
                  <a:lnTo>
                    <a:pt x="17" y="55"/>
                  </a:lnTo>
                  <a:lnTo>
                    <a:pt x="17" y="59"/>
                  </a:lnTo>
                  <a:lnTo>
                    <a:pt x="12" y="59"/>
                  </a:lnTo>
                  <a:lnTo>
                    <a:pt x="12" y="63"/>
                  </a:lnTo>
                  <a:lnTo>
                    <a:pt x="12" y="67"/>
                  </a:lnTo>
                  <a:lnTo>
                    <a:pt x="8" y="67"/>
                  </a:lnTo>
                  <a:lnTo>
                    <a:pt x="8" y="72"/>
                  </a:lnTo>
                  <a:lnTo>
                    <a:pt x="4" y="72"/>
                  </a:lnTo>
                  <a:lnTo>
                    <a:pt x="4" y="76"/>
                  </a:lnTo>
                  <a:lnTo>
                    <a:pt x="0" y="76"/>
                  </a:lnTo>
                  <a:lnTo>
                    <a:pt x="0" y="80"/>
                  </a:lnTo>
                  <a:lnTo>
                    <a:pt x="4" y="80"/>
                  </a:lnTo>
                  <a:lnTo>
                    <a:pt x="4" y="76"/>
                  </a:lnTo>
                  <a:lnTo>
                    <a:pt x="8" y="76"/>
                  </a:lnTo>
                  <a:lnTo>
                    <a:pt x="8" y="72"/>
                  </a:lnTo>
                  <a:lnTo>
                    <a:pt x="12" y="72"/>
                  </a:lnTo>
                  <a:lnTo>
                    <a:pt x="12" y="67"/>
                  </a:lnTo>
                  <a:lnTo>
                    <a:pt x="12" y="63"/>
                  </a:lnTo>
                  <a:lnTo>
                    <a:pt x="17" y="63"/>
                  </a:lnTo>
                  <a:lnTo>
                    <a:pt x="17" y="59"/>
                  </a:lnTo>
                  <a:lnTo>
                    <a:pt x="17" y="55"/>
                  </a:lnTo>
                  <a:lnTo>
                    <a:pt x="21" y="55"/>
                  </a:lnTo>
                  <a:lnTo>
                    <a:pt x="21" y="51"/>
                  </a:lnTo>
                  <a:lnTo>
                    <a:pt x="21" y="46"/>
                  </a:lnTo>
                  <a:lnTo>
                    <a:pt x="25" y="46"/>
                  </a:lnTo>
                  <a:lnTo>
                    <a:pt x="25" y="42"/>
                  </a:lnTo>
                  <a:lnTo>
                    <a:pt x="25" y="38"/>
                  </a:lnTo>
                  <a:lnTo>
                    <a:pt x="25" y="34"/>
                  </a:lnTo>
                  <a:lnTo>
                    <a:pt x="29" y="34"/>
                  </a:lnTo>
                  <a:lnTo>
                    <a:pt x="29" y="29"/>
                  </a:lnTo>
                  <a:lnTo>
                    <a:pt x="29" y="25"/>
                  </a:lnTo>
                  <a:lnTo>
                    <a:pt x="29" y="21"/>
                  </a:lnTo>
                  <a:lnTo>
                    <a:pt x="29" y="17"/>
                  </a:lnTo>
                  <a:lnTo>
                    <a:pt x="29" y="12"/>
                  </a:lnTo>
                  <a:lnTo>
                    <a:pt x="29" y="8"/>
                  </a:lnTo>
                  <a:lnTo>
                    <a:pt x="33" y="8"/>
                  </a:lnTo>
                  <a:lnTo>
                    <a:pt x="29" y="4"/>
                  </a:lnTo>
                  <a:lnTo>
                    <a:pt x="29" y="0"/>
                  </a:lnTo>
                  <a:lnTo>
                    <a:pt x="25" y="4"/>
                  </a:lnTo>
                  <a:close/>
                </a:path>
              </a:pathLst>
            </a:custGeom>
            <a:solidFill>
              <a:srgbClr val="000000"/>
            </a:solidFill>
            <a:ln w="9525">
              <a:noFill/>
              <a:round/>
              <a:headEnd/>
              <a:tailEnd/>
            </a:ln>
          </p:spPr>
          <p:txBody>
            <a:bodyPr/>
            <a:lstStyle/>
            <a:p>
              <a:endParaRPr lang="en-US"/>
            </a:p>
          </p:txBody>
        </p:sp>
        <p:sp>
          <p:nvSpPr>
            <p:cNvPr id="121999" name="Freeform 76"/>
            <p:cNvSpPr>
              <a:spLocks/>
            </p:cNvSpPr>
            <p:nvPr/>
          </p:nvSpPr>
          <p:spPr bwMode="auto">
            <a:xfrm>
              <a:off x="1726" y="1612"/>
              <a:ext cx="25" cy="51"/>
            </a:xfrm>
            <a:custGeom>
              <a:avLst/>
              <a:gdLst>
                <a:gd name="T0" fmla="*/ 17 w 25"/>
                <a:gd name="T1" fmla="*/ 4 h 51"/>
                <a:gd name="T2" fmla="*/ 17 w 25"/>
                <a:gd name="T3" fmla="*/ 4 h 51"/>
                <a:gd name="T4" fmla="*/ 17 w 25"/>
                <a:gd name="T5" fmla="*/ 8 h 51"/>
                <a:gd name="T6" fmla="*/ 17 w 25"/>
                <a:gd name="T7" fmla="*/ 13 h 51"/>
                <a:gd name="T8" fmla="*/ 17 w 25"/>
                <a:gd name="T9" fmla="*/ 13 h 51"/>
                <a:gd name="T10" fmla="*/ 13 w 25"/>
                <a:gd name="T11" fmla="*/ 17 h 51"/>
                <a:gd name="T12" fmla="*/ 13 w 25"/>
                <a:gd name="T13" fmla="*/ 21 h 51"/>
                <a:gd name="T14" fmla="*/ 13 w 25"/>
                <a:gd name="T15" fmla="*/ 21 h 51"/>
                <a:gd name="T16" fmla="*/ 13 w 25"/>
                <a:gd name="T17" fmla="*/ 25 h 51"/>
                <a:gd name="T18" fmla="*/ 13 w 25"/>
                <a:gd name="T19" fmla="*/ 25 h 51"/>
                <a:gd name="T20" fmla="*/ 13 w 25"/>
                <a:gd name="T21" fmla="*/ 30 h 51"/>
                <a:gd name="T22" fmla="*/ 8 w 25"/>
                <a:gd name="T23" fmla="*/ 30 h 51"/>
                <a:gd name="T24" fmla="*/ 8 w 25"/>
                <a:gd name="T25" fmla="*/ 34 h 51"/>
                <a:gd name="T26" fmla="*/ 8 w 25"/>
                <a:gd name="T27" fmla="*/ 34 h 51"/>
                <a:gd name="T28" fmla="*/ 8 w 25"/>
                <a:gd name="T29" fmla="*/ 38 h 51"/>
                <a:gd name="T30" fmla="*/ 4 w 25"/>
                <a:gd name="T31" fmla="*/ 38 h 51"/>
                <a:gd name="T32" fmla="*/ 4 w 25"/>
                <a:gd name="T33" fmla="*/ 42 h 51"/>
                <a:gd name="T34" fmla="*/ 4 w 25"/>
                <a:gd name="T35" fmla="*/ 42 h 51"/>
                <a:gd name="T36" fmla="*/ 4 w 25"/>
                <a:gd name="T37" fmla="*/ 47 h 51"/>
                <a:gd name="T38" fmla="*/ 0 w 25"/>
                <a:gd name="T39" fmla="*/ 47 h 51"/>
                <a:gd name="T40" fmla="*/ 0 w 25"/>
                <a:gd name="T41" fmla="*/ 51 h 51"/>
                <a:gd name="T42" fmla="*/ 0 w 25"/>
                <a:gd name="T43" fmla="*/ 51 h 51"/>
                <a:gd name="T44" fmla="*/ 0 w 25"/>
                <a:gd name="T45" fmla="*/ 51 h 51"/>
                <a:gd name="T46" fmla="*/ 0 w 25"/>
                <a:gd name="T47" fmla="*/ 51 h 51"/>
                <a:gd name="T48" fmla="*/ 0 w 25"/>
                <a:gd name="T49" fmla="*/ 51 h 51"/>
                <a:gd name="T50" fmla="*/ 4 w 25"/>
                <a:gd name="T51" fmla="*/ 47 h 51"/>
                <a:gd name="T52" fmla="*/ 4 w 25"/>
                <a:gd name="T53" fmla="*/ 42 h 51"/>
                <a:gd name="T54" fmla="*/ 8 w 25"/>
                <a:gd name="T55" fmla="*/ 42 h 51"/>
                <a:gd name="T56" fmla="*/ 8 w 25"/>
                <a:gd name="T57" fmla="*/ 38 h 51"/>
                <a:gd name="T58" fmla="*/ 13 w 25"/>
                <a:gd name="T59" fmla="*/ 34 h 51"/>
                <a:gd name="T60" fmla="*/ 13 w 25"/>
                <a:gd name="T61" fmla="*/ 34 h 51"/>
                <a:gd name="T62" fmla="*/ 13 w 25"/>
                <a:gd name="T63" fmla="*/ 30 h 51"/>
                <a:gd name="T64" fmla="*/ 13 w 25"/>
                <a:gd name="T65" fmla="*/ 30 h 51"/>
                <a:gd name="T66" fmla="*/ 17 w 25"/>
                <a:gd name="T67" fmla="*/ 25 h 51"/>
                <a:gd name="T68" fmla="*/ 17 w 25"/>
                <a:gd name="T69" fmla="*/ 25 h 51"/>
                <a:gd name="T70" fmla="*/ 17 w 25"/>
                <a:gd name="T71" fmla="*/ 25 h 51"/>
                <a:gd name="T72" fmla="*/ 17 w 25"/>
                <a:gd name="T73" fmla="*/ 21 h 51"/>
                <a:gd name="T74" fmla="*/ 17 w 25"/>
                <a:gd name="T75" fmla="*/ 21 h 51"/>
                <a:gd name="T76" fmla="*/ 21 w 25"/>
                <a:gd name="T77" fmla="*/ 17 h 51"/>
                <a:gd name="T78" fmla="*/ 21 w 25"/>
                <a:gd name="T79" fmla="*/ 13 h 51"/>
                <a:gd name="T80" fmla="*/ 21 w 25"/>
                <a:gd name="T81" fmla="*/ 13 h 51"/>
                <a:gd name="T82" fmla="*/ 25 w 25"/>
                <a:gd name="T83" fmla="*/ 8 h 51"/>
                <a:gd name="T84" fmla="*/ 25 w 25"/>
                <a:gd name="T85" fmla="*/ 8 h 51"/>
                <a:gd name="T86" fmla="*/ 25 w 25"/>
                <a:gd name="T87" fmla="*/ 4 h 51"/>
                <a:gd name="T88" fmla="*/ 25 w 25"/>
                <a:gd name="T89" fmla="*/ 4 h 51"/>
                <a:gd name="T90" fmla="*/ 25 w 25"/>
                <a:gd name="T91" fmla="*/ 4 h 51"/>
                <a:gd name="T92" fmla="*/ 21 w 25"/>
                <a:gd name="T93" fmla="*/ 0 h 51"/>
                <a:gd name="T94" fmla="*/ 21 w 25"/>
                <a:gd name="T95" fmla="*/ 0 h 51"/>
                <a:gd name="T96" fmla="*/ 17 w 25"/>
                <a:gd name="T97" fmla="*/ 0 h 51"/>
                <a:gd name="T98" fmla="*/ 17 w 25"/>
                <a:gd name="T99" fmla="*/ 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
                <a:gd name="T151" fmla="*/ 0 h 51"/>
                <a:gd name="T152" fmla="*/ 25 w 25"/>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 h="51">
                  <a:moveTo>
                    <a:pt x="17" y="0"/>
                  </a:moveTo>
                  <a:lnTo>
                    <a:pt x="17" y="4"/>
                  </a:lnTo>
                  <a:lnTo>
                    <a:pt x="17" y="8"/>
                  </a:lnTo>
                  <a:lnTo>
                    <a:pt x="17" y="13"/>
                  </a:lnTo>
                  <a:lnTo>
                    <a:pt x="17" y="17"/>
                  </a:lnTo>
                  <a:lnTo>
                    <a:pt x="13" y="17"/>
                  </a:lnTo>
                  <a:lnTo>
                    <a:pt x="13" y="21"/>
                  </a:lnTo>
                  <a:lnTo>
                    <a:pt x="13" y="25"/>
                  </a:lnTo>
                  <a:lnTo>
                    <a:pt x="13" y="30"/>
                  </a:lnTo>
                  <a:lnTo>
                    <a:pt x="8" y="30"/>
                  </a:lnTo>
                  <a:lnTo>
                    <a:pt x="8" y="34"/>
                  </a:lnTo>
                  <a:lnTo>
                    <a:pt x="8" y="38"/>
                  </a:lnTo>
                  <a:lnTo>
                    <a:pt x="4" y="38"/>
                  </a:lnTo>
                  <a:lnTo>
                    <a:pt x="4" y="42"/>
                  </a:lnTo>
                  <a:lnTo>
                    <a:pt x="4" y="47"/>
                  </a:lnTo>
                  <a:lnTo>
                    <a:pt x="0" y="47"/>
                  </a:lnTo>
                  <a:lnTo>
                    <a:pt x="0" y="51"/>
                  </a:lnTo>
                  <a:lnTo>
                    <a:pt x="4" y="47"/>
                  </a:lnTo>
                  <a:lnTo>
                    <a:pt x="4" y="42"/>
                  </a:lnTo>
                  <a:lnTo>
                    <a:pt x="8" y="42"/>
                  </a:lnTo>
                  <a:lnTo>
                    <a:pt x="8" y="38"/>
                  </a:lnTo>
                  <a:lnTo>
                    <a:pt x="13" y="34"/>
                  </a:lnTo>
                  <a:lnTo>
                    <a:pt x="13" y="30"/>
                  </a:lnTo>
                  <a:lnTo>
                    <a:pt x="17" y="30"/>
                  </a:lnTo>
                  <a:lnTo>
                    <a:pt x="17" y="25"/>
                  </a:lnTo>
                  <a:lnTo>
                    <a:pt x="17" y="21"/>
                  </a:lnTo>
                  <a:lnTo>
                    <a:pt x="21" y="21"/>
                  </a:lnTo>
                  <a:lnTo>
                    <a:pt x="21" y="17"/>
                  </a:lnTo>
                  <a:lnTo>
                    <a:pt x="21" y="13"/>
                  </a:lnTo>
                  <a:lnTo>
                    <a:pt x="25" y="8"/>
                  </a:lnTo>
                  <a:lnTo>
                    <a:pt x="25" y="4"/>
                  </a:lnTo>
                  <a:lnTo>
                    <a:pt x="21" y="0"/>
                  </a:lnTo>
                  <a:lnTo>
                    <a:pt x="17" y="0"/>
                  </a:lnTo>
                  <a:close/>
                </a:path>
              </a:pathLst>
            </a:custGeom>
            <a:solidFill>
              <a:srgbClr val="000000"/>
            </a:solidFill>
            <a:ln w="9525">
              <a:noFill/>
              <a:round/>
              <a:headEnd/>
              <a:tailEnd/>
            </a:ln>
          </p:spPr>
          <p:txBody>
            <a:bodyPr/>
            <a:lstStyle/>
            <a:p>
              <a:endParaRPr lang="en-US"/>
            </a:p>
          </p:txBody>
        </p:sp>
        <p:sp>
          <p:nvSpPr>
            <p:cNvPr id="122000" name="Freeform 77"/>
            <p:cNvSpPr>
              <a:spLocks/>
            </p:cNvSpPr>
            <p:nvPr/>
          </p:nvSpPr>
          <p:spPr bwMode="auto">
            <a:xfrm>
              <a:off x="1734" y="1493"/>
              <a:ext cx="43" cy="170"/>
            </a:xfrm>
            <a:custGeom>
              <a:avLst/>
              <a:gdLst>
                <a:gd name="T0" fmla="*/ 17 w 43"/>
                <a:gd name="T1" fmla="*/ 4 h 170"/>
                <a:gd name="T2" fmla="*/ 17 w 43"/>
                <a:gd name="T3" fmla="*/ 9 h 170"/>
                <a:gd name="T4" fmla="*/ 17 w 43"/>
                <a:gd name="T5" fmla="*/ 17 h 170"/>
                <a:gd name="T6" fmla="*/ 17 w 43"/>
                <a:gd name="T7" fmla="*/ 26 h 170"/>
                <a:gd name="T8" fmla="*/ 17 w 43"/>
                <a:gd name="T9" fmla="*/ 30 h 170"/>
                <a:gd name="T10" fmla="*/ 17 w 43"/>
                <a:gd name="T11" fmla="*/ 34 h 170"/>
                <a:gd name="T12" fmla="*/ 22 w 43"/>
                <a:gd name="T13" fmla="*/ 43 h 170"/>
                <a:gd name="T14" fmla="*/ 26 w 43"/>
                <a:gd name="T15" fmla="*/ 47 h 170"/>
                <a:gd name="T16" fmla="*/ 30 w 43"/>
                <a:gd name="T17" fmla="*/ 51 h 170"/>
                <a:gd name="T18" fmla="*/ 30 w 43"/>
                <a:gd name="T19" fmla="*/ 60 h 170"/>
                <a:gd name="T20" fmla="*/ 30 w 43"/>
                <a:gd name="T21" fmla="*/ 64 h 170"/>
                <a:gd name="T22" fmla="*/ 34 w 43"/>
                <a:gd name="T23" fmla="*/ 68 h 170"/>
                <a:gd name="T24" fmla="*/ 34 w 43"/>
                <a:gd name="T25" fmla="*/ 77 h 170"/>
                <a:gd name="T26" fmla="*/ 34 w 43"/>
                <a:gd name="T27" fmla="*/ 81 h 170"/>
                <a:gd name="T28" fmla="*/ 39 w 43"/>
                <a:gd name="T29" fmla="*/ 89 h 170"/>
                <a:gd name="T30" fmla="*/ 39 w 43"/>
                <a:gd name="T31" fmla="*/ 93 h 170"/>
                <a:gd name="T32" fmla="*/ 34 w 43"/>
                <a:gd name="T33" fmla="*/ 102 h 170"/>
                <a:gd name="T34" fmla="*/ 34 w 43"/>
                <a:gd name="T35" fmla="*/ 106 h 170"/>
                <a:gd name="T36" fmla="*/ 34 w 43"/>
                <a:gd name="T37" fmla="*/ 115 h 170"/>
                <a:gd name="T38" fmla="*/ 30 w 43"/>
                <a:gd name="T39" fmla="*/ 119 h 170"/>
                <a:gd name="T40" fmla="*/ 30 w 43"/>
                <a:gd name="T41" fmla="*/ 127 h 170"/>
                <a:gd name="T42" fmla="*/ 26 w 43"/>
                <a:gd name="T43" fmla="*/ 132 h 170"/>
                <a:gd name="T44" fmla="*/ 22 w 43"/>
                <a:gd name="T45" fmla="*/ 136 h 170"/>
                <a:gd name="T46" fmla="*/ 17 w 43"/>
                <a:gd name="T47" fmla="*/ 144 h 170"/>
                <a:gd name="T48" fmla="*/ 13 w 43"/>
                <a:gd name="T49" fmla="*/ 149 h 170"/>
                <a:gd name="T50" fmla="*/ 13 w 43"/>
                <a:gd name="T51" fmla="*/ 153 h 170"/>
                <a:gd name="T52" fmla="*/ 9 w 43"/>
                <a:gd name="T53" fmla="*/ 157 h 170"/>
                <a:gd name="T54" fmla="*/ 5 w 43"/>
                <a:gd name="T55" fmla="*/ 166 h 170"/>
                <a:gd name="T56" fmla="*/ 5 w 43"/>
                <a:gd name="T57" fmla="*/ 170 h 170"/>
                <a:gd name="T58" fmla="*/ 9 w 43"/>
                <a:gd name="T59" fmla="*/ 161 h 170"/>
                <a:gd name="T60" fmla="*/ 13 w 43"/>
                <a:gd name="T61" fmla="*/ 157 h 170"/>
                <a:gd name="T62" fmla="*/ 13 w 43"/>
                <a:gd name="T63" fmla="*/ 153 h 170"/>
                <a:gd name="T64" fmla="*/ 17 w 43"/>
                <a:gd name="T65" fmla="*/ 144 h 170"/>
                <a:gd name="T66" fmla="*/ 22 w 43"/>
                <a:gd name="T67" fmla="*/ 140 h 170"/>
                <a:gd name="T68" fmla="*/ 26 w 43"/>
                <a:gd name="T69" fmla="*/ 132 h 170"/>
                <a:gd name="T70" fmla="*/ 30 w 43"/>
                <a:gd name="T71" fmla="*/ 127 h 170"/>
                <a:gd name="T72" fmla="*/ 34 w 43"/>
                <a:gd name="T73" fmla="*/ 123 h 170"/>
                <a:gd name="T74" fmla="*/ 39 w 43"/>
                <a:gd name="T75" fmla="*/ 115 h 170"/>
                <a:gd name="T76" fmla="*/ 39 w 43"/>
                <a:gd name="T77" fmla="*/ 110 h 170"/>
                <a:gd name="T78" fmla="*/ 43 w 43"/>
                <a:gd name="T79" fmla="*/ 106 h 170"/>
                <a:gd name="T80" fmla="*/ 43 w 43"/>
                <a:gd name="T81" fmla="*/ 102 h 170"/>
                <a:gd name="T82" fmla="*/ 43 w 43"/>
                <a:gd name="T83" fmla="*/ 93 h 170"/>
                <a:gd name="T84" fmla="*/ 43 w 43"/>
                <a:gd name="T85" fmla="*/ 89 h 170"/>
                <a:gd name="T86" fmla="*/ 43 w 43"/>
                <a:gd name="T87" fmla="*/ 85 h 170"/>
                <a:gd name="T88" fmla="*/ 43 w 43"/>
                <a:gd name="T89" fmla="*/ 77 h 170"/>
                <a:gd name="T90" fmla="*/ 39 w 43"/>
                <a:gd name="T91" fmla="*/ 72 h 170"/>
                <a:gd name="T92" fmla="*/ 39 w 43"/>
                <a:gd name="T93" fmla="*/ 68 h 170"/>
                <a:gd name="T94" fmla="*/ 34 w 43"/>
                <a:gd name="T95" fmla="*/ 60 h 170"/>
                <a:gd name="T96" fmla="*/ 30 w 43"/>
                <a:gd name="T97" fmla="*/ 55 h 170"/>
                <a:gd name="T98" fmla="*/ 30 w 43"/>
                <a:gd name="T99" fmla="*/ 47 h 170"/>
                <a:gd name="T100" fmla="*/ 26 w 43"/>
                <a:gd name="T101" fmla="*/ 43 h 170"/>
                <a:gd name="T102" fmla="*/ 26 w 43"/>
                <a:gd name="T103" fmla="*/ 38 h 170"/>
                <a:gd name="T104" fmla="*/ 26 w 43"/>
                <a:gd name="T105" fmla="*/ 34 h 170"/>
                <a:gd name="T106" fmla="*/ 26 w 43"/>
                <a:gd name="T107" fmla="*/ 26 h 170"/>
                <a:gd name="T108" fmla="*/ 26 w 43"/>
                <a:gd name="T109" fmla="*/ 17 h 170"/>
                <a:gd name="T110" fmla="*/ 26 w 43"/>
                <a:gd name="T111" fmla="*/ 13 h 170"/>
                <a:gd name="T112" fmla="*/ 26 w 43"/>
                <a:gd name="T113" fmla="*/ 9 h 170"/>
                <a:gd name="T114" fmla="*/ 26 w 43"/>
                <a:gd name="T115" fmla="*/ 4 h 170"/>
                <a:gd name="T116" fmla="*/ 17 w 43"/>
                <a:gd name="T117" fmla="*/ 0 h 1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
                <a:gd name="T178" fmla="*/ 0 h 170"/>
                <a:gd name="T179" fmla="*/ 43 w 43"/>
                <a:gd name="T180" fmla="*/ 170 h 1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 h="170">
                  <a:moveTo>
                    <a:pt x="17" y="0"/>
                  </a:moveTo>
                  <a:lnTo>
                    <a:pt x="17" y="4"/>
                  </a:lnTo>
                  <a:lnTo>
                    <a:pt x="17" y="9"/>
                  </a:lnTo>
                  <a:lnTo>
                    <a:pt x="17" y="13"/>
                  </a:lnTo>
                  <a:lnTo>
                    <a:pt x="17" y="17"/>
                  </a:lnTo>
                  <a:lnTo>
                    <a:pt x="17" y="21"/>
                  </a:lnTo>
                  <a:lnTo>
                    <a:pt x="17" y="26"/>
                  </a:lnTo>
                  <a:lnTo>
                    <a:pt x="17" y="30"/>
                  </a:lnTo>
                  <a:lnTo>
                    <a:pt x="17" y="34"/>
                  </a:lnTo>
                  <a:lnTo>
                    <a:pt x="22" y="38"/>
                  </a:lnTo>
                  <a:lnTo>
                    <a:pt x="22" y="43"/>
                  </a:lnTo>
                  <a:lnTo>
                    <a:pt x="26" y="47"/>
                  </a:lnTo>
                  <a:lnTo>
                    <a:pt x="26" y="51"/>
                  </a:lnTo>
                  <a:lnTo>
                    <a:pt x="30" y="51"/>
                  </a:lnTo>
                  <a:lnTo>
                    <a:pt x="30" y="55"/>
                  </a:lnTo>
                  <a:lnTo>
                    <a:pt x="30" y="60"/>
                  </a:lnTo>
                  <a:lnTo>
                    <a:pt x="30" y="64"/>
                  </a:lnTo>
                  <a:lnTo>
                    <a:pt x="34" y="64"/>
                  </a:lnTo>
                  <a:lnTo>
                    <a:pt x="34" y="68"/>
                  </a:lnTo>
                  <a:lnTo>
                    <a:pt x="34" y="72"/>
                  </a:lnTo>
                  <a:lnTo>
                    <a:pt x="34" y="77"/>
                  </a:lnTo>
                  <a:lnTo>
                    <a:pt x="34" y="81"/>
                  </a:lnTo>
                  <a:lnTo>
                    <a:pt x="34" y="85"/>
                  </a:lnTo>
                  <a:lnTo>
                    <a:pt x="39" y="85"/>
                  </a:lnTo>
                  <a:lnTo>
                    <a:pt x="39" y="89"/>
                  </a:lnTo>
                  <a:lnTo>
                    <a:pt x="39" y="93"/>
                  </a:lnTo>
                  <a:lnTo>
                    <a:pt x="39" y="98"/>
                  </a:lnTo>
                  <a:lnTo>
                    <a:pt x="34" y="98"/>
                  </a:lnTo>
                  <a:lnTo>
                    <a:pt x="34" y="102"/>
                  </a:lnTo>
                  <a:lnTo>
                    <a:pt x="34" y="106"/>
                  </a:lnTo>
                  <a:lnTo>
                    <a:pt x="34" y="110"/>
                  </a:lnTo>
                  <a:lnTo>
                    <a:pt x="34" y="115"/>
                  </a:lnTo>
                  <a:lnTo>
                    <a:pt x="34" y="119"/>
                  </a:lnTo>
                  <a:lnTo>
                    <a:pt x="30" y="119"/>
                  </a:lnTo>
                  <a:lnTo>
                    <a:pt x="30" y="123"/>
                  </a:lnTo>
                  <a:lnTo>
                    <a:pt x="30" y="127"/>
                  </a:lnTo>
                  <a:lnTo>
                    <a:pt x="26" y="127"/>
                  </a:lnTo>
                  <a:lnTo>
                    <a:pt x="26" y="132"/>
                  </a:lnTo>
                  <a:lnTo>
                    <a:pt x="26" y="136"/>
                  </a:lnTo>
                  <a:lnTo>
                    <a:pt x="22" y="136"/>
                  </a:lnTo>
                  <a:lnTo>
                    <a:pt x="22" y="140"/>
                  </a:lnTo>
                  <a:lnTo>
                    <a:pt x="17" y="144"/>
                  </a:lnTo>
                  <a:lnTo>
                    <a:pt x="17" y="149"/>
                  </a:lnTo>
                  <a:lnTo>
                    <a:pt x="13" y="149"/>
                  </a:lnTo>
                  <a:lnTo>
                    <a:pt x="13" y="153"/>
                  </a:lnTo>
                  <a:lnTo>
                    <a:pt x="9" y="153"/>
                  </a:lnTo>
                  <a:lnTo>
                    <a:pt x="9" y="157"/>
                  </a:lnTo>
                  <a:lnTo>
                    <a:pt x="9" y="161"/>
                  </a:lnTo>
                  <a:lnTo>
                    <a:pt x="5" y="161"/>
                  </a:lnTo>
                  <a:lnTo>
                    <a:pt x="5" y="166"/>
                  </a:lnTo>
                  <a:lnTo>
                    <a:pt x="0" y="166"/>
                  </a:lnTo>
                  <a:lnTo>
                    <a:pt x="0" y="170"/>
                  </a:lnTo>
                  <a:lnTo>
                    <a:pt x="5" y="170"/>
                  </a:lnTo>
                  <a:lnTo>
                    <a:pt x="5" y="166"/>
                  </a:lnTo>
                  <a:lnTo>
                    <a:pt x="9" y="161"/>
                  </a:lnTo>
                  <a:lnTo>
                    <a:pt x="9" y="157"/>
                  </a:lnTo>
                  <a:lnTo>
                    <a:pt x="13" y="157"/>
                  </a:lnTo>
                  <a:lnTo>
                    <a:pt x="13" y="153"/>
                  </a:lnTo>
                  <a:lnTo>
                    <a:pt x="17" y="149"/>
                  </a:lnTo>
                  <a:lnTo>
                    <a:pt x="17" y="144"/>
                  </a:lnTo>
                  <a:lnTo>
                    <a:pt x="22" y="144"/>
                  </a:lnTo>
                  <a:lnTo>
                    <a:pt x="22" y="140"/>
                  </a:lnTo>
                  <a:lnTo>
                    <a:pt x="26" y="136"/>
                  </a:lnTo>
                  <a:lnTo>
                    <a:pt x="26" y="132"/>
                  </a:lnTo>
                  <a:lnTo>
                    <a:pt x="30" y="132"/>
                  </a:lnTo>
                  <a:lnTo>
                    <a:pt x="30" y="127"/>
                  </a:lnTo>
                  <a:lnTo>
                    <a:pt x="30" y="123"/>
                  </a:lnTo>
                  <a:lnTo>
                    <a:pt x="34" y="123"/>
                  </a:lnTo>
                  <a:lnTo>
                    <a:pt x="34" y="119"/>
                  </a:lnTo>
                  <a:lnTo>
                    <a:pt x="34" y="115"/>
                  </a:lnTo>
                  <a:lnTo>
                    <a:pt x="39" y="115"/>
                  </a:lnTo>
                  <a:lnTo>
                    <a:pt x="39" y="110"/>
                  </a:lnTo>
                  <a:lnTo>
                    <a:pt x="43" y="106"/>
                  </a:lnTo>
                  <a:lnTo>
                    <a:pt x="43" y="102"/>
                  </a:lnTo>
                  <a:lnTo>
                    <a:pt x="43" y="98"/>
                  </a:lnTo>
                  <a:lnTo>
                    <a:pt x="43" y="93"/>
                  </a:lnTo>
                  <a:lnTo>
                    <a:pt x="43" y="89"/>
                  </a:lnTo>
                  <a:lnTo>
                    <a:pt x="43" y="85"/>
                  </a:lnTo>
                  <a:lnTo>
                    <a:pt x="43" y="81"/>
                  </a:lnTo>
                  <a:lnTo>
                    <a:pt x="43" y="77"/>
                  </a:lnTo>
                  <a:lnTo>
                    <a:pt x="39" y="77"/>
                  </a:lnTo>
                  <a:lnTo>
                    <a:pt x="39" y="72"/>
                  </a:lnTo>
                  <a:lnTo>
                    <a:pt x="39" y="68"/>
                  </a:lnTo>
                  <a:lnTo>
                    <a:pt x="39" y="64"/>
                  </a:lnTo>
                  <a:lnTo>
                    <a:pt x="34" y="64"/>
                  </a:lnTo>
                  <a:lnTo>
                    <a:pt x="34" y="60"/>
                  </a:lnTo>
                  <a:lnTo>
                    <a:pt x="34" y="55"/>
                  </a:lnTo>
                  <a:lnTo>
                    <a:pt x="30" y="55"/>
                  </a:lnTo>
                  <a:lnTo>
                    <a:pt x="30" y="51"/>
                  </a:lnTo>
                  <a:lnTo>
                    <a:pt x="30" y="47"/>
                  </a:lnTo>
                  <a:lnTo>
                    <a:pt x="30" y="43"/>
                  </a:lnTo>
                  <a:lnTo>
                    <a:pt x="26" y="43"/>
                  </a:lnTo>
                  <a:lnTo>
                    <a:pt x="26" y="38"/>
                  </a:lnTo>
                  <a:lnTo>
                    <a:pt x="26" y="34"/>
                  </a:lnTo>
                  <a:lnTo>
                    <a:pt x="26" y="30"/>
                  </a:lnTo>
                  <a:lnTo>
                    <a:pt x="26" y="26"/>
                  </a:lnTo>
                  <a:lnTo>
                    <a:pt x="26" y="21"/>
                  </a:lnTo>
                  <a:lnTo>
                    <a:pt x="26" y="17"/>
                  </a:lnTo>
                  <a:lnTo>
                    <a:pt x="26" y="13"/>
                  </a:lnTo>
                  <a:lnTo>
                    <a:pt x="26" y="9"/>
                  </a:lnTo>
                  <a:lnTo>
                    <a:pt x="26" y="4"/>
                  </a:lnTo>
                  <a:lnTo>
                    <a:pt x="26" y="0"/>
                  </a:lnTo>
                  <a:lnTo>
                    <a:pt x="17" y="0"/>
                  </a:lnTo>
                  <a:close/>
                </a:path>
              </a:pathLst>
            </a:custGeom>
            <a:solidFill>
              <a:srgbClr val="000000"/>
            </a:solidFill>
            <a:ln w="9525">
              <a:noFill/>
              <a:round/>
              <a:headEnd/>
              <a:tailEnd/>
            </a:ln>
          </p:spPr>
          <p:txBody>
            <a:bodyPr/>
            <a:lstStyle/>
            <a:p>
              <a:endParaRPr lang="en-US"/>
            </a:p>
          </p:txBody>
        </p:sp>
        <p:sp>
          <p:nvSpPr>
            <p:cNvPr id="122001" name="Freeform 78"/>
            <p:cNvSpPr>
              <a:spLocks/>
            </p:cNvSpPr>
            <p:nvPr/>
          </p:nvSpPr>
          <p:spPr bwMode="auto">
            <a:xfrm>
              <a:off x="1671" y="1489"/>
              <a:ext cx="102" cy="30"/>
            </a:xfrm>
            <a:custGeom>
              <a:avLst/>
              <a:gdLst>
                <a:gd name="T0" fmla="*/ 4 w 102"/>
                <a:gd name="T1" fmla="*/ 21 h 30"/>
                <a:gd name="T2" fmla="*/ 8 w 102"/>
                <a:gd name="T3" fmla="*/ 17 h 30"/>
                <a:gd name="T4" fmla="*/ 13 w 102"/>
                <a:gd name="T5" fmla="*/ 13 h 30"/>
                <a:gd name="T6" fmla="*/ 21 w 102"/>
                <a:gd name="T7" fmla="*/ 8 h 30"/>
                <a:gd name="T8" fmla="*/ 25 w 102"/>
                <a:gd name="T9" fmla="*/ 8 h 30"/>
                <a:gd name="T10" fmla="*/ 30 w 102"/>
                <a:gd name="T11" fmla="*/ 4 h 30"/>
                <a:gd name="T12" fmla="*/ 38 w 102"/>
                <a:gd name="T13" fmla="*/ 4 h 30"/>
                <a:gd name="T14" fmla="*/ 42 w 102"/>
                <a:gd name="T15" fmla="*/ 4 h 30"/>
                <a:gd name="T16" fmla="*/ 51 w 102"/>
                <a:gd name="T17" fmla="*/ 0 h 30"/>
                <a:gd name="T18" fmla="*/ 55 w 102"/>
                <a:gd name="T19" fmla="*/ 0 h 30"/>
                <a:gd name="T20" fmla="*/ 63 w 102"/>
                <a:gd name="T21" fmla="*/ 0 h 30"/>
                <a:gd name="T22" fmla="*/ 68 w 102"/>
                <a:gd name="T23" fmla="*/ 0 h 30"/>
                <a:gd name="T24" fmla="*/ 72 w 102"/>
                <a:gd name="T25" fmla="*/ 0 h 30"/>
                <a:gd name="T26" fmla="*/ 80 w 102"/>
                <a:gd name="T27" fmla="*/ 0 h 30"/>
                <a:gd name="T28" fmla="*/ 85 w 102"/>
                <a:gd name="T29" fmla="*/ 0 h 30"/>
                <a:gd name="T30" fmla="*/ 89 w 102"/>
                <a:gd name="T31" fmla="*/ 4 h 30"/>
                <a:gd name="T32" fmla="*/ 93 w 102"/>
                <a:gd name="T33" fmla="*/ 4 h 30"/>
                <a:gd name="T34" fmla="*/ 97 w 102"/>
                <a:gd name="T35" fmla="*/ 4 h 30"/>
                <a:gd name="T36" fmla="*/ 97 w 102"/>
                <a:gd name="T37" fmla="*/ 4 h 30"/>
                <a:gd name="T38" fmla="*/ 102 w 102"/>
                <a:gd name="T39" fmla="*/ 4 h 30"/>
                <a:gd name="T40" fmla="*/ 102 w 102"/>
                <a:gd name="T41" fmla="*/ 4 h 30"/>
                <a:gd name="T42" fmla="*/ 97 w 102"/>
                <a:gd name="T43" fmla="*/ 4 h 30"/>
                <a:gd name="T44" fmla="*/ 93 w 102"/>
                <a:gd name="T45" fmla="*/ 4 h 30"/>
                <a:gd name="T46" fmla="*/ 93 w 102"/>
                <a:gd name="T47" fmla="*/ 4 h 30"/>
                <a:gd name="T48" fmla="*/ 89 w 102"/>
                <a:gd name="T49" fmla="*/ 4 h 30"/>
                <a:gd name="T50" fmla="*/ 85 w 102"/>
                <a:gd name="T51" fmla="*/ 4 h 30"/>
                <a:gd name="T52" fmla="*/ 80 w 102"/>
                <a:gd name="T53" fmla="*/ 4 h 30"/>
                <a:gd name="T54" fmla="*/ 76 w 102"/>
                <a:gd name="T55" fmla="*/ 4 h 30"/>
                <a:gd name="T56" fmla="*/ 72 w 102"/>
                <a:gd name="T57" fmla="*/ 4 h 30"/>
                <a:gd name="T58" fmla="*/ 68 w 102"/>
                <a:gd name="T59" fmla="*/ 4 h 30"/>
                <a:gd name="T60" fmla="*/ 63 w 102"/>
                <a:gd name="T61" fmla="*/ 4 h 30"/>
                <a:gd name="T62" fmla="*/ 59 w 102"/>
                <a:gd name="T63" fmla="*/ 4 h 30"/>
                <a:gd name="T64" fmla="*/ 59 w 102"/>
                <a:gd name="T65" fmla="*/ 4 h 30"/>
                <a:gd name="T66" fmla="*/ 55 w 102"/>
                <a:gd name="T67" fmla="*/ 4 h 30"/>
                <a:gd name="T68" fmla="*/ 51 w 102"/>
                <a:gd name="T69" fmla="*/ 4 h 30"/>
                <a:gd name="T70" fmla="*/ 47 w 102"/>
                <a:gd name="T71" fmla="*/ 8 h 30"/>
                <a:gd name="T72" fmla="*/ 42 w 102"/>
                <a:gd name="T73" fmla="*/ 8 h 30"/>
                <a:gd name="T74" fmla="*/ 38 w 102"/>
                <a:gd name="T75" fmla="*/ 8 h 30"/>
                <a:gd name="T76" fmla="*/ 38 w 102"/>
                <a:gd name="T77" fmla="*/ 8 h 30"/>
                <a:gd name="T78" fmla="*/ 34 w 102"/>
                <a:gd name="T79" fmla="*/ 8 h 30"/>
                <a:gd name="T80" fmla="*/ 30 w 102"/>
                <a:gd name="T81" fmla="*/ 13 h 30"/>
                <a:gd name="T82" fmla="*/ 25 w 102"/>
                <a:gd name="T83" fmla="*/ 17 h 30"/>
                <a:gd name="T84" fmla="*/ 21 w 102"/>
                <a:gd name="T85" fmla="*/ 17 h 30"/>
                <a:gd name="T86" fmla="*/ 17 w 102"/>
                <a:gd name="T87" fmla="*/ 21 h 30"/>
                <a:gd name="T88" fmla="*/ 13 w 102"/>
                <a:gd name="T89" fmla="*/ 21 h 30"/>
                <a:gd name="T90" fmla="*/ 13 w 102"/>
                <a:gd name="T91" fmla="*/ 25 h 30"/>
                <a:gd name="T92" fmla="*/ 8 w 102"/>
                <a:gd name="T93" fmla="*/ 25 h 30"/>
                <a:gd name="T94" fmla="*/ 8 w 102"/>
                <a:gd name="T95" fmla="*/ 30 h 30"/>
                <a:gd name="T96" fmla="*/ 0 w 102"/>
                <a:gd name="T97" fmla="*/ 21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30"/>
                <a:gd name="T149" fmla="*/ 102 w 102"/>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30">
                  <a:moveTo>
                    <a:pt x="0" y="21"/>
                  </a:moveTo>
                  <a:lnTo>
                    <a:pt x="4" y="21"/>
                  </a:lnTo>
                  <a:lnTo>
                    <a:pt x="4" y="17"/>
                  </a:lnTo>
                  <a:lnTo>
                    <a:pt x="8" y="17"/>
                  </a:lnTo>
                  <a:lnTo>
                    <a:pt x="13" y="13"/>
                  </a:lnTo>
                  <a:lnTo>
                    <a:pt x="17" y="13"/>
                  </a:lnTo>
                  <a:lnTo>
                    <a:pt x="21" y="8"/>
                  </a:lnTo>
                  <a:lnTo>
                    <a:pt x="25" y="8"/>
                  </a:lnTo>
                  <a:lnTo>
                    <a:pt x="30" y="8"/>
                  </a:lnTo>
                  <a:lnTo>
                    <a:pt x="30" y="4"/>
                  </a:lnTo>
                  <a:lnTo>
                    <a:pt x="34" y="4"/>
                  </a:lnTo>
                  <a:lnTo>
                    <a:pt x="38" y="4"/>
                  </a:lnTo>
                  <a:lnTo>
                    <a:pt x="42" y="4"/>
                  </a:lnTo>
                  <a:lnTo>
                    <a:pt x="47" y="4"/>
                  </a:lnTo>
                  <a:lnTo>
                    <a:pt x="51" y="0"/>
                  </a:lnTo>
                  <a:lnTo>
                    <a:pt x="55" y="0"/>
                  </a:lnTo>
                  <a:lnTo>
                    <a:pt x="59" y="0"/>
                  </a:lnTo>
                  <a:lnTo>
                    <a:pt x="63" y="0"/>
                  </a:lnTo>
                  <a:lnTo>
                    <a:pt x="68" y="0"/>
                  </a:lnTo>
                  <a:lnTo>
                    <a:pt x="72" y="0"/>
                  </a:lnTo>
                  <a:lnTo>
                    <a:pt x="76" y="0"/>
                  </a:lnTo>
                  <a:lnTo>
                    <a:pt x="80" y="0"/>
                  </a:lnTo>
                  <a:lnTo>
                    <a:pt x="85" y="0"/>
                  </a:lnTo>
                  <a:lnTo>
                    <a:pt x="89" y="0"/>
                  </a:lnTo>
                  <a:lnTo>
                    <a:pt x="89" y="4"/>
                  </a:lnTo>
                  <a:lnTo>
                    <a:pt x="93" y="4"/>
                  </a:lnTo>
                  <a:lnTo>
                    <a:pt x="97" y="4"/>
                  </a:lnTo>
                  <a:lnTo>
                    <a:pt x="102" y="4"/>
                  </a:lnTo>
                  <a:lnTo>
                    <a:pt x="97" y="4"/>
                  </a:lnTo>
                  <a:lnTo>
                    <a:pt x="93" y="4"/>
                  </a:lnTo>
                  <a:lnTo>
                    <a:pt x="89" y="4"/>
                  </a:lnTo>
                  <a:lnTo>
                    <a:pt x="85" y="4"/>
                  </a:lnTo>
                  <a:lnTo>
                    <a:pt x="80" y="4"/>
                  </a:lnTo>
                  <a:lnTo>
                    <a:pt x="76" y="4"/>
                  </a:lnTo>
                  <a:lnTo>
                    <a:pt x="72" y="4"/>
                  </a:lnTo>
                  <a:lnTo>
                    <a:pt x="68" y="4"/>
                  </a:lnTo>
                  <a:lnTo>
                    <a:pt x="63" y="4"/>
                  </a:lnTo>
                  <a:lnTo>
                    <a:pt x="59" y="4"/>
                  </a:lnTo>
                  <a:lnTo>
                    <a:pt x="55" y="4"/>
                  </a:lnTo>
                  <a:lnTo>
                    <a:pt x="51" y="4"/>
                  </a:lnTo>
                  <a:lnTo>
                    <a:pt x="47" y="4"/>
                  </a:lnTo>
                  <a:lnTo>
                    <a:pt x="47" y="8"/>
                  </a:lnTo>
                  <a:lnTo>
                    <a:pt x="42" y="8"/>
                  </a:lnTo>
                  <a:lnTo>
                    <a:pt x="38" y="8"/>
                  </a:lnTo>
                  <a:lnTo>
                    <a:pt x="34" y="8"/>
                  </a:lnTo>
                  <a:lnTo>
                    <a:pt x="34" y="13"/>
                  </a:lnTo>
                  <a:lnTo>
                    <a:pt x="30" y="13"/>
                  </a:lnTo>
                  <a:lnTo>
                    <a:pt x="25" y="13"/>
                  </a:lnTo>
                  <a:lnTo>
                    <a:pt x="25" y="17"/>
                  </a:lnTo>
                  <a:lnTo>
                    <a:pt x="21" y="17"/>
                  </a:lnTo>
                  <a:lnTo>
                    <a:pt x="17" y="21"/>
                  </a:lnTo>
                  <a:lnTo>
                    <a:pt x="13" y="21"/>
                  </a:lnTo>
                  <a:lnTo>
                    <a:pt x="13" y="25"/>
                  </a:lnTo>
                  <a:lnTo>
                    <a:pt x="8" y="25"/>
                  </a:lnTo>
                  <a:lnTo>
                    <a:pt x="8" y="30"/>
                  </a:lnTo>
                  <a:lnTo>
                    <a:pt x="0" y="21"/>
                  </a:lnTo>
                  <a:close/>
                </a:path>
              </a:pathLst>
            </a:custGeom>
            <a:solidFill>
              <a:srgbClr val="000000"/>
            </a:solidFill>
            <a:ln w="9525">
              <a:noFill/>
              <a:round/>
              <a:headEnd/>
              <a:tailEnd/>
            </a:ln>
          </p:spPr>
          <p:txBody>
            <a:bodyPr/>
            <a:lstStyle/>
            <a:p>
              <a:endParaRPr lang="en-US"/>
            </a:p>
          </p:txBody>
        </p:sp>
        <p:sp>
          <p:nvSpPr>
            <p:cNvPr id="122002" name="Freeform 79"/>
            <p:cNvSpPr>
              <a:spLocks/>
            </p:cNvSpPr>
            <p:nvPr/>
          </p:nvSpPr>
          <p:spPr bwMode="auto">
            <a:xfrm>
              <a:off x="1607" y="1654"/>
              <a:ext cx="26" cy="47"/>
            </a:xfrm>
            <a:custGeom>
              <a:avLst/>
              <a:gdLst>
                <a:gd name="T0" fmla="*/ 9 w 26"/>
                <a:gd name="T1" fmla="*/ 0 h 47"/>
                <a:gd name="T2" fmla="*/ 13 w 26"/>
                <a:gd name="T3" fmla="*/ 0 h 47"/>
                <a:gd name="T4" fmla="*/ 13 w 26"/>
                <a:gd name="T5" fmla="*/ 5 h 47"/>
                <a:gd name="T6" fmla="*/ 13 w 26"/>
                <a:gd name="T7" fmla="*/ 5 h 47"/>
                <a:gd name="T8" fmla="*/ 17 w 26"/>
                <a:gd name="T9" fmla="*/ 9 h 47"/>
                <a:gd name="T10" fmla="*/ 17 w 26"/>
                <a:gd name="T11" fmla="*/ 9 h 47"/>
                <a:gd name="T12" fmla="*/ 17 w 26"/>
                <a:gd name="T13" fmla="*/ 13 h 47"/>
                <a:gd name="T14" fmla="*/ 17 w 26"/>
                <a:gd name="T15" fmla="*/ 13 h 47"/>
                <a:gd name="T16" fmla="*/ 17 w 26"/>
                <a:gd name="T17" fmla="*/ 17 h 47"/>
                <a:gd name="T18" fmla="*/ 17 w 26"/>
                <a:gd name="T19" fmla="*/ 17 h 47"/>
                <a:gd name="T20" fmla="*/ 17 w 26"/>
                <a:gd name="T21" fmla="*/ 21 h 47"/>
                <a:gd name="T22" fmla="*/ 17 w 26"/>
                <a:gd name="T23" fmla="*/ 21 h 47"/>
                <a:gd name="T24" fmla="*/ 17 w 26"/>
                <a:gd name="T25" fmla="*/ 26 h 47"/>
                <a:gd name="T26" fmla="*/ 17 w 26"/>
                <a:gd name="T27" fmla="*/ 26 h 47"/>
                <a:gd name="T28" fmla="*/ 17 w 26"/>
                <a:gd name="T29" fmla="*/ 30 h 47"/>
                <a:gd name="T30" fmla="*/ 17 w 26"/>
                <a:gd name="T31" fmla="*/ 34 h 47"/>
                <a:gd name="T32" fmla="*/ 17 w 26"/>
                <a:gd name="T33" fmla="*/ 34 h 47"/>
                <a:gd name="T34" fmla="*/ 13 w 26"/>
                <a:gd name="T35" fmla="*/ 34 h 47"/>
                <a:gd name="T36" fmla="*/ 13 w 26"/>
                <a:gd name="T37" fmla="*/ 38 h 47"/>
                <a:gd name="T38" fmla="*/ 9 w 26"/>
                <a:gd name="T39" fmla="*/ 38 h 47"/>
                <a:gd name="T40" fmla="*/ 9 w 26"/>
                <a:gd name="T41" fmla="*/ 38 h 47"/>
                <a:gd name="T42" fmla="*/ 9 w 26"/>
                <a:gd name="T43" fmla="*/ 38 h 47"/>
                <a:gd name="T44" fmla="*/ 5 w 26"/>
                <a:gd name="T45" fmla="*/ 38 h 47"/>
                <a:gd name="T46" fmla="*/ 5 w 26"/>
                <a:gd name="T47" fmla="*/ 38 h 47"/>
                <a:gd name="T48" fmla="*/ 0 w 26"/>
                <a:gd name="T49" fmla="*/ 38 h 47"/>
                <a:gd name="T50" fmla="*/ 0 w 26"/>
                <a:gd name="T51" fmla="*/ 38 h 47"/>
                <a:gd name="T52" fmla="*/ 0 w 26"/>
                <a:gd name="T53" fmla="*/ 43 h 47"/>
                <a:gd name="T54" fmla="*/ 0 w 26"/>
                <a:gd name="T55" fmla="*/ 43 h 47"/>
                <a:gd name="T56" fmla="*/ 0 w 26"/>
                <a:gd name="T57" fmla="*/ 47 h 47"/>
                <a:gd name="T58" fmla="*/ 5 w 26"/>
                <a:gd name="T59" fmla="*/ 47 h 47"/>
                <a:gd name="T60" fmla="*/ 5 w 26"/>
                <a:gd name="T61" fmla="*/ 47 h 47"/>
                <a:gd name="T62" fmla="*/ 9 w 26"/>
                <a:gd name="T63" fmla="*/ 47 h 47"/>
                <a:gd name="T64" fmla="*/ 13 w 26"/>
                <a:gd name="T65" fmla="*/ 47 h 47"/>
                <a:gd name="T66" fmla="*/ 13 w 26"/>
                <a:gd name="T67" fmla="*/ 47 h 47"/>
                <a:gd name="T68" fmla="*/ 13 w 26"/>
                <a:gd name="T69" fmla="*/ 43 h 47"/>
                <a:gd name="T70" fmla="*/ 17 w 26"/>
                <a:gd name="T71" fmla="*/ 43 h 47"/>
                <a:gd name="T72" fmla="*/ 17 w 26"/>
                <a:gd name="T73" fmla="*/ 43 h 47"/>
                <a:gd name="T74" fmla="*/ 22 w 26"/>
                <a:gd name="T75" fmla="*/ 38 h 47"/>
                <a:gd name="T76" fmla="*/ 22 w 26"/>
                <a:gd name="T77" fmla="*/ 34 h 47"/>
                <a:gd name="T78" fmla="*/ 22 w 26"/>
                <a:gd name="T79" fmla="*/ 34 h 47"/>
                <a:gd name="T80" fmla="*/ 26 w 26"/>
                <a:gd name="T81" fmla="*/ 30 h 47"/>
                <a:gd name="T82" fmla="*/ 26 w 26"/>
                <a:gd name="T83" fmla="*/ 30 h 47"/>
                <a:gd name="T84" fmla="*/ 26 w 26"/>
                <a:gd name="T85" fmla="*/ 26 h 47"/>
                <a:gd name="T86" fmla="*/ 26 w 26"/>
                <a:gd name="T87" fmla="*/ 21 h 47"/>
                <a:gd name="T88" fmla="*/ 26 w 26"/>
                <a:gd name="T89" fmla="*/ 21 h 47"/>
                <a:gd name="T90" fmla="*/ 26 w 26"/>
                <a:gd name="T91" fmla="*/ 17 h 47"/>
                <a:gd name="T92" fmla="*/ 22 w 26"/>
                <a:gd name="T93" fmla="*/ 17 h 47"/>
                <a:gd name="T94" fmla="*/ 22 w 26"/>
                <a:gd name="T95" fmla="*/ 13 h 47"/>
                <a:gd name="T96" fmla="*/ 22 w 26"/>
                <a:gd name="T97" fmla="*/ 9 h 47"/>
                <a:gd name="T98" fmla="*/ 22 w 26"/>
                <a:gd name="T99" fmla="*/ 9 h 47"/>
                <a:gd name="T100" fmla="*/ 17 w 26"/>
                <a:gd name="T101" fmla="*/ 9 h 47"/>
                <a:gd name="T102" fmla="*/ 17 w 26"/>
                <a:gd name="T103" fmla="*/ 5 h 47"/>
                <a:gd name="T104" fmla="*/ 17 w 26"/>
                <a:gd name="T105" fmla="*/ 5 h 47"/>
                <a:gd name="T106" fmla="*/ 13 w 26"/>
                <a:gd name="T107" fmla="*/ 0 h 47"/>
                <a:gd name="T108" fmla="*/ 13 w 26"/>
                <a:gd name="T109" fmla="*/ 0 h 47"/>
                <a:gd name="T110" fmla="*/ 9 w 26"/>
                <a:gd name="T111" fmla="*/ 0 h 47"/>
                <a:gd name="T112" fmla="*/ 9 w 26"/>
                <a:gd name="T113" fmla="*/ 0 h 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
                <a:gd name="T172" fmla="*/ 0 h 47"/>
                <a:gd name="T173" fmla="*/ 26 w 26"/>
                <a:gd name="T174" fmla="*/ 47 h 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 h="47">
                  <a:moveTo>
                    <a:pt x="9" y="0"/>
                  </a:moveTo>
                  <a:lnTo>
                    <a:pt x="9" y="0"/>
                  </a:lnTo>
                  <a:lnTo>
                    <a:pt x="13" y="0"/>
                  </a:lnTo>
                  <a:lnTo>
                    <a:pt x="13" y="5"/>
                  </a:lnTo>
                  <a:lnTo>
                    <a:pt x="13" y="9"/>
                  </a:lnTo>
                  <a:lnTo>
                    <a:pt x="17" y="9"/>
                  </a:lnTo>
                  <a:lnTo>
                    <a:pt x="17" y="13"/>
                  </a:lnTo>
                  <a:lnTo>
                    <a:pt x="17" y="17"/>
                  </a:lnTo>
                  <a:lnTo>
                    <a:pt x="17" y="21"/>
                  </a:lnTo>
                  <a:lnTo>
                    <a:pt x="17" y="26"/>
                  </a:lnTo>
                  <a:lnTo>
                    <a:pt x="17" y="30"/>
                  </a:lnTo>
                  <a:lnTo>
                    <a:pt x="17" y="34"/>
                  </a:lnTo>
                  <a:lnTo>
                    <a:pt x="13" y="34"/>
                  </a:lnTo>
                  <a:lnTo>
                    <a:pt x="13" y="38"/>
                  </a:lnTo>
                  <a:lnTo>
                    <a:pt x="9" y="38"/>
                  </a:lnTo>
                  <a:lnTo>
                    <a:pt x="5" y="38"/>
                  </a:lnTo>
                  <a:lnTo>
                    <a:pt x="0" y="38"/>
                  </a:lnTo>
                  <a:lnTo>
                    <a:pt x="0" y="43"/>
                  </a:lnTo>
                  <a:lnTo>
                    <a:pt x="0" y="47"/>
                  </a:lnTo>
                  <a:lnTo>
                    <a:pt x="5" y="47"/>
                  </a:lnTo>
                  <a:lnTo>
                    <a:pt x="9" y="47"/>
                  </a:lnTo>
                  <a:lnTo>
                    <a:pt x="13" y="47"/>
                  </a:lnTo>
                  <a:lnTo>
                    <a:pt x="13" y="43"/>
                  </a:lnTo>
                  <a:lnTo>
                    <a:pt x="17" y="43"/>
                  </a:lnTo>
                  <a:lnTo>
                    <a:pt x="17" y="38"/>
                  </a:lnTo>
                  <a:lnTo>
                    <a:pt x="22" y="38"/>
                  </a:lnTo>
                  <a:lnTo>
                    <a:pt x="22" y="34"/>
                  </a:lnTo>
                  <a:lnTo>
                    <a:pt x="26" y="30"/>
                  </a:lnTo>
                  <a:lnTo>
                    <a:pt x="26" y="26"/>
                  </a:lnTo>
                  <a:lnTo>
                    <a:pt x="26" y="21"/>
                  </a:lnTo>
                  <a:lnTo>
                    <a:pt x="26" y="17"/>
                  </a:lnTo>
                  <a:lnTo>
                    <a:pt x="22" y="17"/>
                  </a:lnTo>
                  <a:lnTo>
                    <a:pt x="22" y="13"/>
                  </a:lnTo>
                  <a:lnTo>
                    <a:pt x="22" y="9"/>
                  </a:lnTo>
                  <a:lnTo>
                    <a:pt x="17" y="9"/>
                  </a:lnTo>
                  <a:lnTo>
                    <a:pt x="17" y="5"/>
                  </a:lnTo>
                  <a:lnTo>
                    <a:pt x="13" y="0"/>
                  </a:lnTo>
                  <a:lnTo>
                    <a:pt x="9" y="0"/>
                  </a:lnTo>
                  <a:close/>
                </a:path>
              </a:pathLst>
            </a:custGeom>
            <a:solidFill>
              <a:srgbClr val="000000"/>
            </a:solidFill>
            <a:ln w="9525">
              <a:noFill/>
              <a:round/>
              <a:headEnd/>
              <a:tailEnd/>
            </a:ln>
          </p:spPr>
          <p:txBody>
            <a:bodyPr/>
            <a:lstStyle/>
            <a:p>
              <a:endParaRPr lang="en-US"/>
            </a:p>
          </p:txBody>
        </p:sp>
        <p:sp>
          <p:nvSpPr>
            <p:cNvPr id="122003" name="Freeform 80"/>
            <p:cNvSpPr>
              <a:spLocks/>
            </p:cNvSpPr>
            <p:nvPr/>
          </p:nvSpPr>
          <p:spPr bwMode="auto">
            <a:xfrm>
              <a:off x="1616" y="1620"/>
              <a:ext cx="63" cy="34"/>
            </a:xfrm>
            <a:custGeom>
              <a:avLst/>
              <a:gdLst>
                <a:gd name="T0" fmla="*/ 4 w 63"/>
                <a:gd name="T1" fmla="*/ 30 h 34"/>
                <a:gd name="T2" fmla="*/ 8 w 63"/>
                <a:gd name="T3" fmla="*/ 30 h 34"/>
                <a:gd name="T4" fmla="*/ 8 w 63"/>
                <a:gd name="T5" fmla="*/ 26 h 34"/>
                <a:gd name="T6" fmla="*/ 13 w 63"/>
                <a:gd name="T7" fmla="*/ 26 h 34"/>
                <a:gd name="T8" fmla="*/ 17 w 63"/>
                <a:gd name="T9" fmla="*/ 26 h 34"/>
                <a:gd name="T10" fmla="*/ 17 w 63"/>
                <a:gd name="T11" fmla="*/ 26 h 34"/>
                <a:gd name="T12" fmla="*/ 21 w 63"/>
                <a:gd name="T13" fmla="*/ 26 h 34"/>
                <a:gd name="T14" fmla="*/ 25 w 63"/>
                <a:gd name="T15" fmla="*/ 26 h 34"/>
                <a:gd name="T16" fmla="*/ 25 w 63"/>
                <a:gd name="T17" fmla="*/ 26 h 34"/>
                <a:gd name="T18" fmla="*/ 30 w 63"/>
                <a:gd name="T19" fmla="*/ 22 h 34"/>
                <a:gd name="T20" fmla="*/ 30 w 63"/>
                <a:gd name="T21" fmla="*/ 22 h 34"/>
                <a:gd name="T22" fmla="*/ 34 w 63"/>
                <a:gd name="T23" fmla="*/ 22 h 34"/>
                <a:gd name="T24" fmla="*/ 38 w 63"/>
                <a:gd name="T25" fmla="*/ 17 h 34"/>
                <a:gd name="T26" fmla="*/ 38 w 63"/>
                <a:gd name="T27" fmla="*/ 17 h 34"/>
                <a:gd name="T28" fmla="*/ 42 w 63"/>
                <a:gd name="T29" fmla="*/ 17 h 34"/>
                <a:gd name="T30" fmla="*/ 42 w 63"/>
                <a:gd name="T31" fmla="*/ 17 h 34"/>
                <a:gd name="T32" fmla="*/ 46 w 63"/>
                <a:gd name="T33" fmla="*/ 13 h 34"/>
                <a:gd name="T34" fmla="*/ 46 w 63"/>
                <a:gd name="T35" fmla="*/ 13 h 34"/>
                <a:gd name="T36" fmla="*/ 51 w 63"/>
                <a:gd name="T37" fmla="*/ 13 h 34"/>
                <a:gd name="T38" fmla="*/ 51 w 63"/>
                <a:gd name="T39" fmla="*/ 9 h 34"/>
                <a:gd name="T40" fmla="*/ 55 w 63"/>
                <a:gd name="T41" fmla="*/ 9 h 34"/>
                <a:gd name="T42" fmla="*/ 59 w 63"/>
                <a:gd name="T43" fmla="*/ 9 h 34"/>
                <a:gd name="T44" fmla="*/ 63 w 63"/>
                <a:gd name="T45" fmla="*/ 5 h 34"/>
                <a:gd name="T46" fmla="*/ 63 w 63"/>
                <a:gd name="T47" fmla="*/ 0 h 34"/>
                <a:gd name="T48" fmla="*/ 59 w 63"/>
                <a:gd name="T49" fmla="*/ 5 h 34"/>
                <a:gd name="T50" fmla="*/ 55 w 63"/>
                <a:gd name="T51" fmla="*/ 9 h 34"/>
                <a:gd name="T52" fmla="*/ 55 w 63"/>
                <a:gd name="T53" fmla="*/ 9 h 34"/>
                <a:gd name="T54" fmla="*/ 51 w 63"/>
                <a:gd name="T55" fmla="*/ 13 h 34"/>
                <a:gd name="T56" fmla="*/ 51 w 63"/>
                <a:gd name="T57" fmla="*/ 13 h 34"/>
                <a:gd name="T58" fmla="*/ 46 w 63"/>
                <a:gd name="T59" fmla="*/ 17 h 34"/>
                <a:gd name="T60" fmla="*/ 46 w 63"/>
                <a:gd name="T61" fmla="*/ 17 h 34"/>
                <a:gd name="T62" fmla="*/ 42 w 63"/>
                <a:gd name="T63" fmla="*/ 17 h 34"/>
                <a:gd name="T64" fmla="*/ 42 w 63"/>
                <a:gd name="T65" fmla="*/ 22 h 34"/>
                <a:gd name="T66" fmla="*/ 38 w 63"/>
                <a:gd name="T67" fmla="*/ 22 h 34"/>
                <a:gd name="T68" fmla="*/ 38 w 63"/>
                <a:gd name="T69" fmla="*/ 22 h 34"/>
                <a:gd name="T70" fmla="*/ 34 w 63"/>
                <a:gd name="T71" fmla="*/ 26 h 34"/>
                <a:gd name="T72" fmla="*/ 34 w 63"/>
                <a:gd name="T73" fmla="*/ 26 h 34"/>
                <a:gd name="T74" fmla="*/ 30 w 63"/>
                <a:gd name="T75" fmla="*/ 26 h 34"/>
                <a:gd name="T76" fmla="*/ 30 w 63"/>
                <a:gd name="T77" fmla="*/ 30 h 34"/>
                <a:gd name="T78" fmla="*/ 25 w 63"/>
                <a:gd name="T79" fmla="*/ 30 h 34"/>
                <a:gd name="T80" fmla="*/ 25 w 63"/>
                <a:gd name="T81" fmla="*/ 30 h 34"/>
                <a:gd name="T82" fmla="*/ 21 w 63"/>
                <a:gd name="T83" fmla="*/ 30 h 34"/>
                <a:gd name="T84" fmla="*/ 21 w 63"/>
                <a:gd name="T85" fmla="*/ 34 h 34"/>
                <a:gd name="T86" fmla="*/ 17 w 63"/>
                <a:gd name="T87" fmla="*/ 34 h 34"/>
                <a:gd name="T88" fmla="*/ 17 w 63"/>
                <a:gd name="T89" fmla="*/ 34 h 34"/>
                <a:gd name="T90" fmla="*/ 13 w 63"/>
                <a:gd name="T91" fmla="*/ 34 h 34"/>
                <a:gd name="T92" fmla="*/ 13 w 63"/>
                <a:gd name="T93" fmla="*/ 34 h 34"/>
                <a:gd name="T94" fmla="*/ 8 w 63"/>
                <a:gd name="T95" fmla="*/ 34 h 34"/>
                <a:gd name="T96" fmla="*/ 8 w 63"/>
                <a:gd name="T97" fmla="*/ 34 h 34"/>
                <a:gd name="T98" fmla="*/ 4 w 63"/>
                <a:gd name="T99" fmla="*/ 30 h 34"/>
                <a:gd name="T100" fmla="*/ 0 w 63"/>
                <a:gd name="T101" fmla="*/ 30 h 34"/>
                <a:gd name="T102" fmla="*/ 0 w 63"/>
                <a:gd name="T103" fmla="*/ 30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34"/>
                <a:gd name="T158" fmla="*/ 63 w 63"/>
                <a:gd name="T159" fmla="*/ 34 h 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34">
                  <a:moveTo>
                    <a:pt x="0" y="30"/>
                  </a:moveTo>
                  <a:lnTo>
                    <a:pt x="4" y="30"/>
                  </a:lnTo>
                  <a:lnTo>
                    <a:pt x="8" y="30"/>
                  </a:lnTo>
                  <a:lnTo>
                    <a:pt x="8" y="26"/>
                  </a:lnTo>
                  <a:lnTo>
                    <a:pt x="13" y="26"/>
                  </a:lnTo>
                  <a:lnTo>
                    <a:pt x="17" y="26"/>
                  </a:lnTo>
                  <a:lnTo>
                    <a:pt x="21" y="26"/>
                  </a:lnTo>
                  <a:lnTo>
                    <a:pt x="25" y="26"/>
                  </a:lnTo>
                  <a:lnTo>
                    <a:pt x="30" y="22"/>
                  </a:lnTo>
                  <a:lnTo>
                    <a:pt x="34" y="22"/>
                  </a:lnTo>
                  <a:lnTo>
                    <a:pt x="38" y="17"/>
                  </a:lnTo>
                  <a:lnTo>
                    <a:pt x="42" y="17"/>
                  </a:lnTo>
                  <a:lnTo>
                    <a:pt x="46" y="17"/>
                  </a:lnTo>
                  <a:lnTo>
                    <a:pt x="46" y="13"/>
                  </a:lnTo>
                  <a:lnTo>
                    <a:pt x="51" y="13"/>
                  </a:lnTo>
                  <a:lnTo>
                    <a:pt x="51" y="9"/>
                  </a:lnTo>
                  <a:lnTo>
                    <a:pt x="55" y="9"/>
                  </a:lnTo>
                  <a:lnTo>
                    <a:pt x="59" y="9"/>
                  </a:lnTo>
                  <a:lnTo>
                    <a:pt x="59" y="5"/>
                  </a:lnTo>
                  <a:lnTo>
                    <a:pt x="63" y="5"/>
                  </a:lnTo>
                  <a:lnTo>
                    <a:pt x="63" y="0"/>
                  </a:lnTo>
                  <a:lnTo>
                    <a:pt x="63" y="5"/>
                  </a:lnTo>
                  <a:lnTo>
                    <a:pt x="59" y="5"/>
                  </a:lnTo>
                  <a:lnTo>
                    <a:pt x="59" y="9"/>
                  </a:lnTo>
                  <a:lnTo>
                    <a:pt x="55" y="9"/>
                  </a:lnTo>
                  <a:lnTo>
                    <a:pt x="55" y="13"/>
                  </a:lnTo>
                  <a:lnTo>
                    <a:pt x="51" y="13"/>
                  </a:lnTo>
                  <a:lnTo>
                    <a:pt x="46" y="17"/>
                  </a:lnTo>
                  <a:lnTo>
                    <a:pt x="42" y="17"/>
                  </a:lnTo>
                  <a:lnTo>
                    <a:pt x="42" y="22"/>
                  </a:lnTo>
                  <a:lnTo>
                    <a:pt x="38" y="22"/>
                  </a:lnTo>
                  <a:lnTo>
                    <a:pt x="34" y="26"/>
                  </a:lnTo>
                  <a:lnTo>
                    <a:pt x="30" y="26"/>
                  </a:lnTo>
                  <a:lnTo>
                    <a:pt x="30" y="30"/>
                  </a:lnTo>
                  <a:lnTo>
                    <a:pt x="25" y="30"/>
                  </a:lnTo>
                  <a:lnTo>
                    <a:pt x="21" y="30"/>
                  </a:lnTo>
                  <a:lnTo>
                    <a:pt x="21" y="34"/>
                  </a:lnTo>
                  <a:lnTo>
                    <a:pt x="17" y="34"/>
                  </a:lnTo>
                  <a:lnTo>
                    <a:pt x="13" y="34"/>
                  </a:lnTo>
                  <a:lnTo>
                    <a:pt x="8" y="34"/>
                  </a:lnTo>
                  <a:lnTo>
                    <a:pt x="4" y="30"/>
                  </a:lnTo>
                  <a:lnTo>
                    <a:pt x="0" y="30"/>
                  </a:lnTo>
                  <a:close/>
                </a:path>
              </a:pathLst>
            </a:custGeom>
            <a:solidFill>
              <a:srgbClr val="000000"/>
            </a:solidFill>
            <a:ln w="9525">
              <a:noFill/>
              <a:round/>
              <a:headEnd/>
              <a:tailEnd/>
            </a:ln>
          </p:spPr>
          <p:txBody>
            <a:bodyPr/>
            <a:lstStyle/>
            <a:p>
              <a:endParaRPr lang="en-US"/>
            </a:p>
          </p:txBody>
        </p:sp>
        <p:sp>
          <p:nvSpPr>
            <p:cNvPr id="122004" name="Freeform 81"/>
            <p:cNvSpPr>
              <a:spLocks/>
            </p:cNvSpPr>
            <p:nvPr/>
          </p:nvSpPr>
          <p:spPr bwMode="auto">
            <a:xfrm>
              <a:off x="1629" y="1663"/>
              <a:ext cx="46" cy="29"/>
            </a:xfrm>
            <a:custGeom>
              <a:avLst/>
              <a:gdLst>
                <a:gd name="T0" fmla="*/ 0 w 46"/>
                <a:gd name="T1" fmla="*/ 29 h 29"/>
                <a:gd name="T2" fmla="*/ 4 w 46"/>
                <a:gd name="T3" fmla="*/ 29 h 29"/>
                <a:gd name="T4" fmla="*/ 4 w 46"/>
                <a:gd name="T5" fmla="*/ 25 h 29"/>
                <a:gd name="T6" fmla="*/ 8 w 46"/>
                <a:gd name="T7" fmla="*/ 25 h 29"/>
                <a:gd name="T8" fmla="*/ 8 w 46"/>
                <a:gd name="T9" fmla="*/ 25 h 29"/>
                <a:gd name="T10" fmla="*/ 12 w 46"/>
                <a:gd name="T11" fmla="*/ 25 h 29"/>
                <a:gd name="T12" fmla="*/ 12 w 46"/>
                <a:gd name="T13" fmla="*/ 25 h 29"/>
                <a:gd name="T14" fmla="*/ 17 w 46"/>
                <a:gd name="T15" fmla="*/ 21 h 29"/>
                <a:gd name="T16" fmla="*/ 17 w 46"/>
                <a:gd name="T17" fmla="*/ 21 h 29"/>
                <a:gd name="T18" fmla="*/ 17 w 46"/>
                <a:gd name="T19" fmla="*/ 21 h 29"/>
                <a:gd name="T20" fmla="*/ 21 w 46"/>
                <a:gd name="T21" fmla="*/ 21 h 29"/>
                <a:gd name="T22" fmla="*/ 21 w 46"/>
                <a:gd name="T23" fmla="*/ 17 h 29"/>
                <a:gd name="T24" fmla="*/ 25 w 46"/>
                <a:gd name="T25" fmla="*/ 17 h 29"/>
                <a:gd name="T26" fmla="*/ 25 w 46"/>
                <a:gd name="T27" fmla="*/ 17 h 29"/>
                <a:gd name="T28" fmla="*/ 29 w 46"/>
                <a:gd name="T29" fmla="*/ 17 h 29"/>
                <a:gd name="T30" fmla="*/ 29 w 46"/>
                <a:gd name="T31" fmla="*/ 17 h 29"/>
                <a:gd name="T32" fmla="*/ 33 w 46"/>
                <a:gd name="T33" fmla="*/ 12 h 29"/>
                <a:gd name="T34" fmla="*/ 33 w 46"/>
                <a:gd name="T35" fmla="*/ 12 h 29"/>
                <a:gd name="T36" fmla="*/ 33 w 46"/>
                <a:gd name="T37" fmla="*/ 12 h 29"/>
                <a:gd name="T38" fmla="*/ 38 w 46"/>
                <a:gd name="T39" fmla="*/ 12 h 29"/>
                <a:gd name="T40" fmla="*/ 42 w 46"/>
                <a:gd name="T41" fmla="*/ 8 h 29"/>
                <a:gd name="T42" fmla="*/ 42 w 46"/>
                <a:gd name="T43" fmla="*/ 8 h 29"/>
                <a:gd name="T44" fmla="*/ 46 w 46"/>
                <a:gd name="T45" fmla="*/ 8 h 29"/>
                <a:gd name="T46" fmla="*/ 46 w 46"/>
                <a:gd name="T47" fmla="*/ 8 h 29"/>
                <a:gd name="T48" fmla="*/ 46 w 46"/>
                <a:gd name="T49" fmla="*/ 0 h 29"/>
                <a:gd name="T50" fmla="*/ 46 w 46"/>
                <a:gd name="T51" fmla="*/ 0 h 29"/>
                <a:gd name="T52" fmla="*/ 46 w 46"/>
                <a:gd name="T53" fmla="*/ 0 h 29"/>
                <a:gd name="T54" fmla="*/ 42 w 46"/>
                <a:gd name="T55" fmla="*/ 4 h 29"/>
                <a:gd name="T56" fmla="*/ 38 w 46"/>
                <a:gd name="T57" fmla="*/ 4 h 29"/>
                <a:gd name="T58" fmla="*/ 38 w 46"/>
                <a:gd name="T59" fmla="*/ 8 h 29"/>
                <a:gd name="T60" fmla="*/ 38 w 46"/>
                <a:gd name="T61" fmla="*/ 8 h 29"/>
                <a:gd name="T62" fmla="*/ 33 w 46"/>
                <a:gd name="T63" fmla="*/ 8 h 29"/>
                <a:gd name="T64" fmla="*/ 33 w 46"/>
                <a:gd name="T65" fmla="*/ 8 h 29"/>
                <a:gd name="T66" fmla="*/ 29 w 46"/>
                <a:gd name="T67" fmla="*/ 8 h 29"/>
                <a:gd name="T68" fmla="*/ 29 w 46"/>
                <a:gd name="T69" fmla="*/ 12 h 29"/>
                <a:gd name="T70" fmla="*/ 25 w 46"/>
                <a:gd name="T71" fmla="*/ 12 h 29"/>
                <a:gd name="T72" fmla="*/ 25 w 46"/>
                <a:gd name="T73" fmla="*/ 12 h 29"/>
                <a:gd name="T74" fmla="*/ 21 w 46"/>
                <a:gd name="T75" fmla="*/ 12 h 29"/>
                <a:gd name="T76" fmla="*/ 21 w 46"/>
                <a:gd name="T77" fmla="*/ 17 h 29"/>
                <a:gd name="T78" fmla="*/ 21 w 46"/>
                <a:gd name="T79" fmla="*/ 17 h 29"/>
                <a:gd name="T80" fmla="*/ 17 w 46"/>
                <a:gd name="T81" fmla="*/ 17 h 29"/>
                <a:gd name="T82" fmla="*/ 17 w 46"/>
                <a:gd name="T83" fmla="*/ 21 h 29"/>
                <a:gd name="T84" fmla="*/ 12 w 46"/>
                <a:gd name="T85" fmla="*/ 21 h 29"/>
                <a:gd name="T86" fmla="*/ 12 w 46"/>
                <a:gd name="T87" fmla="*/ 21 h 29"/>
                <a:gd name="T88" fmla="*/ 8 w 46"/>
                <a:gd name="T89" fmla="*/ 25 h 29"/>
                <a:gd name="T90" fmla="*/ 8 w 46"/>
                <a:gd name="T91" fmla="*/ 25 h 29"/>
                <a:gd name="T92" fmla="*/ 4 w 46"/>
                <a:gd name="T93" fmla="*/ 25 h 29"/>
                <a:gd name="T94" fmla="*/ 4 w 46"/>
                <a:gd name="T95" fmla="*/ 29 h 29"/>
                <a:gd name="T96" fmla="*/ 0 w 46"/>
                <a:gd name="T97" fmla="*/ 29 h 29"/>
                <a:gd name="T98" fmla="*/ 0 w 46"/>
                <a:gd name="T99" fmla="*/ 29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29"/>
                <a:gd name="T152" fmla="*/ 46 w 46"/>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29">
                  <a:moveTo>
                    <a:pt x="0" y="29"/>
                  </a:moveTo>
                  <a:lnTo>
                    <a:pt x="0" y="29"/>
                  </a:lnTo>
                  <a:lnTo>
                    <a:pt x="4" y="29"/>
                  </a:lnTo>
                  <a:lnTo>
                    <a:pt x="4" y="25"/>
                  </a:lnTo>
                  <a:lnTo>
                    <a:pt x="8" y="25"/>
                  </a:lnTo>
                  <a:lnTo>
                    <a:pt x="12" y="25"/>
                  </a:lnTo>
                  <a:lnTo>
                    <a:pt x="12" y="21"/>
                  </a:lnTo>
                  <a:lnTo>
                    <a:pt x="17" y="21"/>
                  </a:lnTo>
                  <a:lnTo>
                    <a:pt x="21" y="21"/>
                  </a:lnTo>
                  <a:lnTo>
                    <a:pt x="21" y="17"/>
                  </a:lnTo>
                  <a:lnTo>
                    <a:pt x="25" y="17"/>
                  </a:lnTo>
                  <a:lnTo>
                    <a:pt x="29" y="17"/>
                  </a:lnTo>
                  <a:lnTo>
                    <a:pt x="29" y="12"/>
                  </a:lnTo>
                  <a:lnTo>
                    <a:pt x="33" y="12"/>
                  </a:lnTo>
                  <a:lnTo>
                    <a:pt x="38" y="12"/>
                  </a:lnTo>
                  <a:lnTo>
                    <a:pt x="38" y="8"/>
                  </a:lnTo>
                  <a:lnTo>
                    <a:pt x="42" y="8"/>
                  </a:lnTo>
                  <a:lnTo>
                    <a:pt x="46" y="8"/>
                  </a:lnTo>
                  <a:lnTo>
                    <a:pt x="46" y="0"/>
                  </a:lnTo>
                  <a:lnTo>
                    <a:pt x="42" y="4"/>
                  </a:lnTo>
                  <a:lnTo>
                    <a:pt x="38" y="4"/>
                  </a:lnTo>
                  <a:lnTo>
                    <a:pt x="38" y="8"/>
                  </a:lnTo>
                  <a:lnTo>
                    <a:pt x="33" y="8"/>
                  </a:lnTo>
                  <a:lnTo>
                    <a:pt x="29" y="8"/>
                  </a:lnTo>
                  <a:lnTo>
                    <a:pt x="29" y="12"/>
                  </a:lnTo>
                  <a:lnTo>
                    <a:pt x="25" y="12"/>
                  </a:lnTo>
                  <a:lnTo>
                    <a:pt x="21" y="12"/>
                  </a:lnTo>
                  <a:lnTo>
                    <a:pt x="21" y="17"/>
                  </a:lnTo>
                  <a:lnTo>
                    <a:pt x="17" y="17"/>
                  </a:lnTo>
                  <a:lnTo>
                    <a:pt x="17" y="21"/>
                  </a:lnTo>
                  <a:lnTo>
                    <a:pt x="12" y="21"/>
                  </a:lnTo>
                  <a:lnTo>
                    <a:pt x="8" y="21"/>
                  </a:lnTo>
                  <a:lnTo>
                    <a:pt x="8" y="25"/>
                  </a:lnTo>
                  <a:lnTo>
                    <a:pt x="4" y="25"/>
                  </a:lnTo>
                  <a:lnTo>
                    <a:pt x="4" y="29"/>
                  </a:lnTo>
                  <a:lnTo>
                    <a:pt x="0" y="29"/>
                  </a:lnTo>
                  <a:close/>
                </a:path>
              </a:pathLst>
            </a:custGeom>
            <a:solidFill>
              <a:srgbClr val="000000"/>
            </a:solidFill>
            <a:ln w="9525">
              <a:noFill/>
              <a:round/>
              <a:headEnd/>
              <a:tailEnd/>
            </a:ln>
          </p:spPr>
          <p:txBody>
            <a:bodyPr/>
            <a:lstStyle/>
            <a:p>
              <a:endParaRPr lang="en-US"/>
            </a:p>
          </p:txBody>
        </p:sp>
        <p:sp>
          <p:nvSpPr>
            <p:cNvPr id="122005" name="Freeform 82"/>
            <p:cNvSpPr>
              <a:spLocks/>
            </p:cNvSpPr>
            <p:nvPr/>
          </p:nvSpPr>
          <p:spPr bwMode="auto">
            <a:xfrm>
              <a:off x="1764" y="1586"/>
              <a:ext cx="38" cy="47"/>
            </a:xfrm>
            <a:custGeom>
              <a:avLst/>
              <a:gdLst>
                <a:gd name="T0" fmla="*/ 21 w 38"/>
                <a:gd name="T1" fmla="*/ 0 h 47"/>
                <a:gd name="T2" fmla="*/ 26 w 38"/>
                <a:gd name="T3" fmla="*/ 0 h 47"/>
                <a:gd name="T4" fmla="*/ 30 w 38"/>
                <a:gd name="T5" fmla="*/ 0 h 47"/>
                <a:gd name="T6" fmla="*/ 30 w 38"/>
                <a:gd name="T7" fmla="*/ 0 h 47"/>
                <a:gd name="T8" fmla="*/ 34 w 38"/>
                <a:gd name="T9" fmla="*/ 0 h 47"/>
                <a:gd name="T10" fmla="*/ 38 w 38"/>
                <a:gd name="T11" fmla="*/ 5 h 47"/>
                <a:gd name="T12" fmla="*/ 38 w 38"/>
                <a:gd name="T13" fmla="*/ 5 h 47"/>
                <a:gd name="T14" fmla="*/ 38 w 38"/>
                <a:gd name="T15" fmla="*/ 9 h 47"/>
                <a:gd name="T16" fmla="*/ 38 w 38"/>
                <a:gd name="T17" fmla="*/ 13 h 47"/>
                <a:gd name="T18" fmla="*/ 38 w 38"/>
                <a:gd name="T19" fmla="*/ 17 h 47"/>
                <a:gd name="T20" fmla="*/ 38 w 38"/>
                <a:gd name="T21" fmla="*/ 22 h 47"/>
                <a:gd name="T22" fmla="*/ 34 w 38"/>
                <a:gd name="T23" fmla="*/ 26 h 47"/>
                <a:gd name="T24" fmla="*/ 30 w 38"/>
                <a:gd name="T25" fmla="*/ 26 h 47"/>
                <a:gd name="T26" fmla="*/ 26 w 38"/>
                <a:gd name="T27" fmla="*/ 30 h 47"/>
                <a:gd name="T28" fmla="*/ 21 w 38"/>
                <a:gd name="T29" fmla="*/ 34 h 47"/>
                <a:gd name="T30" fmla="*/ 17 w 38"/>
                <a:gd name="T31" fmla="*/ 34 h 47"/>
                <a:gd name="T32" fmla="*/ 17 w 38"/>
                <a:gd name="T33" fmla="*/ 39 h 47"/>
                <a:gd name="T34" fmla="*/ 13 w 38"/>
                <a:gd name="T35" fmla="*/ 39 h 47"/>
                <a:gd name="T36" fmla="*/ 9 w 38"/>
                <a:gd name="T37" fmla="*/ 39 h 47"/>
                <a:gd name="T38" fmla="*/ 4 w 38"/>
                <a:gd name="T39" fmla="*/ 43 h 47"/>
                <a:gd name="T40" fmla="*/ 0 w 38"/>
                <a:gd name="T41" fmla="*/ 43 h 47"/>
                <a:gd name="T42" fmla="*/ 0 w 38"/>
                <a:gd name="T43" fmla="*/ 47 h 47"/>
                <a:gd name="T44" fmla="*/ 0 w 38"/>
                <a:gd name="T45" fmla="*/ 39 h 47"/>
                <a:gd name="T46" fmla="*/ 4 w 38"/>
                <a:gd name="T47" fmla="*/ 39 h 47"/>
                <a:gd name="T48" fmla="*/ 4 w 38"/>
                <a:gd name="T49" fmla="*/ 34 h 47"/>
                <a:gd name="T50" fmla="*/ 9 w 38"/>
                <a:gd name="T51" fmla="*/ 34 h 47"/>
                <a:gd name="T52" fmla="*/ 13 w 38"/>
                <a:gd name="T53" fmla="*/ 34 h 47"/>
                <a:gd name="T54" fmla="*/ 17 w 38"/>
                <a:gd name="T55" fmla="*/ 30 h 47"/>
                <a:gd name="T56" fmla="*/ 21 w 38"/>
                <a:gd name="T57" fmla="*/ 30 h 47"/>
                <a:gd name="T58" fmla="*/ 26 w 38"/>
                <a:gd name="T59" fmla="*/ 26 h 47"/>
                <a:gd name="T60" fmla="*/ 26 w 38"/>
                <a:gd name="T61" fmla="*/ 22 h 47"/>
                <a:gd name="T62" fmla="*/ 30 w 38"/>
                <a:gd name="T63" fmla="*/ 22 h 47"/>
                <a:gd name="T64" fmla="*/ 34 w 38"/>
                <a:gd name="T65" fmla="*/ 17 h 47"/>
                <a:gd name="T66" fmla="*/ 34 w 38"/>
                <a:gd name="T67" fmla="*/ 13 h 47"/>
                <a:gd name="T68" fmla="*/ 34 w 38"/>
                <a:gd name="T69" fmla="*/ 13 h 47"/>
                <a:gd name="T70" fmla="*/ 34 w 38"/>
                <a:gd name="T71" fmla="*/ 9 h 47"/>
                <a:gd name="T72" fmla="*/ 34 w 38"/>
                <a:gd name="T73" fmla="*/ 5 h 47"/>
                <a:gd name="T74" fmla="*/ 34 w 38"/>
                <a:gd name="T75" fmla="*/ 5 h 47"/>
                <a:gd name="T76" fmla="*/ 30 w 38"/>
                <a:gd name="T77" fmla="*/ 0 h 47"/>
                <a:gd name="T78" fmla="*/ 26 w 38"/>
                <a:gd name="T79" fmla="*/ 0 h 47"/>
                <a:gd name="T80" fmla="*/ 21 w 38"/>
                <a:gd name="T81" fmla="*/ 0 h 47"/>
                <a:gd name="T82" fmla="*/ 21 w 38"/>
                <a:gd name="T83" fmla="*/ 0 h 47"/>
                <a:gd name="T84" fmla="*/ 17 w 38"/>
                <a:gd name="T85" fmla="*/ 0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
                <a:gd name="T130" fmla="*/ 0 h 47"/>
                <a:gd name="T131" fmla="*/ 38 w 38"/>
                <a:gd name="T132" fmla="*/ 47 h 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 h="47">
                  <a:moveTo>
                    <a:pt x="17" y="0"/>
                  </a:moveTo>
                  <a:lnTo>
                    <a:pt x="17" y="0"/>
                  </a:lnTo>
                  <a:lnTo>
                    <a:pt x="21" y="0"/>
                  </a:lnTo>
                  <a:lnTo>
                    <a:pt x="26" y="0"/>
                  </a:lnTo>
                  <a:lnTo>
                    <a:pt x="30" y="0"/>
                  </a:lnTo>
                  <a:lnTo>
                    <a:pt x="34" y="0"/>
                  </a:lnTo>
                  <a:lnTo>
                    <a:pt x="34" y="5"/>
                  </a:lnTo>
                  <a:lnTo>
                    <a:pt x="38" y="5"/>
                  </a:lnTo>
                  <a:lnTo>
                    <a:pt x="38" y="9"/>
                  </a:lnTo>
                  <a:lnTo>
                    <a:pt x="38" y="13"/>
                  </a:lnTo>
                  <a:lnTo>
                    <a:pt x="38" y="17"/>
                  </a:lnTo>
                  <a:lnTo>
                    <a:pt x="38" y="22"/>
                  </a:lnTo>
                  <a:lnTo>
                    <a:pt x="34" y="22"/>
                  </a:lnTo>
                  <a:lnTo>
                    <a:pt x="34" y="26"/>
                  </a:lnTo>
                  <a:lnTo>
                    <a:pt x="30" y="26"/>
                  </a:lnTo>
                  <a:lnTo>
                    <a:pt x="30" y="30"/>
                  </a:lnTo>
                  <a:lnTo>
                    <a:pt x="26" y="30"/>
                  </a:lnTo>
                  <a:lnTo>
                    <a:pt x="21" y="34"/>
                  </a:lnTo>
                  <a:lnTo>
                    <a:pt x="17" y="34"/>
                  </a:lnTo>
                  <a:lnTo>
                    <a:pt x="17" y="39"/>
                  </a:lnTo>
                  <a:lnTo>
                    <a:pt x="13" y="39"/>
                  </a:lnTo>
                  <a:lnTo>
                    <a:pt x="9" y="39"/>
                  </a:lnTo>
                  <a:lnTo>
                    <a:pt x="4" y="43"/>
                  </a:lnTo>
                  <a:lnTo>
                    <a:pt x="0" y="43"/>
                  </a:lnTo>
                  <a:lnTo>
                    <a:pt x="0" y="47"/>
                  </a:lnTo>
                  <a:lnTo>
                    <a:pt x="0" y="39"/>
                  </a:lnTo>
                  <a:lnTo>
                    <a:pt x="4" y="39"/>
                  </a:lnTo>
                  <a:lnTo>
                    <a:pt x="4" y="34"/>
                  </a:lnTo>
                  <a:lnTo>
                    <a:pt x="9" y="34"/>
                  </a:lnTo>
                  <a:lnTo>
                    <a:pt x="13" y="34"/>
                  </a:lnTo>
                  <a:lnTo>
                    <a:pt x="13" y="30"/>
                  </a:lnTo>
                  <a:lnTo>
                    <a:pt x="17" y="30"/>
                  </a:lnTo>
                  <a:lnTo>
                    <a:pt x="21" y="30"/>
                  </a:lnTo>
                  <a:lnTo>
                    <a:pt x="21" y="26"/>
                  </a:lnTo>
                  <a:lnTo>
                    <a:pt x="26" y="26"/>
                  </a:lnTo>
                  <a:lnTo>
                    <a:pt x="26" y="22"/>
                  </a:lnTo>
                  <a:lnTo>
                    <a:pt x="30" y="22"/>
                  </a:lnTo>
                  <a:lnTo>
                    <a:pt x="30" y="17"/>
                  </a:lnTo>
                  <a:lnTo>
                    <a:pt x="34" y="17"/>
                  </a:lnTo>
                  <a:lnTo>
                    <a:pt x="34" y="13"/>
                  </a:lnTo>
                  <a:lnTo>
                    <a:pt x="34" y="9"/>
                  </a:lnTo>
                  <a:lnTo>
                    <a:pt x="34" y="5"/>
                  </a:lnTo>
                  <a:lnTo>
                    <a:pt x="30" y="5"/>
                  </a:lnTo>
                  <a:lnTo>
                    <a:pt x="30" y="0"/>
                  </a:lnTo>
                  <a:lnTo>
                    <a:pt x="26" y="0"/>
                  </a:lnTo>
                  <a:lnTo>
                    <a:pt x="21" y="0"/>
                  </a:lnTo>
                  <a:lnTo>
                    <a:pt x="17" y="0"/>
                  </a:lnTo>
                  <a:close/>
                </a:path>
              </a:pathLst>
            </a:custGeom>
            <a:solidFill>
              <a:srgbClr val="000000"/>
            </a:solidFill>
            <a:ln w="9525">
              <a:noFill/>
              <a:round/>
              <a:headEnd/>
              <a:tailEnd/>
            </a:ln>
          </p:spPr>
          <p:txBody>
            <a:bodyPr/>
            <a:lstStyle/>
            <a:p>
              <a:endParaRPr lang="en-US"/>
            </a:p>
          </p:txBody>
        </p:sp>
        <p:sp>
          <p:nvSpPr>
            <p:cNvPr id="122006" name="Freeform 83"/>
            <p:cNvSpPr>
              <a:spLocks/>
            </p:cNvSpPr>
            <p:nvPr/>
          </p:nvSpPr>
          <p:spPr bwMode="auto">
            <a:xfrm>
              <a:off x="1637" y="1637"/>
              <a:ext cx="42" cy="34"/>
            </a:xfrm>
            <a:custGeom>
              <a:avLst/>
              <a:gdLst>
                <a:gd name="T0" fmla="*/ 0 w 42"/>
                <a:gd name="T1" fmla="*/ 30 h 34"/>
                <a:gd name="T2" fmla="*/ 4 w 42"/>
                <a:gd name="T3" fmla="*/ 30 h 34"/>
                <a:gd name="T4" fmla="*/ 9 w 42"/>
                <a:gd name="T5" fmla="*/ 26 h 34"/>
                <a:gd name="T6" fmla="*/ 13 w 42"/>
                <a:gd name="T7" fmla="*/ 26 h 34"/>
                <a:gd name="T8" fmla="*/ 13 w 42"/>
                <a:gd name="T9" fmla="*/ 22 h 34"/>
                <a:gd name="T10" fmla="*/ 17 w 42"/>
                <a:gd name="T11" fmla="*/ 22 h 34"/>
                <a:gd name="T12" fmla="*/ 21 w 42"/>
                <a:gd name="T13" fmla="*/ 17 h 34"/>
                <a:gd name="T14" fmla="*/ 21 w 42"/>
                <a:gd name="T15" fmla="*/ 17 h 34"/>
                <a:gd name="T16" fmla="*/ 25 w 42"/>
                <a:gd name="T17" fmla="*/ 13 h 34"/>
                <a:gd name="T18" fmla="*/ 30 w 42"/>
                <a:gd name="T19" fmla="*/ 13 h 34"/>
                <a:gd name="T20" fmla="*/ 30 w 42"/>
                <a:gd name="T21" fmla="*/ 9 h 34"/>
                <a:gd name="T22" fmla="*/ 34 w 42"/>
                <a:gd name="T23" fmla="*/ 9 h 34"/>
                <a:gd name="T24" fmla="*/ 34 w 42"/>
                <a:gd name="T25" fmla="*/ 9 h 34"/>
                <a:gd name="T26" fmla="*/ 38 w 42"/>
                <a:gd name="T27" fmla="*/ 5 h 34"/>
                <a:gd name="T28" fmla="*/ 38 w 42"/>
                <a:gd name="T29" fmla="*/ 5 h 34"/>
                <a:gd name="T30" fmla="*/ 42 w 42"/>
                <a:gd name="T31" fmla="*/ 0 h 34"/>
                <a:gd name="T32" fmla="*/ 42 w 42"/>
                <a:gd name="T33" fmla="*/ 0 h 34"/>
                <a:gd name="T34" fmla="*/ 42 w 42"/>
                <a:gd name="T35" fmla="*/ 0 h 34"/>
                <a:gd name="T36" fmla="*/ 42 w 42"/>
                <a:gd name="T37" fmla="*/ 5 h 34"/>
                <a:gd name="T38" fmla="*/ 42 w 42"/>
                <a:gd name="T39" fmla="*/ 5 h 34"/>
                <a:gd name="T40" fmla="*/ 42 w 42"/>
                <a:gd name="T41" fmla="*/ 5 h 34"/>
                <a:gd name="T42" fmla="*/ 42 w 42"/>
                <a:gd name="T43" fmla="*/ 9 h 34"/>
                <a:gd name="T44" fmla="*/ 42 w 42"/>
                <a:gd name="T45" fmla="*/ 9 h 34"/>
                <a:gd name="T46" fmla="*/ 38 w 42"/>
                <a:gd name="T47" fmla="*/ 9 h 34"/>
                <a:gd name="T48" fmla="*/ 38 w 42"/>
                <a:gd name="T49" fmla="*/ 9 h 34"/>
                <a:gd name="T50" fmla="*/ 34 w 42"/>
                <a:gd name="T51" fmla="*/ 9 h 34"/>
                <a:gd name="T52" fmla="*/ 34 w 42"/>
                <a:gd name="T53" fmla="*/ 13 h 34"/>
                <a:gd name="T54" fmla="*/ 30 w 42"/>
                <a:gd name="T55" fmla="*/ 13 h 34"/>
                <a:gd name="T56" fmla="*/ 30 w 42"/>
                <a:gd name="T57" fmla="*/ 17 h 34"/>
                <a:gd name="T58" fmla="*/ 25 w 42"/>
                <a:gd name="T59" fmla="*/ 17 h 34"/>
                <a:gd name="T60" fmla="*/ 25 w 42"/>
                <a:gd name="T61" fmla="*/ 17 h 34"/>
                <a:gd name="T62" fmla="*/ 21 w 42"/>
                <a:gd name="T63" fmla="*/ 22 h 34"/>
                <a:gd name="T64" fmla="*/ 21 w 42"/>
                <a:gd name="T65" fmla="*/ 22 h 34"/>
                <a:gd name="T66" fmla="*/ 17 w 42"/>
                <a:gd name="T67" fmla="*/ 22 h 34"/>
                <a:gd name="T68" fmla="*/ 17 w 42"/>
                <a:gd name="T69" fmla="*/ 26 h 34"/>
                <a:gd name="T70" fmla="*/ 13 w 42"/>
                <a:gd name="T71" fmla="*/ 26 h 34"/>
                <a:gd name="T72" fmla="*/ 13 w 42"/>
                <a:gd name="T73" fmla="*/ 26 h 34"/>
                <a:gd name="T74" fmla="*/ 9 w 42"/>
                <a:gd name="T75" fmla="*/ 26 h 34"/>
                <a:gd name="T76" fmla="*/ 9 w 42"/>
                <a:gd name="T77" fmla="*/ 30 h 34"/>
                <a:gd name="T78" fmla="*/ 4 w 42"/>
                <a:gd name="T79" fmla="*/ 30 h 34"/>
                <a:gd name="T80" fmla="*/ 4 w 42"/>
                <a:gd name="T81" fmla="*/ 30 h 34"/>
                <a:gd name="T82" fmla="*/ 0 w 42"/>
                <a:gd name="T83" fmla="*/ 30 h 34"/>
                <a:gd name="T84" fmla="*/ 0 w 42"/>
                <a:gd name="T85" fmla="*/ 34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34"/>
                <a:gd name="T131" fmla="*/ 42 w 42"/>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34">
                  <a:moveTo>
                    <a:pt x="0" y="34"/>
                  </a:moveTo>
                  <a:lnTo>
                    <a:pt x="0" y="30"/>
                  </a:lnTo>
                  <a:lnTo>
                    <a:pt x="4" y="30"/>
                  </a:lnTo>
                  <a:lnTo>
                    <a:pt x="4" y="26"/>
                  </a:lnTo>
                  <a:lnTo>
                    <a:pt x="9" y="26"/>
                  </a:lnTo>
                  <a:lnTo>
                    <a:pt x="13" y="26"/>
                  </a:lnTo>
                  <a:lnTo>
                    <a:pt x="13" y="22"/>
                  </a:lnTo>
                  <a:lnTo>
                    <a:pt x="17" y="22"/>
                  </a:lnTo>
                  <a:lnTo>
                    <a:pt x="17" y="17"/>
                  </a:lnTo>
                  <a:lnTo>
                    <a:pt x="21" y="17"/>
                  </a:lnTo>
                  <a:lnTo>
                    <a:pt x="25" y="17"/>
                  </a:lnTo>
                  <a:lnTo>
                    <a:pt x="25" y="13"/>
                  </a:lnTo>
                  <a:lnTo>
                    <a:pt x="30" y="13"/>
                  </a:lnTo>
                  <a:lnTo>
                    <a:pt x="30" y="9"/>
                  </a:lnTo>
                  <a:lnTo>
                    <a:pt x="34" y="9"/>
                  </a:lnTo>
                  <a:lnTo>
                    <a:pt x="38" y="5"/>
                  </a:lnTo>
                  <a:lnTo>
                    <a:pt x="42" y="0"/>
                  </a:lnTo>
                  <a:lnTo>
                    <a:pt x="42" y="5"/>
                  </a:lnTo>
                  <a:lnTo>
                    <a:pt x="42" y="9"/>
                  </a:lnTo>
                  <a:lnTo>
                    <a:pt x="38" y="9"/>
                  </a:lnTo>
                  <a:lnTo>
                    <a:pt x="34" y="9"/>
                  </a:lnTo>
                  <a:lnTo>
                    <a:pt x="34" y="13"/>
                  </a:lnTo>
                  <a:lnTo>
                    <a:pt x="30" y="13"/>
                  </a:lnTo>
                  <a:lnTo>
                    <a:pt x="30" y="17"/>
                  </a:lnTo>
                  <a:lnTo>
                    <a:pt x="25" y="17"/>
                  </a:lnTo>
                  <a:lnTo>
                    <a:pt x="21" y="22"/>
                  </a:lnTo>
                  <a:lnTo>
                    <a:pt x="17" y="22"/>
                  </a:lnTo>
                  <a:lnTo>
                    <a:pt x="17" y="26"/>
                  </a:lnTo>
                  <a:lnTo>
                    <a:pt x="13" y="26"/>
                  </a:lnTo>
                  <a:lnTo>
                    <a:pt x="9" y="26"/>
                  </a:lnTo>
                  <a:lnTo>
                    <a:pt x="9" y="30"/>
                  </a:lnTo>
                  <a:lnTo>
                    <a:pt x="4" y="30"/>
                  </a:lnTo>
                  <a:lnTo>
                    <a:pt x="0" y="30"/>
                  </a:lnTo>
                  <a:lnTo>
                    <a:pt x="0" y="34"/>
                  </a:lnTo>
                  <a:close/>
                </a:path>
              </a:pathLst>
            </a:custGeom>
            <a:solidFill>
              <a:srgbClr val="000000"/>
            </a:solidFill>
            <a:ln w="9525">
              <a:noFill/>
              <a:round/>
              <a:headEnd/>
              <a:tailEnd/>
            </a:ln>
          </p:spPr>
          <p:txBody>
            <a:bodyPr/>
            <a:lstStyle/>
            <a:p>
              <a:endParaRPr lang="en-US"/>
            </a:p>
          </p:txBody>
        </p:sp>
        <p:sp>
          <p:nvSpPr>
            <p:cNvPr id="122007" name="Freeform 84"/>
            <p:cNvSpPr>
              <a:spLocks/>
            </p:cNvSpPr>
            <p:nvPr/>
          </p:nvSpPr>
          <p:spPr bwMode="auto">
            <a:xfrm>
              <a:off x="1773" y="1599"/>
              <a:ext cx="21" cy="13"/>
            </a:xfrm>
            <a:custGeom>
              <a:avLst/>
              <a:gdLst>
                <a:gd name="T0" fmla="*/ 4 w 21"/>
                <a:gd name="T1" fmla="*/ 0 h 13"/>
                <a:gd name="T2" fmla="*/ 4 w 21"/>
                <a:gd name="T3" fmla="*/ 0 h 13"/>
                <a:gd name="T4" fmla="*/ 4 w 21"/>
                <a:gd name="T5" fmla="*/ 0 h 13"/>
                <a:gd name="T6" fmla="*/ 8 w 21"/>
                <a:gd name="T7" fmla="*/ 0 h 13"/>
                <a:gd name="T8" fmla="*/ 8 w 21"/>
                <a:gd name="T9" fmla="*/ 0 h 13"/>
                <a:gd name="T10" fmla="*/ 8 w 21"/>
                <a:gd name="T11" fmla="*/ 0 h 13"/>
                <a:gd name="T12" fmla="*/ 8 w 21"/>
                <a:gd name="T13" fmla="*/ 0 h 13"/>
                <a:gd name="T14" fmla="*/ 12 w 21"/>
                <a:gd name="T15" fmla="*/ 0 h 13"/>
                <a:gd name="T16" fmla="*/ 12 w 21"/>
                <a:gd name="T17" fmla="*/ 0 h 13"/>
                <a:gd name="T18" fmla="*/ 12 w 21"/>
                <a:gd name="T19" fmla="*/ 0 h 13"/>
                <a:gd name="T20" fmla="*/ 12 w 21"/>
                <a:gd name="T21" fmla="*/ 0 h 13"/>
                <a:gd name="T22" fmla="*/ 17 w 21"/>
                <a:gd name="T23" fmla="*/ 0 h 13"/>
                <a:gd name="T24" fmla="*/ 17 w 21"/>
                <a:gd name="T25" fmla="*/ 0 h 13"/>
                <a:gd name="T26" fmla="*/ 17 w 21"/>
                <a:gd name="T27" fmla="*/ 0 h 13"/>
                <a:gd name="T28" fmla="*/ 21 w 21"/>
                <a:gd name="T29" fmla="*/ 0 h 13"/>
                <a:gd name="T30" fmla="*/ 21 w 21"/>
                <a:gd name="T31" fmla="*/ 0 h 13"/>
                <a:gd name="T32" fmla="*/ 21 w 21"/>
                <a:gd name="T33" fmla="*/ 0 h 13"/>
                <a:gd name="T34" fmla="*/ 21 w 21"/>
                <a:gd name="T35" fmla="*/ 0 h 13"/>
                <a:gd name="T36" fmla="*/ 21 w 21"/>
                <a:gd name="T37" fmla="*/ 0 h 13"/>
                <a:gd name="T38" fmla="*/ 21 w 21"/>
                <a:gd name="T39" fmla="*/ 0 h 13"/>
                <a:gd name="T40" fmla="*/ 21 w 21"/>
                <a:gd name="T41" fmla="*/ 0 h 13"/>
                <a:gd name="T42" fmla="*/ 21 w 21"/>
                <a:gd name="T43" fmla="*/ 0 h 13"/>
                <a:gd name="T44" fmla="*/ 17 w 21"/>
                <a:gd name="T45" fmla="*/ 0 h 13"/>
                <a:gd name="T46" fmla="*/ 17 w 21"/>
                <a:gd name="T47" fmla="*/ 0 h 13"/>
                <a:gd name="T48" fmla="*/ 17 w 21"/>
                <a:gd name="T49" fmla="*/ 0 h 13"/>
                <a:gd name="T50" fmla="*/ 17 w 21"/>
                <a:gd name="T51" fmla="*/ 0 h 13"/>
                <a:gd name="T52" fmla="*/ 12 w 21"/>
                <a:gd name="T53" fmla="*/ 0 h 13"/>
                <a:gd name="T54" fmla="*/ 12 w 21"/>
                <a:gd name="T55" fmla="*/ 0 h 13"/>
                <a:gd name="T56" fmla="*/ 12 w 21"/>
                <a:gd name="T57" fmla="*/ 0 h 13"/>
                <a:gd name="T58" fmla="*/ 12 w 21"/>
                <a:gd name="T59" fmla="*/ 0 h 13"/>
                <a:gd name="T60" fmla="*/ 8 w 21"/>
                <a:gd name="T61" fmla="*/ 4 h 13"/>
                <a:gd name="T62" fmla="*/ 8 w 21"/>
                <a:gd name="T63" fmla="*/ 4 h 13"/>
                <a:gd name="T64" fmla="*/ 8 w 21"/>
                <a:gd name="T65" fmla="*/ 4 h 13"/>
                <a:gd name="T66" fmla="*/ 8 w 21"/>
                <a:gd name="T67" fmla="*/ 4 h 13"/>
                <a:gd name="T68" fmla="*/ 8 w 21"/>
                <a:gd name="T69" fmla="*/ 4 h 13"/>
                <a:gd name="T70" fmla="*/ 4 w 21"/>
                <a:gd name="T71" fmla="*/ 4 h 13"/>
                <a:gd name="T72" fmla="*/ 4 w 21"/>
                <a:gd name="T73" fmla="*/ 9 h 13"/>
                <a:gd name="T74" fmla="*/ 4 w 21"/>
                <a:gd name="T75" fmla="*/ 9 h 13"/>
                <a:gd name="T76" fmla="*/ 4 w 21"/>
                <a:gd name="T77" fmla="*/ 9 h 13"/>
                <a:gd name="T78" fmla="*/ 4 w 21"/>
                <a:gd name="T79" fmla="*/ 9 h 13"/>
                <a:gd name="T80" fmla="*/ 4 w 21"/>
                <a:gd name="T81" fmla="*/ 9 h 13"/>
                <a:gd name="T82" fmla="*/ 4 w 21"/>
                <a:gd name="T83" fmla="*/ 13 h 13"/>
                <a:gd name="T84" fmla="*/ 0 w 21"/>
                <a:gd name="T85" fmla="*/ 13 h 13"/>
                <a:gd name="T86" fmla="*/ 0 w 21"/>
                <a:gd name="T87" fmla="*/ 13 h 13"/>
                <a:gd name="T88" fmla="*/ 4 w 21"/>
                <a:gd name="T89" fmla="*/ 0 h 13"/>
                <a:gd name="T90" fmla="*/ 4 w 21"/>
                <a:gd name="T91" fmla="*/ 0 h 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
                <a:gd name="T139" fmla="*/ 0 h 13"/>
                <a:gd name="T140" fmla="*/ 21 w 21"/>
                <a:gd name="T141" fmla="*/ 13 h 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 h="13">
                  <a:moveTo>
                    <a:pt x="4" y="0"/>
                  </a:moveTo>
                  <a:lnTo>
                    <a:pt x="4" y="0"/>
                  </a:lnTo>
                  <a:lnTo>
                    <a:pt x="8" y="0"/>
                  </a:lnTo>
                  <a:lnTo>
                    <a:pt x="12" y="0"/>
                  </a:lnTo>
                  <a:lnTo>
                    <a:pt x="17" y="0"/>
                  </a:lnTo>
                  <a:lnTo>
                    <a:pt x="21" y="0"/>
                  </a:lnTo>
                  <a:lnTo>
                    <a:pt x="17" y="0"/>
                  </a:lnTo>
                  <a:lnTo>
                    <a:pt x="12" y="0"/>
                  </a:lnTo>
                  <a:lnTo>
                    <a:pt x="8" y="4"/>
                  </a:lnTo>
                  <a:lnTo>
                    <a:pt x="4" y="4"/>
                  </a:lnTo>
                  <a:lnTo>
                    <a:pt x="4" y="9"/>
                  </a:lnTo>
                  <a:lnTo>
                    <a:pt x="4" y="13"/>
                  </a:lnTo>
                  <a:lnTo>
                    <a:pt x="0" y="13"/>
                  </a:lnTo>
                  <a:lnTo>
                    <a:pt x="4" y="0"/>
                  </a:lnTo>
                  <a:close/>
                </a:path>
              </a:pathLst>
            </a:custGeom>
            <a:solidFill>
              <a:srgbClr val="000000"/>
            </a:solidFill>
            <a:ln w="9525">
              <a:noFill/>
              <a:round/>
              <a:headEnd/>
              <a:tailEnd/>
            </a:ln>
          </p:spPr>
          <p:txBody>
            <a:bodyPr/>
            <a:lstStyle/>
            <a:p>
              <a:endParaRPr lang="en-US"/>
            </a:p>
          </p:txBody>
        </p:sp>
        <p:sp>
          <p:nvSpPr>
            <p:cNvPr id="122008" name="Freeform 85"/>
            <p:cNvSpPr>
              <a:spLocks/>
            </p:cNvSpPr>
            <p:nvPr/>
          </p:nvSpPr>
          <p:spPr bwMode="auto">
            <a:xfrm>
              <a:off x="1595" y="1680"/>
              <a:ext cx="21" cy="46"/>
            </a:xfrm>
            <a:custGeom>
              <a:avLst/>
              <a:gdLst>
                <a:gd name="T0" fmla="*/ 21 w 21"/>
                <a:gd name="T1" fmla="*/ 0 h 46"/>
                <a:gd name="T2" fmla="*/ 17 w 21"/>
                <a:gd name="T3" fmla="*/ 0 h 46"/>
                <a:gd name="T4" fmla="*/ 17 w 21"/>
                <a:gd name="T5" fmla="*/ 0 h 46"/>
                <a:gd name="T6" fmla="*/ 12 w 21"/>
                <a:gd name="T7" fmla="*/ 4 h 46"/>
                <a:gd name="T8" fmla="*/ 8 w 21"/>
                <a:gd name="T9" fmla="*/ 4 h 46"/>
                <a:gd name="T10" fmla="*/ 8 w 21"/>
                <a:gd name="T11" fmla="*/ 8 h 46"/>
                <a:gd name="T12" fmla="*/ 8 w 21"/>
                <a:gd name="T13" fmla="*/ 8 h 46"/>
                <a:gd name="T14" fmla="*/ 8 w 21"/>
                <a:gd name="T15" fmla="*/ 12 h 46"/>
                <a:gd name="T16" fmla="*/ 8 w 21"/>
                <a:gd name="T17" fmla="*/ 17 h 46"/>
                <a:gd name="T18" fmla="*/ 8 w 21"/>
                <a:gd name="T19" fmla="*/ 17 h 46"/>
                <a:gd name="T20" fmla="*/ 8 w 21"/>
                <a:gd name="T21" fmla="*/ 21 h 46"/>
                <a:gd name="T22" fmla="*/ 12 w 21"/>
                <a:gd name="T23" fmla="*/ 25 h 46"/>
                <a:gd name="T24" fmla="*/ 12 w 21"/>
                <a:gd name="T25" fmla="*/ 29 h 46"/>
                <a:gd name="T26" fmla="*/ 17 w 21"/>
                <a:gd name="T27" fmla="*/ 29 h 46"/>
                <a:gd name="T28" fmla="*/ 17 w 21"/>
                <a:gd name="T29" fmla="*/ 34 h 46"/>
                <a:gd name="T30" fmla="*/ 17 w 21"/>
                <a:gd name="T31" fmla="*/ 38 h 46"/>
                <a:gd name="T32" fmla="*/ 17 w 21"/>
                <a:gd name="T33" fmla="*/ 42 h 46"/>
                <a:gd name="T34" fmla="*/ 17 w 21"/>
                <a:gd name="T35" fmla="*/ 42 h 46"/>
                <a:gd name="T36" fmla="*/ 17 w 21"/>
                <a:gd name="T37" fmla="*/ 46 h 46"/>
                <a:gd name="T38" fmla="*/ 12 w 21"/>
                <a:gd name="T39" fmla="*/ 46 h 46"/>
                <a:gd name="T40" fmla="*/ 8 w 21"/>
                <a:gd name="T41" fmla="*/ 46 h 46"/>
                <a:gd name="T42" fmla="*/ 4 w 21"/>
                <a:gd name="T43" fmla="*/ 46 h 46"/>
                <a:gd name="T44" fmla="*/ 4 w 21"/>
                <a:gd name="T45" fmla="*/ 42 h 46"/>
                <a:gd name="T46" fmla="*/ 0 w 21"/>
                <a:gd name="T47" fmla="*/ 38 h 46"/>
                <a:gd name="T48" fmla="*/ 0 w 21"/>
                <a:gd name="T49" fmla="*/ 38 h 46"/>
                <a:gd name="T50" fmla="*/ 4 w 21"/>
                <a:gd name="T51" fmla="*/ 38 h 46"/>
                <a:gd name="T52" fmla="*/ 8 w 21"/>
                <a:gd name="T53" fmla="*/ 42 h 46"/>
                <a:gd name="T54" fmla="*/ 8 w 21"/>
                <a:gd name="T55" fmla="*/ 42 h 46"/>
                <a:gd name="T56" fmla="*/ 12 w 21"/>
                <a:gd name="T57" fmla="*/ 42 h 46"/>
                <a:gd name="T58" fmla="*/ 12 w 21"/>
                <a:gd name="T59" fmla="*/ 38 h 46"/>
                <a:gd name="T60" fmla="*/ 12 w 21"/>
                <a:gd name="T61" fmla="*/ 38 h 46"/>
                <a:gd name="T62" fmla="*/ 8 w 21"/>
                <a:gd name="T63" fmla="*/ 34 h 46"/>
                <a:gd name="T64" fmla="*/ 8 w 21"/>
                <a:gd name="T65" fmla="*/ 29 h 46"/>
                <a:gd name="T66" fmla="*/ 4 w 21"/>
                <a:gd name="T67" fmla="*/ 25 h 46"/>
                <a:gd name="T68" fmla="*/ 4 w 21"/>
                <a:gd name="T69" fmla="*/ 21 h 46"/>
                <a:gd name="T70" fmla="*/ 4 w 21"/>
                <a:gd name="T71" fmla="*/ 21 h 46"/>
                <a:gd name="T72" fmla="*/ 0 w 21"/>
                <a:gd name="T73" fmla="*/ 17 h 46"/>
                <a:gd name="T74" fmla="*/ 0 w 21"/>
                <a:gd name="T75" fmla="*/ 12 h 46"/>
                <a:gd name="T76" fmla="*/ 0 w 21"/>
                <a:gd name="T77" fmla="*/ 8 h 46"/>
                <a:gd name="T78" fmla="*/ 4 w 21"/>
                <a:gd name="T79" fmla="*/ 8 h 46"/>
                <a:gd name="T80" fmla="*/ 4 w 21"/>
                <a:gd name="T81" fmla="*/ 4 h 46"/>
                <a:gd name="T82" fmla="*/ 8 w 21"/>
                <a:gd name="T83" fmla="*/ 0 h 46"/>
                <a:gd name="T84" fmla="*/ 12 w 21"/>
                <a:gd name="T85" fmla="*/ 0 h 46"/>
                <a:gd name="T86" fmla="*/ 17 w 21"/>
                <a:gd name="T87" fmla="*/ 0 h 46"/>
                <a:gd name="T88" fmla="*/ 17 w 21"/>
                <a:gd name="T89" fmla="*/ 0 h 46"/>
                <a:gd name="T90" fmla="*/ 21 w 21"/>
                <a:gd name="T91" fmla="*/ 0 h 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
                <a:gd name="T139" fmla="*/ 0 h 46"/>
                <a:gd name="T140" fmla="*/ 21 w 21"/>
                <a:gd name="T141" fmla="*/ 46 h 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 h="46">
                  <a:moveTo>
                    <a:pt x="21" y="0"/>
                  </a:moveTo>
                  <a:lnTo>
                    <a:pt x="21" y="0"/>
                  </a:lnTo>
                  <a:lnTo>
                    <a:pt x="17" y="0"/>
                  </a:lnTo>
                  <a:lnTo>
                    <a:pt x="12" y="0"/>
                  </a:lnTo>
                  <a:lnTo>
                    <a:pt x="12" y="4"/>
                  </a:lnTo>
                  <a:lnTo>
                    <a:pt x="8" y="4"/>
                  </a:lnTo>
                  <a:lnTo>
                    <a:pt x="8" y="8"/>
                  </a:lnTo>
                  <a:lnTo>
                    <a:pt x="8" y="12"/>
                  </a:lnTo>
                  <a:lnTo>
                    <a:pt x="8" y="17"/>
                  </a:lnTo>
                  <a:lnTo>
                    <a:pt x="8" y="21"/>
                  </a:lnTo>
                  <a:lnTo>
                    <a:pt x="12" y="25"/>
                  </a:lnTo>
                  <a:lnTo>
                    <a:pt x="12" y="29"/>
                  </a:lnTo>
                  <a:lnTo>
                    <a:pt x="17" y="29"/>
                  </a:lnTo>
                  <a:lnTo>
                    <a:pt x="17" y="34"/>
                  </a:lnTo>
                  <a:lnTo>
                    <a:pt x="17" y="38"/>
                  </a:lnTo>
                  <a:lnTo>
                    <a:pt x="17" y="42"/>
                  </a:lnTo>
                  <a:lnTo>
                    <a:pt x="17" y="46"/>
                  </a:lnTo>
                  <a:lnTo>
                    <a:pt x="12" y="46"/>
                  </a:lnTo>
                  <a:lnTo>
                    <a:pt x="8" y="46"/>
                  </a:lnTo>
                  <a:lnTo>
                    <a:pt x="4" y="46"/>
                  </a:lnTo>
                  <a:lnTo>
                    <a:pt x="4" y="42"/>
                  </a:lnTo>
                  <a:lnTo>
                    <a:pt x="0" y="42"/>
                  </a:lnTo>
                  <a:lnTo>
                    <a:pt x="0" y="38"/>
                  </a:lnTo>
                  <a:lnTo>
                    <a:pt x="4" y="38"/>
                  </a:lnTo>
                  <a:lnTo>
                    <a:pt x="4" y="42"/>
                  </a:lnTo>
                  <a:lnTo>
                    <a:pt x="8" y="42"/>
                  </a:lnTo>
                  <a:lnTo>
                    <a:pt x="12" y="42"/>
                  </a:lnTo>
                  <a:lnTo>
                    <a:pt x="12" y="38"/>
                  </a:lnTo>
                  <a:lnTo>
                    <a:pt x="12" y="34"/>
                  </a:lnTo>
                  <a:lnTo>
                    <a:pt x="8" y="34"/>
                  </a:lnTo>
                  <a:lnTo>
                    <a:pt x="8" y="29"/>
                  </a:lnTo>
                  <a:lnTo>
                    <a:pt x="4" y="25"/>
                  </a:lnTo>
                  <a:lnTo>
                    <a:pt x="4" y="21"/>
                  </a:lnTo>
                  <a:lnTo>
                    <a:pt x="4" y="17"/>
                  </a:lnTo>
                  <a:lnTo>
                    <a:pt x="0" y="17"/>
                  </a:lnTo>
                  <a:lnTo>
                    <a:pt x="0" y="12"/>
                  </a:lnTo>
                  <a:lnTo>
                    <a:pt x="0" y="8"/>
                  </a:lnTo>
                  <a:lnTo>
                    <a:pt x="4" y="8"/>
                  </a:lnTo>
                  <a:lnTo>
                    <a:pt x="4" y="4"/>
                  </a:lnTo>
                  <a:lnTo>
                    <a:pt x="8" y="4"/>
                  </a:lnTo>
                  <a:lnTo>
                    <a:pt x="8" y="0"/>
                  </a:lnTo>
                  <a:lnTo>
                    <a:pt x="12" y="0"/>
                  </a:lnTo>
                  <a:lnTo>
                    <a:pt x="17" y="0"/>
                  </a:lnTo>
                  <a:lnTo>
                    <a:pt x="21" y="0"/>
                  </a:lnTo>
                  <a:close/>
                </a:path>
              </a:pathLst>
            </a:custGeom>
            <a:solidFill>
              <a:srgbClr val="4529FF"/>
            </a:solidFill>
            <a:ln w="9525">
              <a:noFill/>
              <a:round/>
              <a:headEnd/>
              <a:tailEnd/>
            </a:ln>
          </p:spPr>
          <p:txBody>
            <a:bodyPr/>
            <a:lstStyle/>
            <a:p>
              <a:endParaRPr lang="en-US"/>
            </a:p>
          </p:txBody>
        </p:sp>
        <p:sp>
          <p:nvSpPr>
            <p:cNvPr id="122009" name="Freeform 86"/>
            <p:cNvSpPr>
              <a:spLocks/>
            </p:cNvSpPr>
            <p:nvPr/>
          </p:nvSpPr>
          <p:spPr bwMode="auto">
            <a:xfrm>
              <a:off x="1531" y="1841"/>
              <a:ext cx="38" cy="17"/>
            </a:xfrm>
            <a:custGeom>
              <a:avLst/>
              <a:gdLst>
                <a:gd name="T0" fmla="*/ 0 w 38"/>
                <a:gd name="T1" fmla="*/ 4 h 17"/>
                <a:gd name="T2" fmla="*/ 4 w 38"/>
                <a:gd name="T3" fmla="*/ 4 h 17"/>
                <a:gd name="T4" fmla="*/ 4 w 38"/>
                <a:gd name="T5" fmla="*/ 4 h 17"/>
                <a:gd name="T6" fmla="*/ 9 w 38"/>
                <a:gd name="T7" fmla="*/ 4 h 17"/>
                <a:gd name="T8" fmla="*/ 9 w 38"/>
                <a:gd name="T9" fmla="*/ 4 h 17"/>
                <a:gd name="T10" fmla="*/ 13 w 38"/>
                <a:gd name="T11" fmla="*/ 0 h 17"/>
                <a:gd name="T12" fmla="*/ 13 w 38"/>
                <a:gd name="T13" fmla="*/ 0 h 17"/>
                <a:gd name="T14" fmla="*/ 13 w 38"/>
                <a:gd name="T15" fmla="*/ 0 h 17"/>
                <a:gd name="T16" fmla="*/ 17 w 38"/>
                <a:gd name="T17" fmla="*/ 0 h 17"/>
                <a:gd name="T18" fmla="*/ 21 w 38"/>
                <a:gd name="T19" fmla="*/ 0 h 17"/>
                <a:gd name="T20" fmla="*/ 21 w 38"/>
                <a:gd name="T21" fmla="*/ 0 h 17"/>
                <a:gd name="T22" fmla="*/ 26 w 38"/>
                <a:gd name="T23" fmla="*/ 0 h 17"/>
                <a:gd name="T24" fmla="*/ 26 w 38"/>
                <a:gd name="T25" fmla="*/ 0 h 17"/>
                <a:gd name="T26" fmla="*/ 30 w 38"/>
                <a:gd name="T27" fmla="*/ 0 h 17"/>
                <a:gd name="T28" fmla="*/ 30 w 38"/>
                <a:gd name="T29" fmla="*/ 0 h 17"/>
                <a:gd name="T30" fmla="*/ 34 w 38"/>
                <a:gd name="T31" fmla="*/ 0 h 17"/>
                <a:gd name="T32" fmla="*/ 34 w 38"/>
                <a:gd name="T33" fmla="*/ 0 h 17"/>
                <a:gd name="T34" fmla="*/ 34 w 38"/>
                <a:gd name="T35" fmla="*/ 0 h 17"/>
                <a:gd name="T36" fmla="*/ 38 w 38"/>
                <a:gd name="T37" fmla="*/ 8 h 17"/>
                <a:gd name="T38" fmla="*/ 34 w 38"/>
                <a:gd name="T39" fmla="*/ 8 h 17"/>
                <a:gd name="T40" fmla="*/ 34 w 38"/>
                <a:gd name="T41" fmla="*/ 8 h 17"/>
                <a:gd name="T42" fmla="*/ 34 w 38"/>
                <a:gd name="T43" fmla="*/ 8 h 17"/>
                <a:gd name="T44" fmla="*/ 30 w 38"/>
                <a:gd name="T45" fmla="*/ 8 h 17"/>
                <a:gd name="T46" fmla="*/ 26 w 38"/>
                <a:gd name="T47" fmla="*/ 8 h 17"/>
                <a:gd name="T48" fmla="*/ 26 w 38"/>
                <a:gd name="T49" fmla="*/ 8 h 17"/>
                <a:gd name="T50" fmla="*/ 21 w 38"/>
                <a:gd name="T51" fmla="*/ 8 h 17"/>
                <a:gd name="T52" fmla="*/ 17 w 38"/>
                <a:gd name="T53" fmla="*/ 8 h 17"/>
                <a:gd name="T54" fmla="*/ 17 w 38"/>
                <a:gd name="T55" fmla="*/ 8 h 17"/>
                <a:gd name="T56" fmla="*/ 17 w 38"/>
                <a:gd name="T57" fmla="*/ 8 h 17"/>
                <a:gd name="T58" fmla="*/ 13 w 38"/>
                <a:gd name="T59" fmla="*/ 8 h 17"/>
                <a:gd name="T60" fmla="*/ 13 w 38"/>
                <a:gd name="T61" fmla="*/ 8 h 17"/>
                <a:gd name="T62" fmla="*/ 9 w 38"/>
                <a:gd name="T63" fmla="*/ 8 h 17"/>
                <a:gd name="T64" fmla="*/ 9 w 38"/>
                <a:gd name="T65" fmla="*/ 8 h 17"/>
                <a:gd name="T66" fmla="*/ 4 w 38"/>
                <a:gd name="T67" fmla="*/ 13 h 17"/>
                <a:gd name="T68" fmla="*/ 4 w 38"/>
                <a:gd name="T69" fmla="*/ 13 h 17"/>
                <a:gd name="T70" fmla="*/ 4 w 38"/>
                <a:gd name="T71" fmla="*/ 13 h 17"/>
                <a:gd name="T72" fmla="*/ 0 w 38"/>
                <a:gd name="T73" fmla="*/ 13 h 17"/>
                <a:gd name="T74" fmla="*/ 0 w 38"/>
                <a:gd name="T75" fmla="*/ 8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
                <a:gd name="T115" fmla="*/ 0 h 17"/>
                <a:gd name="T116" fmla="*/ 38 w 38"/>
                <a:gd name="T117" fmla="*/ 17 h 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 h="17">
                  <a:moveTo>
                    <a:pt x="0" y="8"/>
                  </a:moveTo>
                  <a:lnTo>
                    <a:pt x="0" y="4"/>
                  </a:lnTo>
                  <a:lnTo>
                    <a:pt x="4" y="4"/>
                  </a:lnTo>
                  <a:lnTo>
                    <a:pt x="9" y="4"/>
                  </a:lnTo>
                  <a:lnTo>
                    <a:pt x="9" y="0"/>
                  </a:lnTo>
                  <a:lnTo>
                    <a:pt x="13" y="0"/>
                  </a:lnTo>
                  <a:lnTo>
                    <a:pt x="17" y="0"/>
                  </a:lnTo>
                  <a:lnTo>
                    <a:pt x="21" y="0"/>
                  </a:lnTo>
                  <a:lnTo>
                    <a:pt x="26" y="0"/>
                  </a:lnTo>
                  <a:lnTo>
                    <a:pt x="30" y="0"/>
                  </a:lnTo>
                  <a:lnTo>
                    <a:pt x="34" y="0"/>
                  </a:lnTo>
                  <a:lnTo>
                    <a:pt x="38" y="8"/>
                  </a:lnTo>
                  <a:lnTo>
                    <a:pt x="34" y="8"/>
                  </a:lnTo>
                  <a:lnTo>
                    <a:pt x="30" y="8"/>
                  </a:lnTo>
                  <a:lnTo>
                    <a:pt x="26" y="8"/>
                  </a:lnTo>
                  <a:lnTo>
                    <a:pt x="21" y="8"/>
                  </a:lnTo>
                  <a:lnTo>
                    <a:pt x="17" y="8"/>
                  </a:lnTo>
                  <a:lnTo>
                    <a:pt x="13" y="8"/>
                  </a:lnTo>
                  <a:lnTo>
                    <a:pt x="9" y="8"/>
                  </a:lnTo>
                  <a:lnTo>
                    <a:pt x="4" y="13"/>
                  </a:lnTo>
                  <a:lnTo>
                    <a:pt x="0" y="13"/>
                  </a:lnTo>
                  <a:lnTo>
                    <a:pt x="0" y="17"/>
                  </a:lnTo>
                  <a:lnTo>
                    <a:pt x="0" y="8"/>
                  </a:lnTo>
                  <a:close/>
                </a:path>
              </a:pathLst>
            </a:custGeom>
            <a:solidFill>
              <a:srgbClr val="000000"/>
            </a:solidFill>
            <a:ln w="9525">
              <a:noFill/>
              <a:round/>
              <a:headEnd/>
              <a:tailEnd/>
            </a:ln>
          </p:spPr>
          <p:txBody>
            <a:bodyPr/>
            <a:lstStyle/>
            <a:p>
              <a:endParaRPr lang="en-US"/>
            </a:p>
          </p:txBody>
        </p:sp>
        <p:sp>
          <p:nvSpPr>
            <p:cNvPr id="122010" name="Freeform 87"/>
            <p:cNvSpPr>
              <a:spLocks/>
            </p:cNvSpPr>
            <p:nvPr/>
          </p:nvSpPr>
          <p:spPr bwMode="auto">
            <a:xfrm>
              <a:off x="1599" y="1815"/>
              <a:ext cx="51" cy="22"/>
            </a:xfrm>
            <a:custGeom>
              <a:avLst/>
              <a:gdLst>
                <a:gd name="T0" fmla="*/ 4 w 51"/>
                <a:gd name="T1" fmla="*/ 13 h 22"/>
                <a:gd name="T2" fmla="*/ 4 w 51"/>
                <a:gd name="T3" fmla="*/ 13 h 22"/>
                <a:gd name="T4" fmla="*/ 8 w 51"/>
                <a:gd name="T5" fmla="*/ 13 h 22"/>
                <a:gd name="T6" fmla="*/ 8 w 51"/>
                <a:gd name="T7" fmla="*/ 13 h 22"/>
                <a:gd name="T8" fmla="*/ 13 w 51"/>
                <a:gd name="T9" fmla="*/ 13 h 22"/>
                <a:gd name="T10" fmla="*/ 13 w 51"/>
                <a:gd name="T11" fmla="*/ 9 h 22"/>
                <a:gd name="T12" fmla="*/ 17 w 51"/>
                <a:gd name="T13" fmla="*/ 9 h 22"/>
                <a:gd name="T14" fmla="*/ 17 w 51"/>
                <a:gd name="T15" fmla="*/ 9 h 22"/>
                <a:gd name="T16" fmla="*/ 21 w 51"/>
                <a:gd name="T17" fmla="*/ 9 h 22"/>
                <a:gd name="T18" fmla="*/ 21 w 51"/>
                <a:gd name="T19" fmla="*/ 9 h 22"/>
                <a:gd name="T20" fmla="*/ 25 w 51"/>
                <a:gd name="T21" fmla="*/ 9 h 22"/>
                <a:gd name="T22" fmla="*/ 25 w 51"/>
                <a:gd name="T23" fmla="*/ 9 h 22"/>
                <a:gd name="T24" fmla="*/ 30 w 51"/>
                <a:gd name="T25" fmla="*/ 9 h 22"/>
                <a:gd name="T26" fmla="*/ 30 w 51"/>
                <a:gd name="T27" fmla="*/ 9 h 22"/>
                <a:gd name="T28" fmla="*/ 34 w 51"/>
                <a:gd name="T29" fmla="*/ 5 h 22"/>
                <a:gd name="T30" fmla="*/ 34 w 51"/>
                <a:gd name="T31" fmla="*/ 5 h 22"/>
                <a:gd name="T32" fmla="*/ 38 w 51"/>
                <a:gd name="T33" fmla="*/ 5 h 22"/>
                <a:gd name="T34" fmla="*/ 38 w 51"/>
                <a:gd name="T35" fmla="*/ 5 h 22"/>
                <a:gd name="T36" fmla="*/ 42 w 51"/>
                <a:gd name="T37" fmla="*/ 5 h 22"/>
                <a:gd name="T38" fmla="*/ 42 w 51"/>
                <a:gd name="T39" fmla="*/ 5 h 22"/>
                <a:gd name="T40" fmla="*/ 47 w 51"/>
                <a:gd name="T41" fmla="*/ 5 h 22"/>
                <a:gd name="T42" fmla="*/ 51 w 51"/>
                <a:gd name="T43" fmla="*/ 5 h 22"/>
                <a:gd name="T44" fmla="*/ 51 w 51"/>
                <a:gd name="T45" fmla="*/ 0 h 22"/>
                <a:gd name="T46" fmla="*/ 51 w 51"/>
                <a:gd name="T47" fmla="*/ 0 h 22"/>
                <a:gd name="T48" fmla="*/ 51 w 51"/>
                <a:gd name="T49" fmla="*/ 5 h 22"/>
                <a:gd name="T50" fmla="*/ 51 w 51"/>
                <a:gd name="T51" fmla="*/ 5 h 22"/>
                <a:gd name="T52" fmla="*/ 51 w 51"/>
                <a:gd name="T53" fmla="*/ 5 h 22"/>
                <a:gd name="T54" fmla="*/ 47 w 51"/>
                <a:gd name="T55" fmla="*/ 9 h 22"/>
                <a:gd name="T56" fmla="*/ 42 w 51"/>
                <a:gd name="T57" fmla="*/ 9 h 22"/>
                <a:gd name="T58" fmla="*/ 42 w 51"/>
                <a:gd name="T59" fmla="*/ 13 h 22"/>
                <a:gd name="T60" fmla="*/ 38 w 51"/>
                <a:gd name="T61" fmla="*/ 13 h 22"/>
                <a:gd name="T62" fmla="*/ 34 w 51"/>
                <a:gd name="T63" fmla="*/ 13 h 22"/>
                <a:gd name="T64" fmla="*/ 34 w 51"/>
                <a:gd name="T65" fmla="*/ 17 h 22"/>
                <a:gd name="T66" fmla="*/ 30 w 51"/>
                <a:gd name="T67" fmla="*/ 17 h 22"/>
                <a:gd name="T68" fmla="*/ 25 w 51"/>
                <a:gd name="T69" fmla="*/ 17 h 22"/>
                <a:gd name="T70" fmla="*/ 25 w 51"/>
                <a:gd name="T71" fmla="*/ 22 h 22"/>
                <a:gd name="T72" fmla="*/ 21 w 51"/>
                <a:gd name="T73" fmla="*/ 22 h 22"/>
                <a:gd name="T74" fmla="*/ 21 w 51"/>
                <a:gd name="T75" fmla="*/ 22 h 22"/>
                <a:gd name="T76" fmla="*/ 17 w 51"/>
                <a:gd name="T77" fmla="*/ 22 h 22"/>
                <a:gd name="T78" fmla="*/ 13 w 51"/>
                <a:gd name="T79" fmla="*/ 22 h 22"/>
                <a:gd name="T80" fmla="*/ 13 w 51"/>
                <a:gd name="T81" fmla="*/ 22 h 22"/>
                <a:gd name="T82" fmla="*/ 8 w 51"/>
                <a:gd name="T83" fmla="*/ 22 h 22"/>
                <a:gd name="T84" fmla="*/ 8 w 51"/>
                <a:gd name="T85" fmla="*/ 22 h 22"/>
                <a:gd name="T86" fmla="*/ 4 w 51"/>
                <a:gd name="T87" fmla="*/ 22 h 22"/>
                <a:gd name="T88" fmla="*/ 4 w 51"/>
                <a:gd name="T89" fmla="*/ 22 h 22"/>
                <a:gd name="T90" fmla="*/ 4 w 51"/>
                <a:gd name="T91" fmla="*/ 22 h 22"/>
                <a:gd name="T92" fmla="*/ 0 w 51"/>
                <a:gd name="T93" fmla="*/ 17 h 22"/>
                <a:gd name="T94" fmla="*/ 0 w 51"/>
                <a:gd name="T95" fmla="*/ 17 h 22"/>
                <a:gd name="T96" fmla="*/ 0 w 51"/>
                <a:gd name="T97" fmla="*/ 13 h 22"/>
                <a:gd name="T98" fmla="*/ 0 w 51"/>
                <a:gd name="T99" fmla="*/ 13 h 22"/>
                <a:gd name="T100" fmla="*/ 4 w 51"/>
                <a:gd name="T101" fmla="*/ 13 h 22"/>
                <a:gd name="T102" fmla="*/ 4 w 51"/>
                <a:gd name="T103" fmla="*/ 13 h 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
                <a:gd name="T157" fmla="*/ 0 h 22"/>
                <a:gd name="T158" fmla="*/ 51 w 51"/>
                <a:gd name="T159" fmla="*/ 22 h 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 h="22">
                  <a:moveTo>
                    <a:pt x="4" y="13"/>
                  </a:moveTo>
                  <a:lnTo>
                    <a:pt x="4" y="13"/>
                  </a:lnTo>
                  <a:lnTo>
                    <a:pt x="8" y="13"/>
                  </a:lnTo>
                  <a:lnTo>
                    <a:pt x="13" y="13"/>
                  </a:lnTo>
                  <a:lnTo>
                    <a:pt x="13" y="9"/>
                  </a:lnTo>
                  <a:lnTo>
                    <a:pt x="17" y="9"/>
                  </a:lnTo>
                  <a:lnTo>
                    <a:pt x="21" y="9"/>
                  </a:lnTo>
                  <a:lnTo>
                    <a:pt x="25" y="9"/>
                  </a:lnTo>
                  <a:lnTo>
                    <a:pt x="30" y="9"/>
                  </a:lnTo>
                  <a:lnTo>
                    <a:pt x="34" y="5"/>
                  </a:lnTo>
                  <a:lnTo>
                    <a:pt x="38" y="5"/>
                  </a:lnTo>
                  <a:lnTo>
                    <a:pt x="42" y="5"/>
                  </a:lnTo>
                  <a:lnTo>
                    <a:pt x="47" y="5"/>
                  </a:lnTo>
                  <a:lnTo>
                    <a:pt x="51" y="5"/>
                  </a:lnTo>
                  <a:lnTo>
                    <a:pt x="51" y="0"/>
                  </a:lnTo>
                  <a:lnTo>
                    <a:pt x="51" y="5"/>
                  </a:lnTo>
                  <a:lnTo>
                    <a:pt x="47" y="5"/>
                  </a:lnTo>
                  <a:lnTo>
                    <a:pt x="47" y="9"/>
                  </a:lnTo>
                  <a:lnTo>
                    <a:pt x="42" y="9"/>
                  </a:lnTo>
                  <a:lnTo>
                    <a:pt x="42" y="13"/>
                  </a:lnTo>
                  <a:lnTo>
                    <a:pt x="38" y="13"/>
                  </a:lnTo>
                  <a:lnTo>
                    <a:pt x="34" y="13"/>
                  </a:lnTo>
                  <a:lnTo>
                    <a:pt x="34" y="17"/>
                  </a:lnTo>
                  <a:lnTo>
                    <a:pt x="30" y="17"/>
                  </a:lnTo>
                  <a:lnTo>
                    <a:pt x="25" y="17"/>
                  </a:lnTo>
                  <a:lnTo>
                    <a:pt x="25" y="22"/>
                  </a:lnTo>
                  <a:lnTo>
                    <a:pt x="21" y="22"/>
                  </a:lnTo>
                  <a:lnTo>
                    <a:pt x="17" y="22"/>
                  </a:lnTo>
                  <a:lnTo>
                    <a:pt x="13" y="22"/>
                  </a:lnTo>
                  <a:lnTo>
                    <a:pt x="8" y="22"/>
                  </a:lnTo>
                  <a:lnTo>
                    <a:pt x="4" y="22"/>
                  </a:lnTo>
                  <a:lnTo>
                    <a:pt x="0" y="22"/>
                  </a:lnTo>
                  <a:lnTo>
                    <a:pt x="0" y="17"/>
                  </a:lnTo>
                  <a:lnTo>
                    <a:pt x="0" y="13"/>
                  </a:lnTo>
                  <a:lnTo>
                    <a:pt x="4" y="13"/>
                  </a:lnTo>
                  <a:close/>
                </a:path>
              </a:pathLst>
            </a:custGeom>
            <a:solidFill>
              <a:srgbClr val="EDEBFF"/>
            </a:solidFill>
            <a:ln w="9525">
              <a:noFill/>
              <a:round/>
              <a:headEnd/>
              <a:tailEnd/>
            </a:ln>
          </p:spPr>
          <p:txBody>
            <a:bodyPr/>
            <a:lstStyle/>
            <a:p>
              <a:endParaRPr lang="en-US"/>
            </a:p>
          </p:txBody>
        </p:sp>
        <p:sp>
          <p:nvSpPr>
            <p:cNvPr id="122011" name="Freeform 88"/>
            <p:cNvSpPr>
              <a:spLocks/>
            </p:cNvSpPr>
            <p:nvPr/>
          </p:nvSpPr>
          <p:spPr bwMode="auto">
            <a:xfrm>
              <a:off x="1590" y="1820"/>
              <a:ext cx="47" cy="12"/>
            </a:xfrm>
            <a:custGeom>
              <a:avLst/>
              <a:gdLst>
                <a:gd name="T0" fmla="*/ 0 w 47"/>
                <a:gd name="T1" fmla="*/ 4 h 12"/>
                <a:gd name="T2" fmla="*/ 0 w 47"/>
                <a:gd name="T3" fmla="*/ 4 h 12"/>
                <a:gd name="T4" fmla="*/ 5 w 47"/>
                <a:gd name="T5" fmla="*/ 4 h 12"/>
                <a:gd name="T6" fmla="*/ 5 w 47"/>
                <a:gd name="T7" fmla="*/ 4 h 12"/>
                <a:gd name="T8" fmla="*/ 9 w 47"/>
                <a:gd name="T9" fmla="*/ 4 h 12"/>
                <a:gd name="T10" fmla="*/ 9 w 47"/>
                <a:gd name="T11" fmla="*/ 4 h 12"/>
                <a:gd name="T12" fmla="*/ 13 w 47"/>
                <a:gd name="T13" fmla="*/ 4 h 12"/>
                <a:gd name="T14" fmla="*/ 13 w 47"/>
                <a:gd name="T15" fmla="*/ 4 h 12"/>
                <a:gd name="T16" fmla="*/ 17 w 47"/>
                <a:gd name="T17" fmla="*/ 4 h 12"/>
                <a:gd name="T18" fmla="*/ 22 w 47"/>
                <a:gd name="T19" fmla="*/ 4 h 12"/>
                <a:gd name="T20" fmla="*/ 22 w 47"/>
                <a:gd name="T21" fmla="*/ 4 h 12"/>
                <a:gd name="T22" fmla="*/ 26 w 47"/>
                <a:gd name="T23" fmla="*/ 4 h 12"/>
                <a:gd name="T24" fmla="*/ 26 w 47"/>
                <a:gd name="T25" fmla="*/ 4 h 12"/>
                <a:gd name="T26" fmla="*/ 30 w 47"/>
                <a:gd name="T27" fmla="*/ 0 h 12"/>
                <a:gd name="T28" fmla="*/ 30 w 47"/>
                <a:gd name="T29" fmla="*/ 0 h 12"/>
                <a:gd name="T30" fmla="*/ 34 w 47"/>
                <a:gd name="T31" fmla="*/ 0 h 12"/>
                <a:gd name="T32" fmla="*/ 34 w 47"/>
                <a:gd name="T33" fmla="*/ 0 h 12"/>
                <a:gd name="T34" fmla="*/ 39 w 47"/>
                <a:gd name="T35" fmla="*/ 0 h 12"/>
                <a:gd name="T36" fmla="*/ 39 w 47"/>
                <a:gd name="T37" fmla="*/ 0 h 12"/>
                <a:gd name="T38" fmla="*/ 43 w 47"/>
                <a:gd name="T39" fmla="*/ 0 h 12"/>
                <a:gd name="T40" fmla="*/ 43 w 47"/>
                <a:gd name="T41" fmla="*/ 0 h 12"/>
                <a:gd name="T42" fmla="*/ 47 w 47"/>
                <a:gd name="T43" fmla="*/ 0 h 12"/>
                <a:gd name="T44" fmla="*/ 47 w 47"/>
                <a:gd name="T45" fmla="*/ 0 h 12"/>
                <a:gd name="T46" fmla="*/ 47 w 47"/>
                <a:gd name="T47" fmla="*/ 0 h 12"/>
                <a:gd name="T48" fmla="*/ 47 w 47"/>
                <a:gd name="T49" fmla="*/ 0 h 12"/>
                <a:gd name="T50" fmla="*/ 43 w 47"/>
                <a:gd name="T51" fmla="*/ 0 h 12"/>
                <a:gd name="T52" fmla="*/ 43 w 47"/>
                <a:gd name="T53" fmla="*/ 4 h 12"/>
                <a:gd name="T54" fmla="*/ 39 w 47"/>
                <a:gd name="T55" fmla="*/ 4 h 12"/>
                <a:gd name="T56" fmla="*/ 34 w 47"/>
                <a:gd name="T57" fmla="*/ 4 h 12"/>
                <a:gd name="T58" fmla="*/ 34 w 47"/>
                <a:gd name="T59" fmla="*/ 8 h 12"/>
                <a:gd name="T60" fmla="*/ 30 w 47"/>
                <a:gd name="T61" fmla="*/ 8 h 12"/>
                <a:gd name="T62" fmla="*/ 26 w 47"/>
                <a:gd name="T63" fmla="*/ 8 h 12"/>
                <a:gd name="T64" fmla="*/ 26 w 47"/>
                <a:gd name="T65" fmla="*/ 8 h 12"/>
                <a:gd name="T66" fmla="*/ 22 w 47"/>
                <a:gd name="T67" fmla="*/ 8 h 12"/>
                <a:gd name="T68" fmla="*/ 22 w 47"/>
                <a:gd name="T69" fmla="*/ 12 h 12"/>
                <a:gd name="T70" fmla="*/ 17 w 47"/>
                <a:gd name="T71" fmla="*/ 12 h 12"/>
                <a:gd name="T72" fmla="*/ 13 w 47"/>
                <a:gd name="T73" fmla="*/ 12 h 12"/>
                <a:gd name="T74" fmla="*/ 13 w 47"/>
                <a:gd name="T75" fmla="*/ 12 h 12"/>
                <a:gd name="T76" fmla="*/ 9 w 47"/>
                <a:gd name="T77" fmla="*/ 12 h 12"/>
                <a:gd name="T78" fmla="*/ 9 w 47"/>
                <a:gd name="T79" fmla="*/ 12 h 12"/>
                <a:gd name="T80" fmla="*/ 5 w 47"/>
                <a:gd name="T81" fmla="*/ 12 h 12"/>
                <a:gd name="T82" fmla="*/ 5 w 47"/>
                <a:gd name="T83" fmla="*/ 12 h 12"/>
                <a:gd name="T84" fmla="*/ 5 w 47"/>
                <a:gd name="T85" fmla="*/ 8 h 12"/>
                <a:gd name="T86" fmla="*/ 0 w 47"/>
                <a:gd name="T87" fmla="*/ 8 h 12"/>
                <a:gd name="T88" fmla="*/ 0 w 47"/>
                <a:gd name="T89" fmla="*/ 4 h 12"/>
                <a:gd name="T90" fmla="*/ 0 w 47"/>
                <a:gd name="T91" fmla="*/ 4 h 12"/>
                <a:gd name="T92" fmla="*/ 0 w 47"/>
                <a:gd name="T93" fmla="*/ 4 h 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
                <a:gd name="T142" fmla="*/ 0 h 12"/>
                <a:gd name="T143" fmla="*/ 47 w 47"/>
                <a:gd name="T144" fmla="*/ 12 h 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 h="12">
                  <a:moveTo>
                    <a:pt x="0" y="4"/>
                  </a:moveTo>
                  <a:lnTo>
                    <a:pt x="0" y="4"/>
                  </a:lnTo>
                  <a:lnTo>
                    <a:pt x="5" y="4"/>
                  </a:lnTo>
                  <a:lnTo>
                    <a:pt x="9" y="4"/>
                  </a:lnTo>
                  <a:lnTo>
                    <a:pt x="13" y="4"/>
                  </a:lnTo>
                  <a:lnTo>
                    <a:pt x="17" y="4"/>
                  </a:lnTo>
                  <a:lnTo>
                    <a:pt x="22" y="4"/>
                  </a:lnTo>
                  <a:lnTo>
                    <a:pt x="26" y="4"/>
                  </a:lnTo>
                  <a:lnTo>
                    <a:pt x="30" y="0"/>
                  </a:lnTo>
                  <a:lnTo>
                    <a:pt x="34" y="0"/>
                  </a:lnTo>
                  <a:lnTo>
                    <a:pt x="39" y="0"/>
                  </a:lnTo>
                  <a:lnTo>
                    <a:pt x="43" y="0"/>
                  </a:lnTo>
                  <a:lnTo>
                    <a:pt x="47" y="0"/>
                  </a:lnTo>
                  <a:lnTo>
                    <a:pt x="43" y="0"/>
                  </a:lnTo>
                  <a:lnTo>
                    <a:pt x="43" y="4"/>
                  </a:lnTo>
                  <a:lnTo>
                    <a:pt x="39" y="4"/>
                  </a:lnTo>
                  <a:lnTo>
                    <a:pt x="34" y="4"/>
                  </a:lnTo>
                  <a:lnTo>
                    <a:pt x="34" y="8"/>
                  </a:lnTo>
                  <a:lnTo>
                    <a:pt x="30" y="8"/>
                  </a:lnTo>
                  <a:lnTo>
                    <a:pt x="26" y="8"/>
                  </a:lnTo>
                  <a:lnTo>
                    <a:pt x="22" y="8"/>
                  </a:lnTo>
                  <a:lnTo>
                    <a:pt x="22" y="12"/>
                  </a:lnTo>
                  <a:lnTo>
                    <a:pt x="17" y="12"/>
                  </a:lnTo>
                  <a:lnTo>
                    <a:pt x="13" y="12"/>
                  </a:lnTo>
                  <a:lnTo>
                    <a:pt x="9" y="12"/>
                  </a:lnTo>
                  <a:lnTo>
                    <a:pt x="5" y="12"/>
                  </a:lnTo>
                  <a:lnTo>
                    <a:pt x="5" y="8"/>
                  </a:lnTo>
                  <a:lnTo>
                    <a:pt x="0" y="8"/>
                  </a:lnTo>
                  <a:lnTo>
                    <a:pt x="0" y="4"/>
                  </a:lnTo>
                  <a:close/>
                </a:path>
              </a:pathLst>
            </a:custGeom>
            <a:solidFill>
              <a:srgbClr val="000000"/>
            </a:solidFill>
            <a:ln w="9525">
              <a:noFill/>
              <a:round/>
              <a:headEnd/>
              <a:tailEnd/>
            </a:ln>
          </p:spPr>
          <p:txBody>
            <a:bodyPr/>
            <a:lstStyle/>
            <a:p>
              <a:endParaRPr lang="en-US"/>
            </a:p>
          </p:txBody>
        </p:sp>
        <p:sp>
          <p:nvSpPr>
            <p:cNvPr id="122012" name="Freeform 89"/>
            <p:cNvSpPr>
              <a:spLocks/>
            </p:cNvSpPr>
            <p:nvPr/>
          </p:nvSpPr>
          <p:spPr bwMode="auto">
            <a:xfrm>
              <a:off x="1616" y="1900"/>
              <a:ext cx="42" cy="17"/>
            </a:xfrm>
            <a:custGeom>
              <a:avLst/>
              <a:gdLst>
                <a:gd name="T0" fmla="*/ 4 w 42"/>
                <a:gd name="T1" fmla="*/ 9 h 17"/>
                <a:gd name="T2" fmla="*/ 4 w 42"/>
                <a:gd name="T3" fmla="*/ 9 h 17"/>
                <a:gd name="T4" fmla="*/ 8 w 42"/>
                <a:gd name="T5" fmla="*/ 9 h 17"/>
                <a:gd name="T6" fmla="*/ 8 w 42"/>
                <a:gd name="T7" fmla="*/ 9 h 17"/>
                <a:gd name="T8" fmla="*/ 13 w 42"/>
                <a:gd name="T9" fmla="*/ 9 h 17"/>
                <a:gd name="T10" fmla="*/ 13 w 42"/>
                <a:gd name="T11" fmla="*/ 9 h 17"/>
                <a:gd name="T12" fmla="*/ 17 w 42"/>
                <a:gd name="T13" fmla="*/ 4 h 17"/>
                <a:gd name="T14" fmla="*/ 17 w 42"/>
                <a:gd name="T15" fmla="*/ 4 h 17"/>
                <a:gd name="T16" fmla="*/ 21 w 42"/>
                <a:gd name="T17" fmla="*/ 4 h 17"/>
                <a:gd name="T18" fmla="*/ 21 w 42"/>
                <a:gd name="T19" fmla="*/ 4 h 17"/>
                <a:gd name="T20" fmla="*/ 25 w 42"/>
                <a:gd name="T21" fmla="*/ 4 h 17"/>
                <a:gd name="T22" fmla="*/ 25 w 42"/>
                <a:gd name="T23" fmla="*/ 4 h 17"/>
                <a:gd name="T24" fmla="*/ 30 w 42"/>
                <a:gd name="T25" fmla="*/ 4 h 17"/>
                <a:gd name="T26" fmla="*/ 30 w 42"/>
                <a:gd name="T27" fmla="*/ 4 h 17"/>
                <a:gd name="T28" fmla="*/ 34 w 42"/>
                <a:gd name="T29" fmla="*/ 0 h 17"/>
                <a:gd name="T30" fmla="*/ 34 w 42"/>
                <a:gd name="T31" fmla="*/ 0 h 17"/>
                <a:gd name="T32" fmla="*/ 38 w 42"/>
                <a:gd name="T33" fmla="*/ 0 h 17"/>
                <a:gd name="T34" fmla="*/ 38 w 42"/>
                <a:gd name="T35" fmla="*/ 0 h 17"/>
                <a:gd name="T36" fmla="*/ 42 w 42"/>
                <a:gd name="T37" fmla="*/ 0 h 17"/>
                <a:gd name="T38" fmla="*/ 42 w 42"/>
                <a:gd name="T39" fmla="*/ 0 h 17"/>
                <a:gd name="T40" fmla="*/ 42 w 42"/>
                <a:gd name="T41" fmla="*/ 0 h 17"/>
                <a:gd name="T42" fmla="*/ 38 w 42"/>
                <a:gd name="T43" fmla="*/ 0 h 17"/>
                <a:gd name="T44" fmla="*/ 38 w 42"/>
                <a:gd name="T45" fmla="*/ 4 h 17"/>
                <a:gd name="T46" fmla="*/ 34 w 42"/>
                <a:gd name="T47" fmla="*/ 4 h 17"/>
                <a:gd name="T48" fmla="*/ 34 w 42"/>
                <a:gd name="T49" fmla="*/ 9 h 17"/>
                <a:gd name="T50" fmla="*/ 30 w 42"/>
                <a:gd name="T51" fmla="*/ 9 h 17"/>
                <a:gd name="T52" fmla="*/ 25 w 42"/>
                <a:gd name="T53" fmla="*/ 9 h 17"/>
                <a:gd name="T54" fmla="*/ 25 w 42"/>
                <a:gd name="T55" fmla="*/ 13 h 17"/>
                <a:gd name="T56" fmla="*/ 21 w 42"/>
                <a:gd name="T57" fmla="*/ 13 h 17"/>
                <a:gd name="T58" fmla="*/ 17 w 42"/>
                <a:gd name="T59" fmla="*/ 13 h 17"/>
                <a:gd name="T60" fmla="*/ 17 w 42"/>
                <a:gd name="T61" fmla="*/ 13 h 17"/>
                <a:gd name="T62" fmla="*/ 13 w 42"/>
                <a:gd name="T63" fmla="*/ 17 h 17"/>
                <a:gd name="T64" fmla="*/ 8 w 42"/>
                <a:gd name="T65" fmla="*/ 17 h 17"/>
                <a:gd name="T66" fmla="*/ 8 w 42"/>
                <a:gd name="T67" fmla="*/ 17 h 17"/>
                <a:gd name="T68" fmla="*/ 4 w 42"/>
                <a:gd name="T69" fmla="*/ 17 h 17"/>
                <a:gd name="T70" fmla="*/ 4 w 42"/>
                <a:gd name="T71" fmla="*/ 17 h 17"/>
                <a:gd name="T72" fmla="*/ 0 w 42"/>
                <a:gd name="T73" fmla="*/ 17 h 17"/>
                <a:gd name="T74" fmla="*/ 0 w 42"/>
                <a:gd name="T75" fmla="*/ 17 h 17"/>
                <a:gd name="T76" fmla="*/ 0 w 42"/>
                <a:gd name="T77" fmla="*/ 17 h 17"/>
                <a:gd name="T78" fmla="*/ 0 w 42"/>
                <a:gd name="T79" fmla="*/ 13 h 17"/>
                <a:gd name="T80" fmla="*/ 0 w 42"/>
                <a:gd name="T81" fmla="*/ 13 h 17"/>
                <a:gd name="T82" fmla="*/ 0 w 42"/>
                <a:gd name="T83" fmla="*/ 9 h 17"/>
                <a:gd name="T84" fmla="*/ 4 w 42"/>
                <a:gd name="T85" fmla="*/ 9 h 17"/>
                <a:gd name="T86" fmla="*/ 4 w 42"/>
                <a:gd name="T87" fmla="*/ 9 h 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
                <a:gd name="T133" fmla="*/ 0 h 17"/>
                <a:gd name="T134" fmla="*/ 42 w 42"/>
                <a:gd name="T135" fmla="*/ 17 h 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 h="17">
                  <a:moveTo>
                    <a:pt x="4" y="9"/>
                  </a:moveTo>
                  <a:lnTo>
                    <a:pt x="4" y="9"/>
                  </a:lnTo>
                  <a:lnTo>
                    <a:pt x="8" y="9"/>
                  </a:lnTo>
                  <a:lnTo>
                    <a:pt x="13" y="9"/>
                  </a:lnTo>
                  <a:lnTo>
                    <a:pt x="17" y="9"/>
                  </a:lnTo>
                  <a:lnTo>
                    <a:pt x="17" y="4"/>
                  </a:lnTo>
                  <a:lnTo>
                    <a:pt x="21" y="4"/>
                  </a:lnTo>
                  <a:lnTo>
                    <a:pt x="25" y="4"/>
                  </a:lnTo>
                  <a:lnTo>
                    <a:pt x="30" y="4"/>
                  </a:lnTo>
                  <a:lnTo>
                    <a:pt x="34" y="0"/>
                  </a:lnTo>
                  <a:lnTo>
                    <a:pt x="38" y="0"/>
                  </a:lnTo>
                  <a:lnTo>
                    <a:pt x="42" y="0"/>
                  </a:lnTo>
                  <a:lnTo>
                    <a:pt x="38" y="0"/>
                  </a:lnTo>
                  <a:lnTo>
                    <a:pt x="38" y="4"/>
                  </a:lnTo>
                  <a:lnTo>
                    <a:pt x="34" y="4"/>
                  </a:lnTo>
                  <a:lnTo>
                    <a:pt x="34" y="9"/>
                  </a:lnTo>
                  <a:lnTo>
                    <a:pt x="30" y="9"/>
                  </a:lnTo>
                  <a:lnTo>
                    <a:pt x="25" y="9"/>
                  </a:lnTo>
                  <a:lnTo>
                    <a:pt x="25" y="13"/>
                  </a:lnTo>
                  <a:lnTo>
                    <a:pt x="21" y="13"/>
                  </a:lnTo>
                  <a:lnTo>
                    <a:pt x="17" y="13"/>
                  </a:lnTo>
                  <a:lnTo>
                    <a:pt x="13" y="17"/>
                  </a:lnTo>
                  <a:lnTo>
                    <a:pt x="8" y="17"/>
                  </a:lnTo>
                  <a:lnTo>
                    <a:pt x="4" y="17"/>
                  </a:lnTo>
                  <a:lnTo>
                    <a:pt x="0" y="17"/>
                  </a:lnTo>
                  <a:lnTo>
                    <a:pt x="0" y="13"/>
                  </a:lnTo>
                  <a:lnTo>
                    <a:pt x="0" y="9"/>
                  </a:lnTo>
                  <a:lnTo>
                    <a:pt x="4" y="9"/>
                  </a:lnTo>
                  <a:close/>
                </a:path>
              </a:pathLst>
            </a:custGeom>
            <a:solidFill>
              <a:srgbClr val="FFE066"/>
            </a:solidFill>
            <a:ln w="9525">
              <a:noFill/>
              <a:round/>
              <a:headEnd/>
              <a:tailEnd/>
            </a:ln>
          </p:spPr>
          <p:txBody>
            <a:bodyPr/>
            <a:lstStyle/>
            <a:p>
              <a:endParaRPr lang="en-US"/>
            </a:p>
          </p:txBody>
        </p:sp>
        <p:sp>
          <p:nvSpPr>
            <p:cNvPr id="122013" name="Freeform 90"/>
            <p:cNvSpPr>
              <a:spLocks/>
            </p:cNvSpPr>
            <p:nvPr/>
          </p:nvSpPr>
          <p:spPr bwMode="auto">
            <a:xfrm>
              <a:off x="1612" y="1904"/>
              <a:ext cx="29" cy="9"/>
            </a:xfrm>
            <a:custGeom>
              <a:avLst/>
              <a:gdLst>
                <a:gd name="T0" fmla="*/ 4 w 29"/>
                <a:gd name="T1" fmla="*/ 5 h 9"/>
                <a:gd name="T2" fmla="*/ 8 w 29"/>
                <a:gd name="T3" fmla="*/ 5 h 9"/>
                <a:gd name="T4" fmla="*/ 12 w 29"/>
                <a:gd name="T5" fmla="*/ 5 h 9"/>
                <a:gd name="T6" fmla="*/ 12 w 29"/>
                <a:gd name="T7" fmla="*/ 5 h 9"/>
                <a:gd name="T8" fmla="*/ 17 w 29"/>
                <a:gd name="T9" fmla="*/ 5 h 9"/>
                <a:gd name="T10" fmla="*/ 21 w 29"/>
                <a:gd name="T11" fmla="*/ 5 h 9"/>
                <a:gd name="T12" fmla="*/ 21 w 29"/>
                <a:gd name="T13" fmla="*/ 0 h 9"/>
                <a:gd name="T14" fmla="*/ 25 w 29"/>
                <a:gd name="T15" fmla="*/ 0 h 9"/>
                <a:gd name="T16" fmla="*/ 25 w 29"/>
                <a:gd name="T17" fmla="*/ 0 h 9"/>
                <a:gd name="T18" fmla="*/ 25 w 29"/>
                <a:gd name="T19" fmla="*/ 0 h 9"/>
                <a:gd name="T20" fmla="*/ 29 w 29"/>
                <a:gd name="T21" fmla="*/ 0 h 9"/>
                <a:gd name="T22" fmla="*/ 29 w 29"/>
                <a:gd name="T23" fmla="*/ 0 h 9"/>
                <a:gd name="T24" fmla="*/ 29 w 29"/>
                <a:gd name="T25" fmla="*/ 0 h 9"/>
                <a:gd name="T26" fmla="*/ 25 w 29"/>
                <a:gd name="T27" fmla="*/ 5 h 9"/>
                <a:gd name="T28" fmla="*/ 25 w 29"/>
                <a:gd name="T29" fmla="*/ 5 h 9"/>
                <a:gd name="T30" fmla="*/ 21 w 29"/>
                <a:gd name="T31" fmla="*/ 5 h 9"/>
                <a:gd name="T32" fmla="*/ 21 w 29"/>
                <a:gd name="T33" fmla="*/ 5 h 9"/>
                <a:gd name="T34" fmla="*/ 21 w 29"/>
                <a:gd name="T35" fmla="*/ 5 h 9"/>
                <a:gd name="T36" fmla="*/ 17 w 29"/>
                <a:gd name="T37" fmla="*/ 9 h 9"/>
                <a:gd name="T38" fmla="*/ 17 w 29"/>
                <a:gd name="T39" fmla="*/ 9 h 9"/>
                <a:gd name="T40" fmla="*/ 12 w 29"/>
                <a:gd name="T41" fmla="*/ 9 h 9"/>
                <a:gd name="T42" fmla="*/ 12 w 29"/>
                <a:gd name="T43" fmla="*/ 9 h 9"/>
                <a:gd name="T44" fmla="*/ 8 w 29"/>
                <a:gd name="T45" fmla="*/ 9 h 9"/>
                <a:gd name="T46" fmla="*/ 8 w 29"/>
                <a:gd name="T47" fmla="*/ 9 h 9"/>
                <a:gd name="T48" fmla="*/ 4 w 29"/>
                <a:gd name="T49" fmla="*/ 9 h 9"/>
                <a:gd name="T50" fmla="*/ 4 w 29"/>
                <a:gd name="T51" fmla="*/ 9 h 9"/>
                <a:gd name="T52" fmla="*/ 4 w 29"/>
                <a:gd name="T53" fmla="*/ 9 h 9"/>
                <a:gd name="T54" fmla="*/ 0 w 29"/>
                <a:gd name="T55" fmla="*/ 9 h 9"/>
                <a:gd name="T56" fmla="*/ 0 w 29"/>
                <a:gd name="T57" fmla="*/ 5 h 9"/>
                <a:gd name="T58" fmla="*/ 0 w 29"/>
                <a:gd name="T59" fmla="*/ 5 h 9"/>
                <a:gd name="T60" fmla="*/ 4 w 29"/>
                <a:gd name="T61" fmla="*/ 5 h 9"/>
                <a:gd name="T62" fmla="*/ 4 w 29"/>
                <a:gd name="T63" fmla="*/ 5 h 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9"/>
                <a:gd name="T98" fmla="*/ 29 w 29"/>
                <a:gd name="T99" fmla="*/ 9 h 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9">
                  <a:moveTo>
                    <a:pt x="4" y="5"/>
                  </a:moveTo>
                  <a:lnTo>
                    <a:pt x="4" y="5"/>
                  </a:lnTo>
                  <a:lnTo>
                    <a:pt x="8" y="5"/>
                  </a:lnTo>
                  <a:lnTo>
                    <a:pt x="12" y="5"/>
                  </a:lnTo>
                  <a:lnTo>
                    <a:pt x="17" y="5"/>
                  </a:lnTo>
                  <a:lnTo>
                    <a:pt x="21" y="5"/>
                  </a:lnTo>
                  <a:lnTo>
                    <a:pt x="21" y="0"/>
                  </a:lnTo>
                  <a:lnTo>
                    <a:pt x="25" y="0"/>
                  </a:lnTo>
                  <a:lnTo>
                    <a:pt x="29" y="0"/>
                  </a:lnTo>
                  <a:lnTo>
                    <a:pt x="25" y="5"/>
                  </a:lnTo>
                  <a:lnTo>
                    <a:pt x="21" y="5"/>
                  </a:lnTo>
                  <a:lnTo>
                    <a:pt x="17" y="9"/>
                  </a:lnTo>
                  <a:lnTo>
                    <a:pt x="12" y="9"/>
                  </a:lnTo>
                  <a:lnTo>
                    <a:pt x="8" y="9"/>
                  </a:lnTo>
                  <a:lnTo>
                    <a:pt x="4" y="9"/>
                  </a:lnTo>
                  <a:lnTo>
                    <a:pt x="0" y="9"/>
                  </a:lnTo>
                  <a:lnTo>
                    <a:pt x="0" y="5"/>
                  </a:lnTo>
                  <a:lnTo>
                    <a:pt x="4" y="5"/>
                  </a:lnTo>
                  <a:close/>
                </a:path>
              </a:pathLst>
            </a:custGeom>
            <a:solidFill>
              <a:srgbClr val="000000"/>
            </a:solidFill>
            <a:ln w="9525">
              <a:noFill/>
              <a:round/>
              <a:headEnd/>
              <a:tailEnd/>
            </a:ln>
          </p:spPr>
          <p:txBody>
            <a:bodyPr/>
            <a:lstStyle/>
            <a:p>
              <a:endParaRPr lang="en-US"/>
            </a:p>
          </p:txBody>
        </p:sp>
        <p:sp>
          <p:nvSpPr>
            <p:cNvPr id="122014" name="Freeform 91"/>
            <p:cNvSpPr>
              <a:spLocks/>
            </p:cNvSpPr>
            <p:nvPr/>
          </p:nvSpPr>
          <p:spPr bwMode="auto">
            <a:xfrm>
              <a:off x="1624" y="1913"/>
              <a:ext cx="30" cy="13"/>
            </a:xfrm>
            <a:custGeom>
              <a:avLst/>
              <a:gdLst>
                <a:gd name="T0" fmla="*/ 0 w 30"/>
                <a:gd name="T1" fmla="*/ 4 h 13"/>
                <a:gd name="T2" fmla="*/ 0 w 30"/>
                <a:gd name="T3" fmla="*/ 4 h 13"/>
                <a:gd name="T4" fmla="*/ 5 w 30"/>
                <a:gd name="T5" fmla="*/ 4 h 13"/>
                <a:gd name="T6" fmla="*/ 5 w 30"/>
                <a:gd name="T7" fmla="*/ 4 h 13"/>
                <a:gd name="T8" fmla="*/ 9 w 30"/>
                <a:gd name="T9" fmla="*/ 4 h 13"/>
                <a:gd name="T10" fmla="*/ 9 w 30"/>
                <a:gd name="T11" fmla="*/ 4 h 13"/>
                <a:gd name="T12" fmla="*/ 9 w 30"/>
                <a:gd name="T13" fmla="*/ 4 h 13"/>
                <a:gd name="T14" fmla="*/ 13 w 30"/>
                <a:gd name="T15" fmla="*/ 4 h 13"/>
                <a:gd name="T16" fmla="*/ 13 w 30"/>
                <a:gd name="T17" fmla="*/ 4 h 13"/>
                <a:gd name="T18" fmla="*/ 13 w 30"/>
                <a:gd name="T19" fmla="*/ 4 h 13"/>
                <a:gd name="T20" fmla="*/ 17 w 30"/>
                <a:gd name="T21" fmla="*/ 4 h 13"/>
                <a:gd name="T22" fmla="*/ 17 w 30"/>
                <a:gd name="T23" fmla="*/ 4 h 13"/>
                <a:gd name="T24" fmla="*/ 17 w 30"/>
                <a:gd name="T25" fmla="*/ 0 h 13"/>
                <a:gd name="T26" fmla="*/ 22 w 30"/>
                <a:gd name="T27" fmla="*/ 0 h 13"/>
                <a:gd name="T28" fmla="*/ 22 w 30"/>
                <a:gd name="T29" fmla="*/ 0 h 13"/>
                <a:gd name="T30" fmla="*/ 22 w 30"/>
                <a:gd name="T31" fmla="*/ 0 h 13"/>
                <a:gd name="T32" fmla="*/ 26 w 30"/>
                <a:gd name="T33" fmla="*/ 0 h 13"/>
                <a:gd name="T34" fmla="*/ 26 w 30"/>
                <a:gd name="T35" fmla="*/ 0 h 13"/>
                <a:gd name="T36" fmla="*/ 26 w 30"/>
                <a:gd name="T37" fmla="*/ 0 h 13"/>
                <a:gd name="T38" fmla="*/ 26 w 30"/>
                <a:gd name="T39" fmla="*/ 0 h 13"/>
                <a:gd name="T40" fmla="*/ 30 w 30"/>
                <a:gd name="T41" fmla="*/ 0 h 13"/>
                <a:gd name="T42" fmla="*/ 30 w 30"/>
                <a:gd name="T43" fmla="*/ 0 h 13"/>
                <a:gd name="T44" fmla="*/ 30 w 30"/>
                <a:gd name="T45" fmla="*/ 0 h 13"/>
                <a:gd name="T46" fmla="*/ 30 w 30"/>
                <a:gd name="T47" fmla="*/ 0 h 13"/>
                <a:gd name="T48" fmla="*/ 30 w 30"/>
                <a:gd name="T49" fmla="*/ 0 h 13"/>
                <a:gd name="T50" fmla="*/ 30 w 30"/>
                <a:gd name="T51" fmla="*/ 0 h 13"/>
                <a:gd name="T52" fmla="*/ 30 w 30"/>
                <a:gd name="T53" fmla="*/ 0 h 13"/>
                <a:gd name="T54" fmla="*/ 30 w 30"/>
                <a:gd name="T55" fmla="*/ 0 h 13"/>
                <a:gd name="T56" fmla="*/ 26 w 30"/>
                <a:gd name="T57" fmla="*/ 4 h 13"/>
                <a:gd name="T58" fmla="*/ 26 w 30"/>
                <a:gd name="T59" fmla="*/ 4 h 13"/>
                <a:gd name="T60" fmla="*/ 26 w 30"/>
                <a:gd name="T61" fmla="*/ 4 h 13"/>
                <a:gd name="T62" fmla="*/ 26 w 30"/>
                <a:gd name="T63" fmla="*/ 4 h 13"/>
                <a:gd name="T64" fmla="*/ 22 w 30"/>
                <a:gd name="T65" fmla="*/ 4 h 13"/>
                <a:gd name="T66" fmla="*/ 22 w 30"/>
                <a:gd name="T67" fmla="*/ 4 h 13"/>
                <a:gd name="T68" fmla="*/ 22 w 30"/>
                <a:gd name="T69" fmla="*/ 8 h 13"/>
                <a:gd name="T70" fmla="*/ 22 w 30"/>
                <a:gd name="T71" fmla="*/ 8 h 13"/>
                <a:gd name="T72" fmla="*/ 17 w 30"/>
                <a:gd name="T73" fmla="*/ 8 h 13"/>
                <a:gd name="T74" fmla="*/ 17 w 30"/>
                <a:gd name="T75" fmla="*/ 8 h 13"/>
                <a:gd name="T76" fmla="*/ 17 w 30"/>
                <a:gd name="T77" fmla="*/ 8 h 13"/>
                <a:gd name="T78" fmla="*/ 17 w 30"/>
                <a:gd name="T79" fmla="*/ 8 h 13"/>
                <a:gd name="T80" fmla="*/ 13 w 30"/>
                <a:gd name="T81" fmla="*/ 8 h 13"/>
                <a:gd name="T82" fmla="*/ 13 w 30"/>
                <a:gd name="T83" fmla="*/ 8 h 13"/>
                <a:gd name="T84" fmla="*/ 13 w 30"/>
                <a:gd name="T85" fmla="*/ 8 h 13"/>
                <a:gd name="T86" fmla="*/ 13 w 30"/>
                <a:gd name="T87" fmla="*/ 8 h 13"/>
                <a:gd name="T88" fmla="*/ 9 w 30"/>
                <a:gd name="T89" fmla="*/ 8 h 13"/>
                <a:gd name="T90" fmla="*/ 9 w 30"/>
                <a:gd name="T91" fmla="*/ 13 h 13"/>
                <a:gd name="T92" fmla="*/ 9 w 30"/>
                <a:gd name="T93" fmla="*/ 13 h 13"/>
                <a:gd name="T94" fmla="*/ 9 w 30"/>
                <a:gd name="T95" fmla="*/ 13 h 13"/>
                <a:gd name="T96" fmla="*/ 9 w 30"/>
                <a:gd name="T97" fmla="*/ 13 h 13"/>
                <a:gd name="T98" fmla="*/ 5 w 30"/>
                <a:gd name="T99" fmla="*/ 13 h 13"/>
                <a:gd name="T100" fmla="*/ 5 w 30"/>
                <a:gd name="T101" fmla="*/ 13 h 13"/>
                <a:gd name="T102" fmla="*/ 5 w 30"/>
                <a:gd name="T103" fmla="*/ 13 h 13"/>
                <a:gd name="T104" fmla="*/ 5 w 30"/>
                <a:gd name="T105" fmla="*/ 13 h 13"/>
                <a:gd name="T106" fmla="*/ 0 w 30"/>
                <a:gd name="T107" fmla="*/ 13 h 13"/>
                <a:gd name="T108" fmla="*/ 0 w 30"/>
                <a:gd name="T109" fmla="*/ 13 h 13"/>
                <a:gd name="T110" fmla="*/ 0 w 30"/>
                <a:gd name="T111" fmla="*/ 4 h 13"/>
                <a:gd name="T112" fmla="*/ 0 w 30"/>
                <a:gd name="T113" fmla="*/ 4 h 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
                <a:gd name="T172" fmla="*/ 0 h 13"/>
                <a:gd name="T173" fmla="*/ 30 w 30"/>
                <a:gd name="T174" fmla="*/ 13 h 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 h="13">
                  <a:moveTo>
                    <a:pt x="0" y="4"/>
                  </a:moveTo>
                  <a:lnTo>
                    <a:pt x="0" y="4"/>
                  </a:lnTo>
                  <a:lnTo>
                    <a:pt x="5" y="4"/>
                  </a:lnTo>
                  <a:lnTo>
                    <a:pt x="9" y="4"/>
                  </a:lnTo>
                  <a:lnTo>
                    <a:pt x="13" y="4"/>
                  </a:lnTo>
                  <a:lnTo>
                    <a:pt x="17" y="4"/>
                  </a:lnTo>
                  <a:lnTo>
                    <a:pt x="17" y="0"/>
                  </a:lnTo>
                  <a:lnTo>
                    <a:pt x="22" y="0"/>
                  </a:lnTo>
                  <a:lnTo>
                    <a:pt x="26" y="0"/>
                  </a:lnTo>
                  <a:lnTo>
                    <a:pt x="30" y="0"/>
                  </a:lnTo>
                  <a:lnTo>
                    <a:pt x="26" y="4"/>
                  </a:lnTo>
                  <a:lnTo>
                    <a:pt x="22" y="4"/>
                  </a:lnTo>
                  <a:lnTo>
                    <a:pt x="22" y="8"/>
                  </a:lnTo>
                  <a:lnTo>
                    <a:pt x="17" y="8"/>
                  </a:lnTo>
                  <a:lnTo>
                    <a:pt x="13" y="8"/>
                  </a:lnTo>
                  <a:lnTo>
                    <a:pt x="9" y="8"/>
                  </a:lnTo>
                  <a:lnTo>
                    <a:pt x="9" y="13"/>
                  </a:lnTo>
                  <a:lnTo>
                    <a:pt x="5" y="13"/>
                  </a:lnTo>
                  <a:lnTo>
                    <a:pt x="0" y="13"/>
                  </a:lnTo>
                  <a:lnTo>
                    <a:pt x="0" y="4"/>
                  </a:lnTo>
                  <a:close/>
                </a:path>
              </a:pathLst>
            </a:custGeom>
            <a:solidFill>
              <a:srgbClr val="D9D4FF"/>
            </a:solidFill>
            <a:ln w="9525">
              <a:noFill/>
              <a:round/>
              <a:headEnd/>
              <a:tailEnd/>
            </a:ln>
          </p:spPr>
          <p:txBody>
            <a:bodyPr/>
            <a:lstStyle/>
            <a:p>
              <a:endParaRPr lang="en-US"/>
            </a:p>
          </p:txBody>
        </p:sp>
        <p:sp>
          <p:nvSpPr>
            <p:cNvPr id="122015" name="Freeform 92"/>
            <p:cNvSpPr>
              <a:spLocks/>
            </p:cNvSpPr>
            <p:nvPr/>
          </p:nvSpPr>
          <p:spPr bwMode="auto">
            <a:xfrm>
              <a:off x="1612" y="1917"/>
              <a:ext cx="29" cy="13"/>
            </a:xfrm>
            <a:custGeom>
              <a:avLst/>
              <a:gdLst>
                <a:gd name="T0" fmla="*/ 0 w 29"/>
                <a:gd name="T1" fmla="*/ 9 h 13"/>
                <a:gd name="T2" fmla="*/ 4 w 29"/>
                <a:gd name="T3" fmla="*/ 9 h 13"/>
                <a:gd name="T4" fmla="*/ 4 w 29"/>
                <a:gd name="T5" fmla="*/ 9 h 13"/>
                <a:gd name="T6" fmla="*/ 4 w 29"/>
                <a:gd name="T7" fmla="*/ 9 h 13"/>
                <a:gd name="T8" fmla="*/ 4 w 29"/>
                <a:gd name="T9" fmla="*/ 9 h 13"/>
                <a:gd name="T10" fmla="*/ 8 w 29"/>
                <a:gd name="T11" fmla="*/ 4 h 13"/>
                <a:gd name="T12" fmla="*/ 8 w 29"/>
                <a:gd name="T13" fmla="*/ 4 h 13"/>
                <a:gd name="T14" fmla="*/ 8 w 29"/>
                <a:gd name="T15" fmla="*/ 4 h 13"/>
                <a:gd name="T16" fmla="*/ 12 w 29"/>
                <a:gd name="T17" fmla="*/ 4 h 13"/>
                <a:gd name="T18" fmla="*/ 12 w 29"/>
                <a:gd name="T19" fmla="*/ 4 h 13"/>
                <a:gd name="T20" fmla="*/ 12 w 29"/>
                <a:gd name="T21" fmla="*/ 4 h 13"/>
                <a:gd name="T22" fmla="*/ 17 w 29"/>
                <a:gd name="T23" fmla="*/ 4 h 13"/>
                <a:gd name="T24" fmla="*/ 17 w 29"/>
                <a:gd name="T25" fmla="*/ 4 h 13"/>
                <a:gd name="T26" fmla="*/ 17 w 29"/>
                <a:gd name="T27" fmla="*/ 4 h 13"/>
                <a:gd name="T28" fmla="*/ 21 w 29"/>
                <a:gd name="T29" fmla="*/ 4 h 13"/>
                <a:gd name="T30" fmla="*/ 21 w 29"/>
                <a:gd name="T31" fmla="*/ 4 h 13"/>
                <a:gd name="T32" fmla="*/ 21 w 29"/>
                <a:gd name="T33" fmla="*/ 4 h 13"/>
                <a:gd name="T34" fmla="*/ 21 w 29"/>
                <a:gd name="T35" fmla="*/ 4 h 13"/>
                <a:gd name="T36" fmla="*/ 21 w 29"/>
                <a:gd name="T37" fmla="*/ 0 h 13"/>
                <a:gd name="T38" fmla="*/ 25 w 29"/>
                <a:gd name="T39" fmla="*/ 0 h 13"/>
                <a:gd name="T40" fmla="*/ 25 w 29"/>
                <a:gd name="T41" fmla="*/ 0 h 13"/>
                <a:gd name="T42" fmla="*/ 25 w 29"/>
                <a:gd name="T43" fmla="*/ 0 h 13"/>
                <a:gd name="T44" fmla="*/ 29 w 29"/>
                <a:gd name="T45" fmla="*/ 0 h 13"/>
                <a:gd name="T46" fmla="*/ 29 w 29"/>
                <a:gd name="T47" fmla="*/ 0 h 13"/>
                <a:gd name="T48" fmla="*/ 29 w 29"/>
                <a:gd name="T49" fmla="*/ 0 h 13"/>
                <a:gd name="T50" fmla="*/ 29 w 29"/>
                <a:gd name="T51" fmla="*/ 0 h 13"/>
                <a:gd name="T52" fmla="*/ 29 w 29"/>
                <a:gd name="T53" fmla="*/ 0 h 13"/>
                <a:gd name="T54" fmla="*/ 29 w 29"/>
                <a:gd name="T55" fmla="*/ 4 h 13"/>
                <a:gd name="T56" fmla="*/ 29 w 29"/>
                <a:gd name="T57" fmla="*/ 4 h 13"/>
                <a:gd name="T58" fmla="*/ 29 w 29"/>
                <a:gd name="T59" fmla="*/ 4 h 13"/>
                <a:gd name="T60" fmla="*/ 25 w 29"/>
                <a:gd name="T61" fmla="*/ 4 h 13"/>
                <a:gd name="T62" fmla="*/ 25 w 29"/>
                <a:gd name="T63" fmla="*/ 4 h 13"/>
                <a:gd name="T64" fmla="*/ 25 w 29"/>
                <a:gd name="T65" fmla="*/ 4 h 13"/>
                <a:gd name="T66" fmla="*/ 25 w 29"/>
                <a:gd name="T67" fmla="*/ 4 h 13"/>
                <a:gd name="T68" fmla="*/ 21 w 29"/>
                <a:gd name="T69" fmla="*/ 9 h 13"/>
                <a:gd name="T70" fmla="*/ 21 w 29"/>
                <a:gd name="T71" fmla="*/ 9 h 13"/>
                <a:gd name="T72" fmla="*/ 21 w 29"/>
                <a:gd name="T73" fmla="*/ 9 h 13"/>
                <a:gd name="T74" fmla="*/ 21 w 29"/>
                <a:gd name="T75" fmla="*/ 9 h 13"/>
                <a:gd name="T76" fmla="*/ 17 w 29"/>
                <a:gd name="T77" fmla="*/ 9 h 13"/>
                <a:gd name="T78" fmla="*/ 17 w 29"/>
                <a:gd name="T79" fmla="*/ 9 h 13"/>
                <a:gd name="T80" fmla="*/ 17 w 29"/>
                <a:gd name="T81" fmla="*/ 9 h 13"/>
                <a:gd name="T82" fmla="*/ 17 w 29"/>
                <a:gd name="T83" fmla="*/ 9 h 13"/>
                <a:gd name="T84" fmla="*/ 12 w 29"/>
                <a:gd name="T85" fmla="*/ 9 h 13"/>
                <a:gd name="T86" fmla="*/ 12 w 29"/>
                <a:gd name="T87" fmla="*/ 9 h 13"/>
                <a:gd name="T88" fmla="*/ 12 w 29"/>
                <a:gd name="T89" fmla="*/ 13 h 13"/>
                <a:gd name="T90" fmla="*/ 12 w 29"/>
                <a:gd name="T91" fmla="*/ 13 h 13"/>
                <a:gd name="T92" fmla="*/ 12 w 29"/>
                <a:gd name="T93" fmla="*/ 13 h 13"/>
                <a:gd name="T94" fmla="*/ 8 w 29"/>
                <a:gd name="T95" fmla="*/ 13 h 13"/>
                <a:gd name="T96" fmla="*/ 8 w 29"/>
                <a:gd name="T97" fmla="*/ 13 h 13"/>
                <a:gd name="T98" fmla="*/ 8 w 29"/>
                <a:gd name="T99" fmla="*/ 13 h 13"/>
                <a:gd name="T100" fmla="*/ 8 w 29"/>
                <a:gd name="T101" fmla="*/ 13 h 13"/>
                <a:gd name="T102" fmla="*/ 4 w 29"/>
                <a:gd name="T103" fmla="*/ 13 h 13"/>
                <a:gd name="T104" fmla="*/ 4 w 29"/>
                <a:gd name="T105" fmla="*/ 13 h 13"/>
                <a:gd name="T106" fmla="*/ 4 w 29"/>
                <a:gd name="T107" fmla="*/ 13 h 13"/>
                <a:gd name="T108" fmla="*/ 4 w 29"/>
                <a:gd name="T109" fmla="*/ 13 h 13"/>
                <a:gd name="T110" fmla="*/ 4 w 29"/>
                <a:gd name="T111" fmla="*/ 13 h 13"/>
                <a:gd name="T112" fmla="*/ 0 w 29"/>
                <a:gd name="T113" fmla="*/ 9 h 13"/>
                <a:gd name="T114" fmla="*/ 0 w 29"/>
                <a:gd name="T115" fmla="*/ 9 h 13"/>
                <a:gd name="T116" fmla="*/ 0 w 29"/>
                <a:gd name="T117" fmla="*/ 9 h 13"/>
                <a:gd name="T118" fmla="*/ 0 w 29"/>
                <a:gd name="T119" fmla="*/ 9 h 13"/>
                <a:gd name="T120" fmla="*/ 0 w 29"/>
                <a:gd name="T121" fmla="*/ 9 h 13"/>
                <a:gd name="T122" fmla="*/ 0 w 29"/>
                <a:gd name="T123" fmla="*/ 9 h 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
                <a:gd name="T187" fmla="*/ 0 h 13"/>
                <a:gd name="T188" fmla="*/ 29 w 29"/>
                <a:gd name="T189" fmla="*/ 13 h 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 h="13">
                  <a:moveTo>
                    <a:pt x="0" y="9"/>
                  </a:moveTo>
                  <a:lnTo>
                    <a:pt x="4" y="9"/>
                  </a:lnTo>
                  <a:lnTo>
                    <a:pt x="8" y="4"/>
                  </a:lnTo>
                  <a:lnTo>
                    <a:pt x="12" y="4"/>
                  </a:lnTo>
                  <a:lnTo>
                    <a:pt x="17" y="4"/>
                  </a:lnTo>
                  <a:lnTo>
                    <a:pt x="21" y="4"/>
                  </a:lnTo>
                  <a:lnTo>
                    <a:pt x="21" y="0"/>
                  </a:lnTo>
                  <a:lnTo>
                    <a:pt x="25" y="0"/>
                  </a:lnTo>
                  <a:lnTo>
                    <a:pt x="29" y="0"/>
                  </a:lnTo>
                  <a:lnTo>
                    <a:pt x="29" y="4"/>
                  </a:lnTo>
                  <a:lnTo>
                    <a:pt x="25" y="4"/>
                  </a:lnTo>
                  <a:lnTo>
                    <a:pt x="21" y="9"/>
                  </a:lnTo>
                  <a:lnTo>
                    <a:pt x="17" y="9"/>
                  </a:lnTo>
                  <a:lnTo>
                    <a:pt x="12" y="9"/>
                  </a:lnTo>
                  <a:lnTo>
                    <a:pt x="12" y="13"/>
                  </a:lnTo>
                  <a:lnTo>
                    <a:pt x="8" y="13"/>
                  </a:lnTo>
                  <a:lnTo>
                    <a:pt x="4" y="13"/>
                  </a:lnTo>
                  <a:lnTo>
                    <a:pt x="0" y="9"/>
                  </a:lnTo>
                  <a:close/>
                </a:path>
              </a:pathLst>
            </a:custGeom>
            <a:solidFill>
              <a:srgbClr val="000000"/>
            </a:solidFill>
            <a:ln w="9525">
              <a:noFill/>
              <a:round/>
              <a:headEnd/>
              <a:tailEnd/>
            </a:ln>
          </p:spPr>
          <p:txBody>
            <a:bodyPr/>
            <a:lstStyle/>
            <a:p>
              <a:endParaRPr lang="en-US"/>
            </a:p>
          </p:txBody>
        </p:sp>
      </p:grpSp>
      <p:sp>
        <p:nvSpPr>
          <p:cNvPr id="121866" name="Rectangle 93"/>
          <p:cNvSpPr>
            <a:spLocks noChangeArrowheads="1"/>
          </p:cNvSpPr>
          <p:nvPr/>
        </p:nvSpPr>
        <p:spPr bwMode="auto">
          <a:xfrm>
            <a:off x="4752975" y="5487988"/>
            <a:ext cx="2509838" cy="971550"/>
          </a:xfrm>
          <a:prstGeom prst="rect">
            <a:avLst/>
          </a:prstGeom>
          <a:solidFill>
            <a:srgbClr val="BBE0E3"/>
          </a:solidFill>
          <a:ln w="9525">
            <a:noFill/>
            <a:miter lim="800000"/>
            <a:headEnd/>
            <a:tailEnd/>
          </a:ln>
        </p:spPr>
        <p:txBody>
          <a:bodyPr/>
          <a:lstStyle/>
          <a:p>
            <a:pPr eaLnBrk="0" hangingPunct="0"/>
            <a:endParaRPr lang="en-US"/>
          </a:p>
        </p:txBody>
      </p:sp>
      <p:sp>
        <p:nvSpPr>
          <p:cNvPr id="121867" name="Rectangle 94"/>
          <p:cNvSpPr>
            <a:spLocks noChangeArrowheads="1"/>
          </p:cNvSpPr>
          <p:nvPr/>
        </p:nvSpPr>
        <p:spPr bwMode="auto">
          <a:xfrm>
            <a:off x="4752975" y="5487988"/>
            <a:ext cx="2509838" cy="971550"/>
          </a:xfrm>
          <a:prstGeom prst="rect">
            <a:avLst/>
          </a:prstGeom>
          <a:solidFill>
            <a:srgbClr val="B996CE"/>
          </a:solidFill>
          <a:ln w="6350">
            <a:solidFill>
              <a:srgbClr val="000000"/>
            </a:solidFill>
            <a:miter lim="800000"/>
            <a:headEnd/>
            <a:tailEnd/>
          </a:ln>
        </p:spPr>
        <p:txBody>
          <a:bodyPr/>
          <a:lstStyle/>
          <a:p>
            <a:pPr eaLnBrk="0" hangingPunct="0"/>
            <a:endParaRPr lang="en-US"/>
          </a:p>
        </p:txBody>
      </p:sp>
      <p:sp>
        <p:nvSpPr>
          <p:cNvPr id="121868" name="Rectangle 95"/>
          <p:cNvSpPr>
            <a:spLocks noChangeArrowheads="1"/>
          </p:cNvSpPr>
          <p:nvPr/>
        </p:nvSpPr>
        <p:spPr bwMode="auto">
          <a:xfrm>
            <a:off x="4802188" y="5570538"/>
            <a:ext cx="1524000" cy="488950"/>
          </a:xfrm>
          <a:prstGeom prst="rect">
            <a:avLst/>
          </a:prstGeom>
          <a:noFill/>
          <a:ln w="9525">
            <a:noFill/>
            <a:miter lim="800000"/>
            <a:headEnd/>
            <a:tailEnd/>
          </a:ln>
        </p:spPr>
        <p:txBody>
          <a:bodyPr wrap="none" lIns="0" tIns="0" rIns="0" bIns="0">
            <a:spAutoFit/>
          </a:bodyPr>
          <a:lstStyle/>
          <a:p>
            <a:r>
              <a:rPr lang="en-US" sz="1600">
                <a:latin typeface="Arial" charset="0"/>
              </a:rPr>
              <a:t>3. Schedule and </a:t>
            </a:r>
          </a:p>
          <a:p>
            <a:r>
              <a:rPr lang="en-US" sz="1600">
                <a:latin typeface="Arial" charset="0"/>
              </a:rPr>
              <a:t>Strategies </a:t>
            </a:r>
            <a:endParaRPr lang="en-US" sz="1800">
              <a:latin typeface="Arial" charset="0"/>
            </a:endParaRPr>
          </a:p>
        </p:txBody>
      </p:sp>
      <p:sp>
        <p:nvSpPr>
          <p:cNvPr id="121869" name="Rectangle 96"/>
          <p:cNvSpPr>
            <a:spLocks noChangeArrowheads="1"/>
          </p:cNvSpPr>
          <p:nvPr/>
        </p:nvSpPr>
        <p:spPr bwMode="auto">
          <a:xfrm>
            <a:off x="4802188" y="6072188"/>
            <a:ext cx="1887537" cy="198437"/>
          </a:xfrm>
          <a:prstGeom prst="rect">
            <a:avLst/>
          </a:prstGeom>
          <a:noFill/>
          <a:ln w="9525">
            <a:noFill/>
            <a:miter lim="800000"/>
            <a:headEnd/>
            <a:tailEnd/>
          </a:ln>
        </p:spPr>
        <p:txBody>
          <a:bodyPr wrap="none" lIns="0" tIns="0" rIns="0" bIns="0">
            <a:spAutoFit/>
          </a:bodyPr>
          <a:lstStyle/>
          <a:p>
            <a:r>
              <a:rPr lang="en-US" sz="1300">
                <a:latin typeface="Arial" charset="0"/>
              </a:rPr>
              <a:t>to enhance programs and</a:t>
            </a:r>
            <a:endParaRPr lang="en-US" sz="1800">
              <a:latin typeface="Arial" charset="0"/>
            </a:endParaRPr>
          </a:p>
        </p:txBody>
      </p:sp>
      <p:sp>
        <p:nvSpPr>
          <p:cNvPr id="121870" name="Rectangle 97"/>
          <p:cNvSpPr>
            <a:spLocks noChangeArrowheads="1"/>
          </p:cNvSpPr>
          <p:nvPr/>
        </p:nvSpPr>
        <p:spPr bwMode="auto">
          <a:xfrm>
            <a:off x="4802188" y="6254750"/>
            <a:ext cx="2462212" cy="198438"/>
          </a:xfrm>
          <a:prstGeom prst="rect">
            <a:avLst/>
          </a:prstGeom>
          <a:noFill/>
          <a:ln w="9525">
            <a:noFill/>
            <a:miter lim="800000"/>
            <a:headEnd/>
            <a:tailEnd/>
          </a:ln>
        </p:spPr>
        <p:txBody>
          <a:bodyPr lIns="0" tIns="0" rIns="0" bIns="0">
            <a:spAutoFit/>
          </a:bodyPr>
          <a:lstStyle/>
          <a:p>
            <a:r>
              <a:rPr lang="en-US" sz="1300">
                <a:latin typeface="Arial" charset="0"/>
              </a:rPr>
              <a:t>reduce nutrients and sediment</a:t>
            </a:r>
            <a:endParaRPr lang="en-US" sz="1800">
              <a:latin typeface="Arial" charset="0"/>
            </a:endParaRPr>
          </a:p>
        </p:txBody>
      </p:sp>
      <p:pic>
        <p:nvPicPr>
          <p:cNvPr id="121871" name="Picture 98"/>
          <p:cNvPicPr>
            <a:picLocks noChangeAspect="1" noChangeArrowheads="1"/>
          </p:cNvPicPr>
          <p:nvPr/>
        </p:nvPicPr>
        <p:blipFill>
          <a:blip r:embed="rId3" cstate="print"/>
          <a:srcRect l="7852" t="3842" b="8221"/>
          <a:stretch>
            <a:fillRect/>
          </a:stretch>
        </p:blipFill>
        <p:spPr bwMode="auto">
          <a:xfrm>
            <a:off x="6488113" y="5486400"/>
            <a:ext cx="777875" cy="577850"/>
          </a:xfrm>
          <a:prstGeom prst="rect">
            <a:avLst/>
          </a:prstGeom>
          <a:noFill/>
          <a:ln w="9525">
            <a:noFill/>
            <a:miter lim="800000"/>
            <a:headEnd/>
            <a:tailEnd/>
          </a:ln>
        </p:spPr>
      </p:pic>
      <p:sp>
        <p:nvSpPr>
          <p:cNvPr id="121872" name="Line 99"/>
          <p:cNvSpPr>
            <a:spLocks noChangeShapeType="1"/>
          </p:cNvSpPr>
          <p:nvPr/>
        </p:nvSpPr>
        <p:spPr bwMode="auto">
          <a:xfrm flipV="1">
            <a:off x="5994400" y="4198938"/>
            <a:ext cx="523875" cy="22225"/>
          </a:xfrm>
          <a:prstGeom prst="line">
            <a:avLst/>
          </a:prstGeom>
          <a:noFill/>
          <a:ln w="28575">
            <a:solidFill>
              <a:schemeClr val="tx1"/>
            </a:solidFill>
            <a:prstDash val="dash"/>
            <a:round/>
            <a:headEnd/>
            <a:tailEnd type="triangle" w="med" len="med"/>
          </a:ln>
        </p:spPr>
        <p:txBody>
          <a:bodyPr/>
          <a:lstStyle/>
          <a:p>
            <a:endParaRPr lang="en-US"/>
          </a:p>
        </p:txBody>
      </p:sp>
      <p:sp>
        <p:nvSpPr>
          <p:cNvPr id="121873" name="Line 100"/>
          <p:cNvSpPr>
            <a:spLocks noChangeShapeType="1"/>
          </p:cNvSpPr>
          <p:nvPr/>
        </p:nvSpPr>
        <p:spPr bwMode="auto">
          <a:xfrm flipV="1">
            <a:off x="5470525" y="5110163"/>
            <a:ext cx="50800" cy="319087"/>
          </a:xfrm>
          <a:prstGeom prst="line">
            <a:avLst/>
          </a:prstGeom>
          <a:noFill/>
          <a:ln w="28575">
            <a:solidFill>
              <a:schemeClr val="tx1"/>
            </a:solidFill>
            <a:prstDash val="dash"/>
            <a:round/>
            <a:headEnd/>
            <a:tailEnd type="triangle" w="med" len="med"/>
          </a:ln>
        </p:spPr>
        <p:txBody>
          <a:bodyPr/>
          <a:lstStyle/>
          <a:p>
            <a:endParaRPr lang="en-US"/>
          </a:p>
        </p:txBody>
      </p:sp>
      <p:sp>
        <p:nvSpPr>
          <p:cNvPr id="121874" name="Line 101"/>
          <p:cNvSpPr>
            <a:spLocks noChangeShapeType="1"/>
          </p:cNvSpPr>
          <p:nvPr/>
        </p:nvSpPr>
        <p:spPr bwMode="auto">
          <a:xfrm flipV="1">
            <a:off x="6369050" y="4927600"/>
            <a:ext cx="1047750" cy="511175"/>
          </a:xfrm>
          <a:prstGeom prst="line">
            <a:avLst/>
          </a:prstGeom>
          <a:noFill/>
          <a:ln w="28575">
            <a:solidFill>
              <a:schemeClr val="tx1"/>
            </a:solidFill>
            <a:prstDash val="dash"/>
            <a:round/>
            <a:headEnd/>
            <a:tailEnd type="triangle" w="med" len="med"/>
          </a:ln>
        </p:spPr>
        <p:txBody>
          <a:bodyPr/>
          <a:lstStyle/>
          <a:p>
            <a:endParaRPr lang="en-US"/>
          </a:p>
        </p:txBody>
      </p:sp>
      <p:sp>
        <p:nvSpPr>
          <p:cNvPr id="121875" name="Line 102"/>
          <p:cNvSpPr>
            <a:spLocks noChangeShapeType="1"/>
          </p:cNvSpPr>
          <p:nvPr/>
        </p:nvSpPr>
        <p:spPr bwMode="auto">
          <a:xfrm flipH="1" flipV="1">
            <a:off x="7640638" y="2849563"/>
            <a:ext cx="0" cy="365125"/>
          </a:xfrm>
          <a:prstGeom prst="line">
            <a:avLst/>
          </a:prstGeom>
          <a:noFill/>
          <a:ln w="28575">
            <a:solidFill>
              <a:schemeClr val="tx1"/>
            </a:solidFill>
            <a:prstDash val="dash"/>
            <a:round/>
            <a:headEnd/>
            <a:tailEnd type="triangle" w="med" len="med"/>
          </a:ln>
        </p:spPr>
        <p:txBody>
          <a:bodyPr/>
          <a:lstStyle/>
          <a:p>
            <a:endParaRPr lang="en-US"/>
          </a:p>
        </p:txBody>
      </p:sp>
      <p:sp>
        <p:nvSpPr>
          <p:cNvPr id="121876" name="Line 103"/>
          <p:cNvSpPr>
            <a:spLocks noChangeShapeType="1"/>
          </p:cNvSpPr>
          <p:nvPr/>
        </p:nvSpPr>
        <p:spPr bwMode="auto">
          <a:xfrm>
            <a:off x="2030413" y="5000625"/>
            <a:ext cx="747712" cy="438150"/>
          </a:xfrm>
          <a:prstGeom prst="line">
            <a:avLst/>
          </a:prstGeom>
          <a:noFill/>
          <a:ln w="28575">
            <a:solidFill>
              <a:schemeClr val="tx1"/>
            </a:solidFill>
            <a:prstDash val="dash"/>
            <a:round/>
            <a:headEnd/>
            <a:tailEnd type="triangle" w="med" len="med"/>
          </a:ln>
        </p:spPr>
        <p:txBody>
          <a:bodyPr/>
          <a:lstStyle/>
          <a:p>
            <a:endParaRPr lang="en-US"/>
          </a:p>
        </p:txBody>
      </p:sp>
      <p:sp>
        <p:nvSpPr>
          <p:cNvPr id="121877" name="Line 104"/>
          <p:cNvSpPr>
            <a:spLocks noChangeShapeType="1"/>
          </p:cNvSpPr>
          <p:nvPr/>
        </p:nvSpPr>
        <p:spPr bwMode="auto">
          <a:xfrm>
            <a:off x="4348163" y="6021388"/>
            <a:ext cx="374650" cy="0"/>
          </a:xfrm>
          <a:prstGeom prst="line">
            <a:avLst/>
          </a:prstGeom>
          <a:noFill/>
          <a:ln w="28575">
            <a:solidFill>
              <a:schemeClr val="tx1"/>
            </a:solidFill>
            <a:prstDash val="dash"/>
            <a:round/>
            <a:headEnd/>
            <a:tailEnd type="triangle" w="med" len="med"/>
          </a:ln>
        </p:spPr>
        <p:txBody>
          <a:bodyPr/>
          <a:lstStyle/>
          <a:p>
            <a:endParaRPr lang="en-US"/>
          </a:p>
        </p:txBody>
      </p:sp>
      <p:sp>
        <p:nvSpPr>
          <p:cNvPr id="121878" name="Rectangle 105"/>
          <p:cNvSpPr>
            <a:spLocks noChangeArrowheads="1"/>
          </p:cNvSpPr>
          <p:nvPr/>
        </p:nvSpPr>
        <p:spPr bwMode="auto">
          <a:xfrm>
            <a:off x="3448050" y="1212850"/>
            <a:ext cx="2409825" cy="1500188"/>
          </a:xfrm>
          <a:prstGeom prst="rect">
            <a:avLst/>
          </a:prstGeom>
          <a:solidFill>
            <a:srgbClr val="BBE0E3"/>
          </a:solidFill>
          <a:ln w="9525">
            <a:noFill/>
            <a:miter lim="800000"/>
            <a:headEnd/>
            <a:tailEnd/>
          </a:ln>
        </p:spPr>
        <p:txBody>
          <a:bodyPr/>
          <a:lstStyle/>
          <a:p>
            <a:pPr eaLnBrk="0" hangingPunct="0"/>
            <a:endParaRPr lang="en-US"/>
          </a:p>
        </p:txBody>
      </p:sp>
      <p:sp>
        <p:nvSpPr>
          <p:cNvPr id="121879" name="Rectangle 106"/>
          <p:cNvSpPr>
            <a:spLocks noChangeArrowheads="1"/>
          </p:cNvSpPr>
          <p:nvPr/>
        </p:nvSpPr>
        <p:spPr bwMode="auto">
          <a:xfrm>
            <a:off x="3448050" y="1212850"/>
            <a:ext cx="2409825" cy="1500188"/>
          </a:xfrm>
          <a:prstGeom prst="rect">
            <a:avLst/>
          </a:prstGeom>
          <a:solidFill>
            <a:srgbClr val="B996CE"/>
          </a:solidFill>
          <a:ln w="6350">
            <a:solidFill>
              <a:srgbClr val="000000"/>
            </a:solidFill>
            <a:miter lim="800000"/>
            <a:headEnd/>
            <a:tailEnd/>
          </a:ln>
        </p:spPr>
        <p:txBody>
          <a:bodyPr/>
          <a:lstStyle/>
          <a:p>
            <a:pPr eaLnBrk="0" hangingPunct="0"/>
            <a:endParaRPr lang="en-US"/>
          </a:p>
        </p:txBody>
      </p:sp>
      <p:sp>
        <p:nvSpPr>
          <p:cNvPr id="121880" name="Rectangle 107"/>
          <p:cNvSpPr>
            <a:spLocks noChangeArrowheads="1"/>
          </p:cNvSpPr>
          <p:nvPr/>
        </p:nvSpPr>
        <p:spPr bwMode="auto">
          <a:xfrm>
            <a:off x="3479800" y="1431925"/>
            <a:ext cx="2365375" cy="274638"/>
          </a:xfrm>
          <a:prstGeom prst="rect">
            <a:avLst/>
          </a:prstGeom>
          <a:noFill/>
          <a:ln w="9525">
            <a:noFill/>
            <a:miter lim="800000"/>
            <a:headEnd/>
            <a:tailEnd/>
          </a:ln>
        </p:spPr>
        <p:txBody>
          <a:bodyPr lIns="0" tIns="0" rIns="0" bIns="0">
            <a:spAutoFit/>
          </a:bodyPr>
          <a:lstStyle/>
          <a:p>
            <a:r>
              <a:rPr lang="en-US" sz="1600">
                <a:solidFill>
                  <a:srgbClr val="000000"/>
                </a:solidFill>
                <a:latin typeface="Arial" charset="0"/>
              </a:rPr>
              <a:t>Federal</a:t>
            </a:r>
            <a:r>
              <a:rPr lang="en-US" sz="1800">
                <a:latin typeface="Arial" charset="0"/>
              </a:rPr>
              <a:t> </a:t>
            </a:r>
            <a:r>
              <a:rPr lang="en-US" sz="1600">
                <a:latin typeface="Arial" charset="0"/>
              </a:rPr>
              <a:t>Actions </a:t>
            </a:r>
            <a:endParaRPr lang="en-US" sz="1600">
              <a:solidFill>
                <a:srgbClr val="000000"/>
              </a:solidFill>
              <a:latin typeface="Arial" charset="0"/>
            </a:endParaRPr>
          </a:p>
        </p:txBody>
      </p:sp>
      <p:sp>
        <p:nvSpPr>
          <p:cNvPr id="121881" name="Rectangle 108"/>
          <p:cNvSpPr>
            <a:spLocks noChangeArrowheads="1"/>
          </p:cNvSpPr>
          <p:nvPr/>
        </p:nvSpPr>
        <p:spPr bwMode="auto">
          <a:xfrm>
            <a:off x="3533775" y="2016125"/>
            <a:ext cx="2211388" cy="547688"/>
          </a:xfrm>
          <a:prstGeom prst="rect">
            <a:avLst/>
          </a:prstGeom>
          <a:noFill/>
          <a:ln w="9525">
            <a:noFill/>
            <a:miter lim="800000"/>
            <a:headEnd/>
            <a:tailEnd/>
          </a:ln>
        </p:spPr>
        <p:txBody>
          <a:bodyPr lIns="0" tIns="0" rIns="0" bIns="0">
            <a:spAutoFit/>
          </a:bodyPr>
          <a:lstStyle/>
          <a:p>
            <a:r>
              <a:rPr lang="en-US" sz="1200">
                <a:latin typeface="Arial" charset="0"/>
              </a:rPr>
              <a:t>if insufficient Watershed Implementation Plans or 2-year milestones</a:t>
            </a:r>
          </a:p>
        </p:txBody>
      </p:sp>
      <p:pic>
        <p:nvPicPr>
          <p:cNvPr id="121882" name="Picture 109" descr="MCBS01060_0000[1]"/>
          <p:cNvPicPr>
            <a:picLocks noChangeAspect="1" noChangeArrowheads="1"/>
          </p:cNvPicPr>
          <p:nvPr/>
        </p:nvPicPr>
        <p:blipFill>
          <a:blip r:embed="rId4" cstate="print"/>
          <a:srcRect/>
          <a:stretch>
            <a:fillRect/>
          </a:stretch>
        </p:blipFill>
        <p:spPr bwMode="auto">
          <a:xfrm flipH="1">
            <a:off x="4953000" y="1352550"/>
            <a:ext cx="657225" cy="628650"/>
          </a:xfrm>
          <a:prstGeom prst="rect">
            <a:avLst/>
          </a:prstGeom>
          <a:noFill/>
          <a:ln w="9525">
            <a:noFill/>
            <a:miter lim="800000"/>
            <a:headEnd/>
            <a:tailEnd/>
          </a:ln>
        </p:spPr>
      </p:pic>
      <p:grpSp>
        <p:nvGrpSpPr>
          <p:cNvPr id="121883" name="Group 110"/>
          <p:cNvGrpSpPr>
            <a:grpSpLocks/>
          </p:cNvGrpSpPr>
          <p:nvPr/>
        </p:nvGrpSpPr>
        <p:grpSpPr bwMode="auto">
          <a:xfrm>
            <a:off x="533400" y="3702050"/>
            <a:ext cx="2211388" cy="1371600"/>
            <a:chOff x="3896" y="2270"/>
            <a:chExt cx="1419" cy="903"/>
          </a:xfrm>
        </p:grpSpPr>
        <p:grpSp>
          <p:nvGrpSpPr>
            <p:cNvPr id="121910" name="Group 111"/>
            <p:cNvGrpSpPr>
              <a:grpSpLocks/>
            </p:cNvGrpSpPr>
            <p:nvPr/>
          </p:nvGrpSpPr>
          <p:grpSpPr bwMode="auto">
            <a:xfrm>
              <a:off x="3896" y="2270"/>
              <a:ext cx="1419" cy="903"/>
              <a:chOff x="3912" y="2761"/>
              <a:chExt cx="1419" cy="903"/>
            </a:xfrm>
          </p:grpSpPr>
          <p:sp>
            <p:nvSpPr>
              <p:cNvPr id="121912" name="Rectangle 112"/>
              <p:cNvSpPr>
                <a:spLocks noChangeArrowheads="1"/>
              </p:cNvSpPr>
              <p:nvPr/>
            </p:nvSpPr>
            <p:spPr bwMode="auto">
              <a:xfrm>
                <a:off x="3912" y="2761"/>
                <a:ext cx="1419" cy="903"/>
              </a:xfrm>
              <a:prstGeom prst="rect">
                <a:avLst/>
              </a:prstGeom>
              <a:solidFill>
                <a:srgbClr val="B996CE"/>
              </a:solidFill>
              <a:ln w="9525">
                <a:noFill/>
                <a:miter lim="800000"/>
                <a:headEnd/>
                <a:tailEnd/>
              </a:ln>
            </p:spPr>
            <p:txBody>
              <a:bodyPr/>
              <a:lstStyle/>
              <a:p>
                <a:pPr eaLnBrk="0" hangingPunct="0"/>
                <a:endParaRPr lang="en-US"/>
              </a:p>
            </p:txBody>
          </p:sp>
          <p:sp>
            <p:nvSpPr>
              <p:cNvPr id="121913" name="Rectangle 113"/>
              <p:cNvSpPr>
                <a:spLocks noChangeArrowheads="1"/>
              </p:cNvSpPr>
              <p:nvPr/>
            </p:nvSpPr>
            <p:spPr bwMode="auto">
              <a:xfrm>
                <a:off x="3912" y="2761"/>
                <a:ext cx="1416" cy="903"/>
              </a:xfrm>
              <a:prstGeom prst="rect">
                <a:avLst/>
              </a:prstGeom>
              <a:solidFill>
                <a:srgbClr val="B996CE"/>
              </a:solidFill>
              <a:ln w="6350">
                <a:solidFill>
                  <a:srgbClr val="000000"/>
                </a:solidFill>
                <a:miter lim="800000"/>
                <a:headEnd/>
                <a:tailEnd/>
              </a:ln>
            </p:spPr>
            <p:txBody>
              <a:bodyPr/>
              <a:lstStyle/>
              <a:p>
                <a:pPr eaLnBrk="0" hangingPunct="0"/>
                <a:endParaRPr lang="en-US"/>
              </a:p>
            </p:txBody>
          </p:sp>
          <p:sp>
            <p:nvSpPr>
              <p:cNvPr id="121914" name="Rectangle 114"/>
              <p:cNvSpPr>
                <a:spLocks noChangeArrowheads="1"/>
              </p:cNvSpPr>
              <p:nvPr/>
            </p:nvSpPr>
            <p:spPr bwMode="auto">
              <a:xfrm>
                <a:off x="3967" y="2790"/>
                <a:ext cx="833" cy="483"/>
              </a:xfrm>
              <a:prstGeom prst="rect">
                <a:avLst/>
              </a:prstGeom>
              <a:solidFill>
                <a:srgbClr val="B996CE"/>
              </a:solidFill>
              <a:ln w="9525">
                <a:noFill/>
                <a:miter lim="800000"/>
                <a:headEnd/>
                <a:tailEnd/>
              </a:ln>
            </p:spPr>
            <p:txBody>
              <a:bodyPr lIns="0" tIns="0" rIns="0" bIns="0">
                <a:spAutoFit/>
              </a:bodyPr>
              <a:lstStyle/>
              <a:p>
                <a:r>
                  <a:rPr lang="en-US" sz="1600">
                    <a:latin typeface="Arial" charset="0"/>
                  </a:rPr>
                  <a:t>1. Evaluation of Program Capacity</a:t>
                </a:r>
              </a:p>
            </p:txBody>
          </p:sp>
          <p:sp>
            <p:nvSpPr>
              <p:cNvPr id="121915" name="Rectangle 115"/>
              <p:cNvSpPr>
                <a:spLocks noChangeArrowheads="1"/>
              </p:cNvSpPr>
              <p:nvPr/>
            </p:nvSpPr>
            <p:spPr bwMode="auto">
              <a:xfrm>
                <a:off x="3967" y="3257"/>
                <a:ext cx="1313" cy="262"/>
              </a:xfrm>
              <a:prstGeom prst="rect">
                <a:avLst/>
              </a:prstGeom>
              <a:solidFill>
                <a:srgbClr val="B996CE"/>
              </a:solidFill>
              <a:ln w="9525">
                <a:noFill/>
                <a:miter lim="800000"/>
                <a:headEnd/>
                <a:tailEnd/>
              </a:ln>
            </p:spPr>
            <p:txBody>
              <a:bodyPr lIns="0" tIns="0" rIns="0" bIns="0">
                <a:spAutoFit/>
              </a:bodyPr>
              <a:lstStyle/>
              <a:p>
                <a:r>
                  <a:rPr lang="en-US" sz="1300">
                    <a:latin typeface="Arial" charset="0"/>
                  </a:rPr>
                  <a:t>necessary to fully restore water quality</a:t>
                </a:r>
                <a:endParaRPr lang="en-US" sz="1800">
                  <a:latin typeface="Arial" charset="0"/>
                </a:endParaRPr>
              </a:p>
            </p:txBody>
          </p:sp>
          <p:grpSp>
            <p:nvGrpSpPr>
              <p:cNvPr id="121916" name="Group 116"/>
              <p:cNvGrpSpPr>
                <a:grpSpLocks/>
              </p:cNvGrpSpPr>
              <p:nvPr/>
            </p:nvGrpSpPr>
            <p:grpSpPr bwMode="auto">
              <a:xfrm>
                <a:off x="4823" y="2791"/>
                <a:ext cx="508" cy="445"/>
                <a:chOff x="4823" y="2791"/>
                <a:chExt cx="508" cy="445"/>
              </a:xfrm>
            </p:grpSpPr>
            <p:sp>
              <p:nvSpPr>
                <p:cNvPr id="121917" name="Freeform 117"/>
                <p:cNvSpPr>
                  <a:spLocks/>
                </p:cNvSpPr>
                <p:nvPr/>
              </p:nvSpPr>
              <p:spPr bwMode="auto">
                <a:xfrm>
                  <a:off x="4823" y="2816"/>
                  <a:ext cx="462" cy="403"/>
                </a:xfrm>
                <a:custGeom>
                  <a:avLst/>
                  <a:gdLst>
                    <a:gd name="T0" fmla="*/ 254 w 462"/>
                    <a:gd name="T1" fmla="*/ 403 h 403"/>
                    <a:gd name="T2" fmla="*/ 288 w 462"/>
                    <a:gd name="T3" fmla="*/ 394 h 403"/>
                    <a:gd name="T4" fmla="*/ 322 w 462"/>
                    <a:gd name="T5" fmla="*/ 386 h 403"/>
                    <a:gd name="T6" fmla="*/ 352 w 462"/>
                    <a:gd name="T7" fmla="*/ 373 h 403"/>
                    <a:gd name="T8" fmla="*/ 377 w 462"/>
                    <a:gd name="T9" fmla="*/ 356 h 403"/>
                    <a:gd name="T10" fmla="*/ 402 w 462"/>
                    <a:gd name="T11" fmla="*/ 335 h 403"/>
                    <a:gd name="T12" fmla="*/ 424 w 462"/>
                    <a:gd name="T13" fmla="*/ 314 h 403"/>
                    <a:gd name="T14" fmla="*/ 441 w 462"/>
                    <a:gd name="T15" fmla="*/ 288 h 403"/>
                    <a:gd name="T16" fmla="*/ 453 w 462"/>
                    <a:gd name="T17" fmla="*/ 259 h 403"/>
                    <a:gd name="T18" fmla="*/ 457 w 462"/>
                    <a:gd name="T19" fmla="*/ 233 h 403"/>
                    <a:gd name="T20" fmla="*/ 462 w 462"/>
                    <a:gd name="T21" fmla="*/ 199 h 403"/>
                    <a:gd name="T22" fmla="*/ 457 w 462"/>
                    <a:gd name="T23" fmla="*/ 170 h 403"/>
                    <a:gd name="T24" fmla="*/ 453 w 462"/>
                    <a:gd name="T25" fmla="*/ 140 h 403"/>
                    <a:gd name="T26" fmla="*/ 441 w 462"/>
                    <a:gd name="T27" fmla="*/ 114 h 403"/>
                    <a:gd name="T28" fmla="*/ 424 w 462"/>
                    <a:gd name="T29" fmla="*/ 89 h 403"/>
                    <a:gd name="T30" fmla="*/ 402 w 462"/>
                    <a:gd name="T31" fmla="*/ 64 h 403"/>
                    <a:gd name="T32" fmla="*/ 377 w 462"/>
                    <a:gd name="T33" fmla="*/ 47 h 403"/>
                    <a:gd name="T34" fmla="*/ 352 w 462"/>
                    <a:gd name="T35" fmla="*/ 30 h 403"/>
                    <a:gd name="T36" fmla="*/ 322 w 462"/>
                    <a:gd name="T37" fmla="*/ 13 h 403"/>
                    <a:gd name="T38" fmla="*/ 288 w 462"/>
                    <a:gd name="T39" fmla="*/ 4 h 403"/>
                    <a:gd name="T40" fmla="*/ 254 w 462"/>
                    <a:gd name="T41" fmla="*/ 0 h 403"/>
                    <a:gd name="T42" fmla="*/ 220 w 462"/>
                    <a:gd name="T43" fmla="*/ 0 h 403"/>
                    <a:gd name="T44" fmla="*/ 186 w 462"/>
                    <a:gd name="T45" fmla="*/ 4 h 403"/>
                    <a:gd name="T46" fmla="*/ 152 w 462"/>
                    <a:gd name="T47" fmla="*/ 8 h 403"/>
                    <a:gd name="T48" fmla="*/ 123 w 462"/>
                    <a:gd name="T49" fmla="*/ 21 h 403"/>
                    <a:gd name="T50" fmla="*/ 93 w 462"/>
                    <a:gd name="T51" fmla="*/ 38 h 403"/>
                    <a:gd name="T52" fmla="*/ 68 w 462"/>
                    <a:gd name="T53" fmla="*/ 59 h 403"/>
                    <a:gd name="T54" fmla="*/ 47 w 462"/>
                    <a:gd name="T55" fmla="*/ 81 h 403"/>
                    <a:gd name="T56" fmla="*/ 30 w 462"/>
                    <a:gd name="T57" fmla="*/ 106 h 403"/>
                    <a:gd name="T58" fmla="*/ 17 w 462"/>
                    <a:gd name="T59" fmla="*/ 131 h 403"/>
                    <a:gd name="T60" fmla="*/ 4 w 462"/>
                    <a:gd name="T61" fmla="*/ 161 h 403"/>
                    <a:gd name="T62" fmla="*/ 0 w 462"/>
                    <a:gd name="T63" fmla="*/ 191 h 403"/>
                    <a:gd name="T64" fmla="*/ 4 w 462"/>
                    <a:gd name="T65" fmla="*/ 220 h 403"/>
                    <a:gd name="T66" fmla="*/ 8 w 462"/>
                    <a:gd name="T67" fmla="*/ 250 h 403"/>
                    <a:gd name="T68" fmla="*/ 21 w 462"/>
                    <a:gd name="T69" fmla="*/ 280 h 403"/>
                    <a:gd name="T70" fmla="*/ 34 w 462"/>
                    <a:gd name="T71" fmla="*/ 305 h 403"/>
                    <a:gd name="T72" fmla="*/ 55 w 462"/>
                    <a:gd name="T73" fmla="*/ 331 h 403"/>
                    <a:gd name="T74" fmla="*/ 76 w 462"/>
                    <a:gd name="T75" fmla="*/ 352 h 403"/>
                    <a:gd name="T76" fmla="*/ 102 w 462"/>
                    <a:gd name="T77" fmla="*/ 369 h 403"/>
                    <a:gd name="T78" fmla="*/ 131 w 462"/>
                    <a:gd name="T79" fmla="*/ 381 h 403"/>
                    <a:gd name="T80" fmla="*/ 161 w 462"/>
                    <a:gd name="T81" fmla="*/ 394 h 403"/>
                    <a:gd name="T82" fmla="*/ 195 w 462"/>
                    <a:gd name="T83" fmla="*/ 398 h 403"/>
                    <a:gd name="T84" fmla="*/ 233 w 462"/>
                    <a:gd name="T85" fmla="*/ 403 h 4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2"/>
                    <a:gd name="T130" fmla="*/ 0 h 403"/>
                    <a:gd name="T131" fmla="*/ 462 w 462"/>
                    <a:gd name="T132" fmla="*/ 403 h 4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2" h="403">
                      <a:moveTo>
                        <a:pt x="233" y="403"/>
                      </a:moveTo>
                      <a:lnTo>
                        <a:pt x="241" y="403"/>
                      </a:lnTo>
                      <a:lnTo>
                        <a:pt x="254" y="403"/>
                      </a:lnTo>
                      <a:lnTo>
                        <a:pt x="267" y="398"/>
                      </a:lnTo>
                      <a:lnTo>
                        <a:pt x="280" y="398"/>
                      </a:lnTo>
                      <a:lnTo>
                        <a:pt x="288" y="394"/>
                      </a:lnTo>
                      <a:lnTo>
                        <a:pt x="301" y="394"/>
                      </a:lnTo>
                      <a:lnTo>
                        <a:pt x="309" y="390"/>
                      </a:lnTo>
                      <a:lnTo>
                        <a:pt x="322" y="386"/>
                      </a:lnTo>
                      <a:lnTo>
                        <a:pt x="330" y="381"/>
                      </a:lnTo>
                      <a:lnTo>
                        <a:pt x="343" y="377"/>
                      </a:lnTo>
                      <a:lnTo>
                        <a:pt x="352" y="373"/>
                      </a:lnTo>
                      <a:lnTo>
                        <a:pt x="360" y="369"/>
                      </a:lnTo>
                      <a:lnTo>
                        <a:pt x="368" y="360"/>
                      </a:lnTo>
                      <a:lnTo>
                        <a:pt x="377" y="356"/>
                      </a:lnTo>
                      <a:lnTo>
                        <a:pt x="385" y="352"/>
                      </a:lnTo>
                      <a:lnTo>
                        <a:pt x="394" y="343"/>
                      </a:lnTo>
                      <a:lnTo>
                        <a:pt x="402" y="335"/>
                      </a:lnTo>
                      <a:lnTo>
                        <a:pt x="411" y="331"/>
                      </a:lnTo>
                      <a:lnTo>
                        <a:pt x="415" y="322"/>
                      </a:lnTo>
                      <a:lnTo>
                        <a:pt x="424" y="314"/>
                      </a:lnTo>
                      <a:lnTo>
                        <a:pt x="428" y="305"/>
                      </a:lnTo>
                      <a:lnTo>
                        <a:pt x="432" y="297"/>
                      </a:lnTo>
                      <a:lnTo>
                        <a:pt x="441" y="288"/>
                      </a:lnTo>
                      <a:lnTo>
                        <a:pt x="445" y="280"/>
                      </a:lnTo>
                      <a:lnTo>
                        <a:pt x="449" y="271"/>
                      </a:lnTo>
                      <a:lnTo>
                        <a:pt x="453" y="259"/>
                      </a:lnTo>
                      <a:lnTo>
                        <a:pt x="453" y="250"/>
                      </a:lnTo>
                      <a:lnTo>
                        <a:pt x="457" y="242"/>
                      </a:lnTo>
                      <a:lnTo>
                        <a:pt x="457" y="233"/>
                      </a:lnTo>
                      <a:lnTo>
                        <a:pt x="462" y="220"/>
                      </a:lnTo>
                      <a:lnTo>
                        <a:pt x="462" y="212"/>
                      </a:lnTo>
                      <a:lnTo>
                        <a:pt x="462" y="199"/>
                      </a:lnTo>
                      <a:lnTo>
                        <a:pt x="462" y="191"/>
                      </a:lnTo>
                      <a:lnTo>
                        <a:pt x="462" y="178"/>
                      </a:lnTo>
                      <a:lnTo>
                        <a:pt x="457" y="170"/>
                      </a:lnTo>
                      <a:lnTo>
                        <a:pt x="457" y="161"/>
                      </a:lnTo>
                      <a:lnTo>
                        <a:pt x="453" y="148"/>
                      </a:lnTo>
                      <a:lnTo>
                        <a:pt x="453" y="140"/>
                      </a:lnTo>
                      <a:lnTo>
                        <a:pt x="449" y="131"/>
                      </a:lnTo>
                      <a:lnTo>
                        <a:pt x="445" y="123"/>
                      </a:lnTo>
                      <a:lnTo>
                        <a:pt x="441" y="114"/>
                      </a:lnTo>
                      <a:lnTo>
                        <a:pt x="432" y="106"/>
                      </a:lnTo>
                      <a:lnTo>
                        <a:pt x="428" y="97"/>
                      </a:lnTo>
                      <a:lnTo>
                        <a:pt x="424" y="89"/>
                      </a:lnTo>
                      <a:lnTo>
                        <a:pt x="415" y="81"/>
                      </a:lnTo>
                      <a:lnTo>
                        <a:pt x="411" y="72"/>
                      </a:lnTo>
                      <a:lnTo>
                        <a:pt x="402" y="64"/>
                      </a:lnTo>
                      <a:lnTo>
                        <a:pt x="394" y="59"/>
                      </a:lnTo>
                      <a:lnTo>
                        <a:pt x="385" y="51"/>
                      </a:lnTo>
                      <a:lnTo>
                        <a:pt x="377" y="47"/>
                      </a:lnTo>
                      <a:lnTo>
                        <a:pt x="368" y="38"/>
                      </a:lnTo>
                      <a:lnTo>
                        <a:pt x="360" y="34"/>
                      </a:lnTo>
                      <a:lnTo>
                        <a:pt x="352" y="30"/>
                      </a:lnTo>
                      <a:lnTo>
                        <a:pt x="343" y="21"/>
                      </a:lnTo>
                      <a:lnTo>
                        <a:pt x="330" y="17"/>
                      </a:lnTo>
                      <a:lnTo>
                        <a:pt x="322" y="13"/>
                      </a:lnTo>
                      <a:lnTo>
                        <a:pt x="309" y="8"/>
                      </a:lnTo>
                      <a:lnTo>
                        <a:pt x="301" y="8"/>
                      </a:lnTo>
                      <a:lnTo>
                        <a:pt x="288" y="4"/>
                      </a:lnTo>
                      <a:lnTo>
                        <a:pt x="280" y="4"/>
                      </a:lnTo>
                      <a:lnTo>
                        <a:pt x="267" y="0"/>
                      </a:lnTo>
                      <a:lnTo>
                        <a:pt x="254" y="0"/>
                      </a:lnTo>
                      <a:lnTo>
                        <a:pt x="241" y="0"/>
                      </a:lnTo>
                      <a:lnTo>
                        <a:pt x="233" y="0"/>
                      </a:lnTo>
                      <a:lnTo>
                        <a:pt x="220" y="0"/>
                      </a:lnTo>
                      <a:lnTo>
                        <a:pt x="207" y="0"/>
                      </a:lnTo>
                      <a:lnTo>
                        <a:pt x="195" y="0"/>
                      </a:lnTo>
                      <a:lnTo>
                        <a:pt x="186" y="4"/>
                      </a:lnTo>
                      <a:lnTo>
                        <a:pt x="174" y="4"/>
                      </a:lnTo>
                      <a:lnTo>
                        <a:pt x="161" y="8"/>
                      </a:lnTo>
                      <a:lnTo>
                        <a:pt x="152" y="8"/>
                      </a:lnTo>
                      <a:lnTo>
                        <a:pt x="140" y="13"/>
                      </a:lnTo>
                      <a:lnTo>
                        <a:pt x="131" y="17"/>
                      </a:lnTo>
                      <a:lnTo>
                        <a:pt x="123" y="21"/>
                      </a:lnTo>
                      <a:lnTo>
                        <a:pt x="110" y="30"/>
                      </a:lnTo>
                      <a:lnTo>
                        <a:pt x="102" y="34"/>
                      </a:lnTo>
                      <a:lnTo>
                        <a:pt x="93" y="38"/>
                      </a:lnTo>
                      <a:lnTo>
                        <a:pt x="85" y="47"/>
                      </a:lnTo>
                      <a:lnTo>
                        <a:pt x="76" y="51"/>
                      </a:lnTo>
                      <a:lnTo>
                        <a:pt x="68" y="59"/>
                      </a:lnTo>
                      <a:lnTo>
                        <a:pt x="59" y="64"/>
                      </a:lnTo>
                      <a:lnTo>
                        <a:pt x="55" y="72"/>
                      </a:lnTo>
                      <a:lnTo>
                        <a:pt x="47" y="81"/>
                      </a:lnTo>
                      <a:lnTo>
                        <a:pt x="42" y="89"/>
                      </a:lnTo>
                      <a:lnTo>
                        <a:pt x="34" y="97"/>
                      </a:lnTo>
                      <a:lnTo>
                        <a:pt x="30" y="106"/>
                      </a:lnTo>
                      <a:lnTo>
                        <a:pt x="25" y="114"/>
                      </a:lnTo>
                      <a:lnTo>
                        <a:pt x="21" y="123"/>
                      </a:lnTo>
                      <a:lnTo>
                        <a:pt x="17" y="131"/>
                      </a:lnTo>
                      <a:lnTo>
                        <a:pt x="13" y="140"/>
                      </a:lnTo>
                      <a:lnTo>
                        <a:pt x="8" y="148"/>
                      </a:lnTo>
                      <a:lnTo>
                        <a:pt x="4" y="161"/>
                      </a:lnTo>
                      <a:lnTo>
                        <a:pt x="4" y="170"/>
                      </a:lnTo>
                      <a:lnTo>
                        <a:pt x="4" y="178"/>
                      </a:lnTo>
                      <a:lnTo>
                        <a:pt x="0" y="191"/>
                      </a:lnTo>
                      <a:lnTo>
                        <a:pt x="0" y="199"/>
                      </a:lnTo>
                      <a:lnTo>
                        <a:pt x="0" y="212"/>
                      </a:lnTo>
                      <a:lnTo>
                        <a:pt x="4" y="220"/>
                      </a:lnTo>
                      <a:lnTo>
                        <a:pt x="4" y="233"/>
                      </a:lnTo>
                      <a:lnTo>
                        <a:pt x="4" y="242"/>
                      </a:lnTo>
                      <a:lnTo>
                        <a:pt x="8" y="250"/>
                      </a:lnTo>
                      <a:lnTo>
                        <a:pt x="13" y="259"/>
                      </a:lnTo>
                      <a:lnTo>
                        <a:pt x="17" y="271"/>
                      </a:lnTo>
                      <a:lnTo>
                        <a:pt x="21" y="280"/>
                      </a:lnTo>
                      <a:lnTo>
                        <a:pt x="25" y="288"/>
                      </a:lnTo>
                      <a:lnTo>
                        <a:pt x="30" y="297"/>
                      </a:lnTo>
                      <a:lnTo>
                        <a:pt x="34" y="305"/>
                      </a:lnTo>
                      <a:lnTo>
                        <a:pt x="42" y="314"/>
                      </a:lnTo>
                      <a:lnTo>
                        <a:pt x="47" y="322"/>
                      </a:lnTo>
                      <a:lnTo>
                        <a:pt x="55" y="331"/>
                      </a:lnTo>
                      <a:lnTo>
                        <a:pt x="59" y="335"/>
                      </a:lnTo>
                      <a:lnTo>
                        <a:pt x="68" y="343"/>
                      </a:lnTo>
                      <a:lnTo>
                        <a:pt x="76" y="352"/>
                      </a:lnTo>
                      <a:lnTo>
                        <a:pt x="85" y="356"/>
                      </a:lnTo>
                      <a:lnTo>
                        <a:pt x="93" y="360"/>
                      </a:lnTo>
                      <a:lnTo>
                        <a:pt x="102" y="369"/>
                      </a:lnTo>
                      <a:lnTo>
                        <a:pt x="110" y="373"/>
                      </a:lnTo>
                      <a:lnTo>
                        <a:pt x="123" y="377"/>
                      </a:lnTo>
                      <a:lnTo>
                        <a:pt x="131" y="381"/>
                      </a:lnTo>
                      <a:lnTo>
                        <a:pt x="140" y="386"/>
                      </a:lnTo>
                      <a:lnTo>
                        <a:pt x="152" y="390"/>
                      </a:lnTo>
                      <a:lnTo>
                        <a:pt x="161" y="394"/>
                      </a:lnTo>
                      <a:lnTo>
                        <a:pt x="174" y="394"/>
                      </a:lnTo>
                      <a:lnTo>
                        <a:pt x="186" y="398"/>
                      </a:lnTo>
                      <a:lnTo>
                        <a:pt x="195" y="398"/>
                      </a:lnTo>
                      <a:lnTo>
                        <a:pt x="207" y="403"/>
                      </a:lnTo>
                      <a:lnTo>
                        <a:pt x="220" y="403"/>
                      </a:lnTo>
                      <a:lnTo>
                        <a:pt x="233" y="403"/>
                      </a:lnTo>
                      <a:close/>
                    </a:path>
                  </a:pathLst>
                </a:custGeom>
                <a:solidFill>
                  <a:srgbClr val="B996CE"/>
                </a:solidFill>
                <a:ln w="9525">
                  <a:noFill/>
                  <a:round/>
                  <a:headEnd/>
                  <a:tailEnd/>
                </a:ln>
              </p:spPr>
              <p:txBody>
                <a:bodyPr/>
                <a:lstStyle/>
                <a:p>
                  <a:endParaRPr lang="en-US"/>
                </a:p>
              </p:txBody>
            </p:sp>
            <p:sp>
              <p:nvSpPr>
                <p:cNvPr id="121918" name="Rectangle 118"/>
                <p:cNvSpPr>
                  <a:spLocks noChangeArrowheads="1"/>
                </p:cNvSpPr>
                <p:nvPr/>
              </p:nvSpPr>
              <p:spPr bwMode="auto">
                <a:xfrm>
                  <a:off x="4912" y="2922"/>
                  <a:ext cx="309" cy="309"/>
                </a:xfrm>
                <a:prstGeom prst="rect">
                  <a:avLst/>
                </a:prstGeom>
                <a:solidFill>
                  <a:srgbClr val="B996CE"/>
                </a:solidFill>
                <a:ln w="9525">
                  <a:noFill/>
                  <a:miter lim="800000"/>
                  <a:headEnd/>
                  <a:tailEnd/>
                </a:ln>
              </p:spPr>
              <p:txBody>
                <a:bodyPr/>
                <a:lstStyle/>
                <a:p>
                  <a:pPr eaLnBrk="0" hangingPunct="0"/>
                  <a:endParaRPr lang="en-US"/>
                </a:p>
              </p:txBody>
            </p:sp>
            <p:sp>
              <p:nvSpPr>
                <p:cNvPr id="121919" name="Rectangle 119"/>
                <p:cNvSpPr>
                  <a:spLocks noChangeArrowheads="1"/>
                </p:cNvSpPr>
                <p:nvPr/>
              </p:nvSpPr>
              <p:spPr bwMode="auto">
                <a:xfrm>
                  <a:off x="5217" y="2918"/>
                  <a:ext cx="8" cy="318"/>
                </a:xfrm>
                <a:prstGeom prst="rect">
                  <a:avLst/>
                </a:prstGeom>
                <a:solidFill>
                  <a:srgbClr val="B996CE"/>
                </a:solidFill>
                <a:ln w="9525">
                  <a:noFill/>
                  <a:miter lim="800000"/>
                  <a:headEnd/>
                  <a:tailEnd/>
                </a:ln>
              </p:spPr>
              <p:txBody>
                <a:bodyPr/>
                <a:lstStyle/>
                <a:p>
                  <a:pPr eaLnBrk="0" hangingPunct="0"/>
                  <a:endParaRPr lang="en-US"/>
                </a:p>
              </p:txBody>
            </p:sp>
            <p:sp>
              <p:nvSpPr>
                <p:cNvPr id="121920" name="Rectangle 120"/>
                <p:cNvSpPr>
                  <a:spLocks noChangeArrowheads="1"/>
                </p:cNvSpPr>
                <p:nvPr/>
              </p:nvSpPr>
              <p:spPr bwMode="auto">
                <a:xfrm>
                  <a:off x="5136" y="2918"/>
                  <a:ext cx="13" cy="318"/>
                </a:xfrm>
                <a:prstGeom prst="rect">
                  <a:avLst/>
                </a:prstGeom>
                <a:solidFill>
                  <a:srgbClr val="B996CE"/>
                </a:solidFill>
                <a:ln w="9525">
                  <a:noFill/>
                  <a:miter lim="800000"/>
                  <a:headEnd/>
                  <a:tailEnd/>
                </a:ln>
              </p:spPr>
              <p:txBody>
                <a:bodyPr/>
                <a:lstStyle/>
                <a:p>
                  <a:pPr eaLnBrk="0" hangingPunct="0"/>
                  <a:endParaRPr lang="en-US"/>
                </a:p>
              </p:txBody>
            </p:sp>
            <p:sp>
              <p:nvSpPr>
                <p:cNvPr id="121921" name="Rectangle 121"/>
                <p:cNvSpPr>
                  <a:spLocks noChangeArrowheads="1"/>
                </p:cNvSpPr>
                <p:nvPr/>
              </p:nvSpPr>
              <p:spPr bwMode="auto">
                <a:xfrm>
                  <a:off x="5060" y="2918"/>
                  <a:ext cx="13" cy="318"/>
                </a:xfrm>
                <a:prstGeom prst="rect">
                  <a:avLst/>
                </a:prstGeom>
                <a:solidFill>
                  <a:srgbClr val="B996CE"/>
                </a:solidFill>
                <a:ln w="9525">
                  <a:noFill/>
                  <a:miter lim="800000"/>
                  <a:headEnd/>
                  <a:tailEnd/>
                </a:ln>
              </p:spPr>
              <p:txBody>
                <a:bodyPr/>
                <a:lstStyle/>
                <a:p>
                  <a:pPr eaLnBrk="0" hangingPunct="0"/>
                  <a:endParaRPr lang="en-US"/>
                </a:p>
              </p:txBody>
            </p:sp>
            <p:sp>
              <p:nvSpPr>
                <p:cNvPr id="121922" name="Rectangle 122"/>
                <p:cNvSpPr>
                  <a:spLocks noChangeArrowheads="1"/>
                </p:cNvSpPr>
                <p:nvPr/>
              </p:nvSpPr>
              <p:spPr bwMode="auto">
                <a:xfrm>
                  <a:off x="4984" y="2918"/>
                  <a:ext cx="8" cy="318"/>
                </a:xfrm>
                <a:prstGeom prst="rect">
                  <a:avLst/>
                </a:prstGeom>
                <a:solidFill>
                  <a:srgbClr val="B996CE"/>
                </a:solidFill>
                <a:ln w="9525">
                  <a:noFill/>
                  <a:miter lim="800000"/>
                  <a:headEnd/>
                  <a:tailEnd/>
                </a:ln>
              </p:spPr>
              <p:txBody>
                <a:bodyPr/>
                <a:lstStyle/>
                <a:p>
                  <a:pPr eaLnBrk="0" hangingPunct="0"/>
                  <a:endParaRPr lang="en-US"/>
                </a:p>
              </p:txBody>
            </p:sp>
            <p:sp>
              <p:nvSpPr>
                <p:cNvPr id="121923" name="Rectangle 123"/>
                <p:cNvSpPr>
                  <a:spLocks noChangeArrowheads="1"/>
                </p:cNvSpPr>
                <p:nvPr/>
              </p:nvSpPr>
              <p:spPr bwMode="auto">
                <a:xfrm>
                  <a:off x="4908" y="2918"/>
                  <a:ext cx="8" cy="318"/>
                </a:xfrm>
                <a:prstGeom prst="rect">
                  <a:avLst/>
                </a:prstGeom>
                <a:solidFill>
                  <a:srgbClr val="B996CE"/>
                </a:solidFill>
                <a:ln w="9525">
                  <a:noFill/>
                  <a:miter lim="800000"/>
                  <a:headEnd/>
                  <a:tailEnd/>
                </a:ln>
              </p:spPr>
              <p:txBody>
                <a:bodyPr/>
                <a:lstStyle/>
                <a:p>
                  <a:pPr eaLnBrk="0" hangingPunct="0"/>
                  <a:endParaRPr lang="en-US"/>
                </a:p>
              </p:txBody>
            </p:sp>
            <p:sp>
              <p:nvSpPr>
                <p:cNvPr id="121924" name="Rectangle 124"/>
                <p:cNvSpPr>
                  <a:spLocks noChangeArrowheads="1"/>
                </p:cNvSpPr>
                <p:nvPr/>
              </p:nvSpPr>
              <p:spPr bwMode="auto">
                <a:xfrm>
                  <a:off x="4908" y="2994"/>
                  <a:ext cx="317" cy="8"/>
                </a:xfrm>
                <a:prstGeom prst="rect">
                  <a:avLst/>
                </a:prstGeom>
                <a:solidFill>
                  <a:srgbClr val="B996CE"/>
                </a:solidFill>
                <a:ln w="9525">
                  <a:noFill/>
                  <a:miter lim="800000"/>
                  <a:headEnd/>
                  <a:tailEnd/>
                </a:ln>
              </p:spPr>
              <p:txBody>
                <a:bodyPr/>
                <a:lstStyle/>
                <a:p>
                  <a:pPr eaLnBrk="0" hangingPunct="0"/>
                  <a:endParaRPr lang="en-US"/>
                </a:p>
              </p:txBody>
            </p:sp>
            <p:sp>
              <p:nvSpPr>
                <p:cNvPr id="121925" name="Rectangle 125"/>
                <p:cNvSpPr>
                  <a:spLocks noChangeArrowheads="1"/>
                </p:cNvSpPr>
                <p:nvPr/>
              </p:nvSpPr>
              <p:spPr bwMode="auto">
                <a:xfrm>
                  <a:off x="4908" y="3070"/>
                  <a:ext cx="317" cy="13"/>
                </a:xfrm>
                <a:prstGeom prst="rect">
                  <a:avLst/>
                </a:prstGeom>
                <a:solidFill>
                  <a:srgbClr val="B996CE"/>
                </a:solidFill>
                <a:ln w="9525">
                  <a:noFill/>
                  <a:miter lim="800000"/>
                  <a:headEnd/>
                  <a:tailEnd/>
                </a:ln>
              </p:spPr>
              <p:txBody>
                <a:bodyPr/>
                <a:lstStyle/>
                <a:p>
                  <a:pPr eaLnBrk="0" hangingPunct="0"/>
                  <a:endParaRPr lang="en-US"/>
                </a:p>
              </p:txBody>
            </p:sp>
            <p:sp>
              <p:nvSpPr>
                <p:cNvPr id="121926" name="Rectangle 126"/>
                <p:cNvSpPr>
                  <a:spLocks noChangeArrowheads="1"/>
                </p:cNvSpPr>
                <p:nvPr/>
              </p:nvSpPr>
              <p:spPr bwMode="auto">
                <a:xfrm>
                  <a:off x="4908" y="3151"/>
                  <a:ext cx="317" cy="8"/>
                </a:xfrm>
                <a:prstGeom prst="rect">
                  <a:avLst/>
                </a:prstGeom>
                <a:solidFill>
                  <a:srgbClr val="B996CE"/>
                </a:solidFill>
                <a:ln w="9525">
                  <a:noFill/>
                  <a:miter lim="800000"/>
                  <a:headEnd/>
                  <a:tailEnd/>
                </a:ln>
              </p:spPr>
              <p:txBody>
                <a:bodyPr/>
                <a:lstStyle/>
                <a:p>
                  <a:pPr eaLnBrk="0" hangingPunct="0"/>
                  <a:endParaRPr lang="en-US"/>
                </a:p>
              </p:txBody>
            </p:sp>
            <p:sp>
              <p:nvSpPr>
                <p:cNvPr id="121927" name="Rectangle 127"/>
                <p:cNvSpPr>
                  <a:spLocks noChangeArrowheads="1"/>
                </p:cNvSpPr>
                <p:nvPr/>
              </p:nvSpPr>
              <p:spPr bwMode="auto">
                <a:xfrm>
                  <a:off x="4908" y="3227"/>
                  <a:ext cx="317" cy="9"/>
                </a:xfrm>
                <a:prstGeom prst="rect">
                  <a:avLst/>
                </a:prstGeom>
                <a:solidFill>
                  <a:srgbClr val="B996CE"/>
                </a:solidFill>
                <a:ln w="9525">
                  <a:noFill/>
                  <a:miter lim="800000"/>
                  <a:headEnd/>
                  <a:tailEnd/>
                </a:ln>
              </p:spPr>
              <p:txBody>
                <a:bodyPr/>
                <a:lstStyle/>
                <a:p>
                  <a:pPr eaLnBrk="0" hangingPunct="0"/>
                  <a:endParaRPr lang="en-US"/>
                </a:p>
              </p:txBody>
            </p:sp>
            <p:sp>
              <p:nvSpPr>
                <p:cNvPr id="121928" name="Rectangle 128"/>
                <p:cNvSpPr>
                  <a:spLocks noChangeArrowheads="1"/>
                </p:cNvSpPr>
                <p:nvPr/>
              </p:nvSpPr>
              <p:spPr bwMode="auto">
                <a:xfrm>
                  <a:off x="4908" y="2918"/>
                  <a:ext cx="317" cy="8"/>
                </a:xfrm>
                <a:prstGeom prst="rect">
                  <a:avLst/>
                </a:prstGeom>
                <a:solidFill>
                  <a:srgbClr val="B996CE"/>
                </a:solidFill>
                <a:ln w="9525">
                  <a:noFill/>
                  <a:miter lim="800000"/>
                  <a:headEnd/>
                  <a:tailEnd/>
                </a:ln>
              </p:spPr>
              <p:txBody>
                <a:bodyPr/>
                <a:lstStyle/>
                <a:p>
                  <a:pPr eaLnBrk="0" hangingPunct="0"/>
                  <a:endParaRPr lang="en-US"/>
                </a:p>
              </p:txBody>
            </p:sp>
            <p:sp>
              <p:nvSpPr>
                <p:cNvPr id="121929" name="Freeform 129"/>
                <p:cNvSpPr>
                  <a:spLocks/>
                </p:cNvSpPr>
                <p:nvPr/>
              </p:nvSpPr>
              <p:spPr bwMode="auto">
                <a:xfrm>
                  <a:off x="4844" y="2791"/>
                  <a:ext cx="487" cy="216"/>
                </a:xfrm>
                <a:custGeom>
                  <a:avLst/>
                  <a:gdLst>
                    <a:gd name="T0" fmla="*/ 26 w 487"/>
                    <a:gd name="T1" fmla="*/ 156 h 216"/>
                    <a:gd name="T2" fmla="*/ 9 w 487"/>
                    <a:gd name="T3" fmla="*/ 148 h 216"/>
                    <a:gd name="T4" fmla="*/ 0 w 487"/>
                    <a:gd name="T5" fmla="*/ 207 h 216"/>
                    <a:gd name="T6" fmla="*/ 42 w 487"/>
                    <a:gd name="T7" fmla="*/ 216 h 216"/>
                    <a:gd name="T8" fmla="*/ 119 w 487"/>
                    <a:gd name="T9" fmla="*/ 148 h 216"/>
                    <a:gd name="T10" fmla="*/ 225 w 487"/>
                    <a:gd name="T11" fmla="*/ 199 h 216"/>
                    <a:gd name="T12" fmla="*/ 263 w 487"/>
                    <a:gd name="T13" fmla="*/ 101 h 216"/>
                    <a:gd name="T14" fmla="*/ 331 w 487"/>
                    <a:gd name="T15" fmla="*/ 169 h 216"/>
                    <a:gd name="T16" fmla="*/ 487 w 487"/>
                    <a:gd name="T17" fmla="*/ 63 h 216"/>
                    <a:gd name="T18" fmla="*/ 453 w 487"/>
                    <a:gd name="T19" fmla="*/ 21 h 216"/>
                    <a:gd name="T20" fmla="*/ 339 w 487"/>
                    <a:gd name="T21" fmla="*/ 97 h 216"/>
                    <a:gd name="T22" fmla="*/ 246 w 487"/>
                    <a:gd name="T23" fmla="*/ 0 h 216"/>
                    <a:gd name="T24" fmla="*/ 195 w 487"/>
                    <a:gd name="T25" fmla="*/ 122 h 216"/>
                    <a:gd name="T26" fmla="*/ 110 w 487"/>
                    <a:gd name="T27" fmla="*/ 80 h 216"/>
                    <a:gd name="T28" fmla="*/ 26 w 487"/>
                    <a:gd name="T29" fmla="*/ 156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7"/>
                    <a:gd name="T46" fmla="*/ 0 h 216"/>
                    <a:gd name="T47" fmla="*/ 487 w 487"/>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7" h="216">
                      <a:moveTo>
                        <a:pt x="26" y="156"/>
                      </a:moveTo>
                      <a:lnTo>
                        <a:pt x="9" y="148"/>
                      </a:lnTo>
                      <a:lnTo>
                        <a:pt x="0" y="207"/>
                      </a:lnTo>
                      <a:lnTo>
                        <a:pt x="42" y="216"/>
                      </a:lnTo>
                      <a:lnTo>
                        <a:pt x="119" y="148"/>
                      </a:lnTo>
                      <a:lnTo>
                        <a:pt x="225" y="199"/>
                      </a:lnTo>
                      <a:lnTo>
                        <a:pt x="263" y="101"/>
                      </a:lnTo>
                      <a:lnTo>
                        <a:pt x="331" y="169"/>
                      </a:lnTo>
                      <a:lnTo>
                        <a:pt x="487" y="63"/>
                      </a:lnTo>
                      <a:lnTo>
                        <a:pt x="453" y="21"/>
                      </a:lnTo>
                      <a:lnTo>
                        <a:pt x="339" y="97"/>
                      </a:lnTo>
                      <a:lnTo>
                        <a:pt x="246" y="0"/>
                      </a:lnTo>
                      <a:lnTo>
                        <a:pt x="195" y="122"/>
                      </a:lnTo>
                      <a:lnTo>
                        <a:pt x="110" y="80"/>
                      </a:lnTo>
                      <a:lnTo>
                        <a:pt x="26" y="156"/>
                      </a:lnTo>
                      <a:close/>
                    </a:path>
                  </a:pathLst>
                </a:custGeom>
                <a:solidFill>
                  <a:srgbClr val="B996CE"/>
                </a:solidFill>
                <a:ln w="9525">
                  <a:noFill/>
                  <a:round/>
                  <a:headEnd/>
                  <a:tailEnd/>
                </a:ln>
              </p:spPr>
              <p:txBody>
                <a:bodyPr/>
                <a:lstStyle/>
                <a:p>
                  <a:endParaRPr lang="en-US"/>
                </a:p>
              </p:txBody>
            </p:sp>
            <p:sp>
              <p:nvSpPr>
                <p:cNvPr id="121930" name="Freeform 130"/>
                <p:cNvSpPr>
                  <a:spLocks/>
                </p:cNvSpPr>
                <p:nvPr/>
              </p:nvSpPr>
              <p:spPr bwMode="auto">
                <a:xfrm>
                  <a:off x="4853" y="2812"/>
                  <a:ext cx="466" cy="186"/>
                </a:xfrm>
                <a:custGeom>
                  <a:avLst/>
                  <a:gdLst>
                    <a:gd name="T0" fmla="*/ 21 w 466"/>
                    <a:gd name="T1" fmla="*/ 148 h 186"/>
                    <a:gd name="T2" fmla="*/ 8 w 466"/>
                    <a:gd name="T3" fmla="*/ 140 h 186"/>
                    <a:gd name="T4" fmla="*/ 0 w 466"/>
                    <a:gd name="T5" fmla="*/ 178 h 186"/>
                    <a:gd name="T6" fmla="*/ 29 w 466"/>
                    <a:gd name="T7" fmla="*/ 186 h 186"/>
                    <a:gd name="T8" fmla="*/ 105 w 466"/>
                    <a:gd name="T9" fmla="*/ 114 h 186"/>
                    <a:gd name="T10" fmla="*/ 211 w 466"/>
                    <a:gd name="T11" fmla="*/ 161 h 186"/>
                    <a:gd name="T12" fmla="*/ 250 w 466"/>
                    <a:gd name="T13" fmla="*/ 63 h 186"/>
                    <a:gd name="T14" fmla="*/ 326 w 466"/>
                    <a:gd name="T15" fmla="*/ 135 h 186"/>
                    <a:gd name="T16" fmla="*/ 466 w 466"/>
                    <a:gd name="T17" fmla="*/ 38 h 186"/>
                    <a:gd name="T18" fmla="*/ 444 w 466"/>
                    <a:gd name="T19" fmla="*/ 12 h 186"/>
                    <a:gd name="T20" fmla="*/ 330 w 466"/>
                    <a:gd name="T21" fmla="*/ 93 h 186"/>
                    <a:gd name="T22" fmla="*/ 241 w 466"/>
                    <a:gd name="T23" fmla="*/ 0 h 186"/>
                    <a:gd name="T24" fmla="*/ 194 w 466"/>
                    <a:gd name="T25" fmla="*/ 114 h 186"/>
                    <a:gd name="T26" fmla="*/ 101 w 466"/>
                    <a:gd name="T27" fmla="*/ 72 h 186"/>
                    <a:gd name="T28" fmla="*/ 21 w 466"/>
                    <a:gd name="T29" fmla="*/ 148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186"/>
                    <a:gd name="T47" fmla="*/ 466 w 466"/>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186">
                      <a:moveTo>
                        <a:pt x="21" y="148"/>
                      </a:moveTo>
                      <a:lnTo>
                        <a:pt x="8" y="140"/>
                      </a:lnTo>
                      <a:lnTo>
                        <a:pt x="0" y="178"/>
                      </a:lnTo>
                      <a:lnTo>
                        <a:pt x="29" y="186"/>
                      </a:lnTo>
                      <a:lnTo>
                        <a:pt x="105" y="114"/>
                      </a:lnTo>
                      <a:lnTo>
                        <a:pt x="211" y="161"/>
                      </a:lnTo>
                      <a:lnTo>
                        <a:pt x="250" y="63"/>
                      </a:lnTo>
                      <a:lnTo>
                        <a:pt x="326" y="135"/>
                      </a:lnTo>
                      <a:lnTo>
                        <a:pt x="466" y="38"/>
                      </a:lnTo>
                      <a:lnTo>
                        <a:pt x="444" y="12"/>
                      </a:lnTo>
                      <a:lnTo>
                        <a:pt x="330" y="93"/>
                      </a:lnTo>
                      <a:lnTo>
                        <a:pt x="241" y="0"/>
                      </a:lnTo>
                      <a:lnTo>
                        <a:pt x="194" y="114"/>
                      </a:lnTo>
                      <a:lnTo>
                        <a:pt x="101" y="72"/>
                      </a:lnTo>
                      <a:lnTo>
                        <a:pt x="21" y="148"/>
                      </a:lnTo>
                      <a:close/>
                    </a:path>
                  </a:pathLst>
                </a:custGeom>
                <a:solidFill>
                  <a:srgbClr val="B996CE"/>
                </a:solidFill>
                <a:ln w="9525">
                  <a:noFill/>
                  <a:round/>
                  <a:headEnd/>
                  <a:tailEnd/>
                </a:ln>
              </p:spPr>
              <p:txBody>
                <a:bodyPr/>
                <a:lstStyle/>
                <a:p>
                  <a:endParaRPr lang="en-US"/>
                </a:p>
              </p:txBody>
            </p:sp>
            <p:sp>
              <p:nvSpPr>
                <p:cNvPr id="121931" name="Freeform 131"/>
                <p:cNvSpPr>
                  <a:spLocks/>
                </p:cNvSpPr>
                <p:nvPr/>
              </p:nvSpPr>
              <p:spPr bwMode="auto">
                <a:xfrm>
                  <a:off x="4844" y="2867"/>
                  <a:ext cx="436" cy="335"/>
                </a:xfrm>
                <a:custGeom>
                  <a:avLst/>
                  <a:gdLst>
                    <a:gd name="T0" fmla="*/ 0 w 436"/>
                    <a:gd name="T1" fmla="*/ 297 h 335"/>
                    <a:gd name="T2" fmla="*/ 38 w 436"/>
                    <a:gd name="T3" fmla="*/ 335 h 335"/>
                    <a:gd name="T4" fmla="*/ 153 w 436"/>
                    <a:gd name="T5" fmla="*/ 254 h 335"/>
                    <a:gd name="T6" fmla="*/ 208 w 436"/>
                    <a:gd name="T7" fmla="*/ 335 h 335"/>
                    <a:gd name="T8" fmla="*/ 275 w 436"/>
                    <a:gd name="T9" fmla="*/ 212 h 335"/>
                    <a:gd name="T10" fmla="*/ 347 w 436"/>
                    <a:gd name="T11" fmla="*/ 229 h 335"/>
                    <a:gd name="T12" fmla="*/ 436 w 436"/>
                    <a:gd name="T13" fmla="*/ 38 h 335"/>
                    <a:gd name="T14" fmla="*/ 394 w 436"/>
                    <a:gd name="T15" fmla="*/ 0 h 335"/>
                    <a:gd name="T16" fmla="*/ 318 w 436"/>
                    <a:gd name="T17" fmla="*/ 165 h 335"/>
                    <a:gd name="T18" fmla="*/ 250 w 436"/>
                    <a:gd name="T19" fmla="*/ 152 h 335"/>
                    <a:gd name="T20" fmla="*/ 203 w 436"/>
                    <a:gd name="T21" fmla="*/ 233 h 335"/>
                    <a:gd name="T22" fmla="*/ 165 w 436"/>
                    <a:gd name="T23" fmla="*/ 178 h 335"/>
                    <a:gd name="T24" fmla="*/ 0 w 436"/>
                    <a:gd name="T25" fmla="*/ 297 h 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6"/>
                    <a:gd name="T40" fmla="*/ 0 h 335"/>
                    <a:gd name="T41" fmla="*/ 436 w 436"/>
                    <a:gd name="T42" fmla="*/ 335 h 3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6" h="335">
                      <a:moveTo>
                        <a:pt x="0" y="297"/>
                      </a:moveTo>
                      <a:lnTo>
                        <a:pt x="38" y="335"/>
                      </a:lnTo>
                      <a:lnTo>
                        <a:pt x="153" y="254"/>
                      </a:lnTo>
                      <a:lnTo>
                        <a:pt x="208" y="335"/>
                      </a:lnTo>
                      <a:lnTo>
                        <a:pt x="275" y="212"/>
                      </a:lnTo>
                      <a:lnTo>
                        <a:pt x="347" y="229"/>
                      </a:lnTo>
                      <a:lnTo>
                        <a:pt x="436" y="38"/>
                      </a:lnTo>
                      <a:lnTo>
                        <a:pt x="394" y="0"/>
                      </a:lnTo>
                      <a:lnTo>
                        <a:pt x="318" y="165"/>
                      </a:lnTo>
                      <a:lnTo>
                        <a:pt x="250" y="152"/>
                      </a:lnTo>
                      <a:lnTo>
                        <a:pt x="203" y="233"/>
                      </a:lnTo>
                      <a:lnTo>
                        <a:pt x="165" y="178"/>
                      </a:lnTo>
                      <a:lnTo>
                        <a:pt x="0" y="297"/>
                      </a:lnTo>
                      <a:close/>
                    </a:path>
                  </a:pathLst>
                </a:custGeom>
                <a:solidFill>
                  <a:srgbClr val="B996CE"/>
                </a:solidFill>
                <a:ln w="9525">
                  <a:noFill/>
                  <a:round/>
                  <a:headEnd/>
                  <a:tailEnd/>
                </a:ln>
              </p:spPr>
              <p:txBody>
                <a:bodyPr/>
                <a:lstStyle/>
                <a:p>
                  <a:endParaRPr lang="en-US"/>
                </a:p>
              </p:txBody>
            </p:sp>
            <p:sp>
              <p:nvSpPr>
                <p:cNvPr id="121932" name="Freeform 132"/>
                <p:cNvSpPr>
                  <a:spLocks/>
                </p:cNvSpPr>
                <p:nvPr/>
              </p:nvSpPr>
              <p:spPr bwMode="auto">
                <a:xfrm>
                  <a:off x="4857" y="2880"/>
                  <a:ext cx="411" cy="309"/>
                </a:xfrm>
                <a:custGeom>
                  <a:avLst/>
                  <a:gdLst>
                    <a:gd name="T0" fmla="*/ 0 w 411"/>
                    <a:gd name="T1" fmla="*/ 284 h 309"/>
                    <a:gd name="T2" fmla="*/ 25 w 411"/>
                    <a:gd name="T3" fmla="*/ 309 h 309"/>
                    <a:gd name="T4" fmla="*/ 140 w 411"/>
                    <a:gd name="T5" fmla="*/ 228 h 309"/>
                    <a:gd name="T6" fmla="*/ 195 w 411"/>
                    <a:gd name="T7" fmla="*/ 305 h 309"/>
                    <a:gd name="T8" fmla="*/ 258 w 411"/>
                    <a:gd name="T9" fmla="*/ 190 h 309"/>
                    <a:gd name="T10" fmla="*/ 326 w 411"/>
                    <a:gd name="T11" fmla="*/ 203 h 309"/>
                    <a:gd name="T12" fmla="*/ 411 w 411"/>
                    <a:gd name="T13" fmla="*/ 25 h 309"/>
                    <a:gd name="T14" fmla="*/ 385 w 411"/>
                    <a:gd name="T15" fmla="*/ 0 h 309"/>
                    <a:gd name="T16" fmla="*/ 309 w 411"/>
                    <a:gd name="T17" fmla="*/ 165 h 309"/>
                    <a:gd name="T18" fmla="*/ 246 w 411"/>
                    <a:gd name="T19" fmla="*/ 148 h 309"/>
                    <a:gd name="T20" fmla="*/ 190 w 411"/>
                    <a:gd name="T21" fmla="*/ 237 h 309"/>
                    <a:gd name="T22" fmla="*/ 152 w 411"/>
                    <a:gd name="T23" fmla="*/ 178 h 309"/>
                    <a:gd name="T24" fmla="*/ 0 w 411"/>
                    <a:gd name="T25" fmla="*/ 28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1"/>
                    <a:gd name="T40" fmla="*/ 0 h 309"/>
                    <a:gd name="T41" fmla="*/ 411 w 411"/>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1" h="309">
                      <a:moveTo>
                        <a:pt x="0" y="284"/>
                      </a:moveTo>
                      <a:lnTo>
                        <a:pt x="25" y="309"/>
                      </a:lnTo>
                      <a:lnTo>
                        <a:pt x="140" y="228"/>
                      </a:lnTo>
                      <a:lnTo>
                        <a:pt x="195" y="305"/>
                      </a:lnTo>
                      <a:lnTo>
                        <a:pt x="258" y="190"/>
                      </a:lnTo>
                      <a:lnTo>
                        <a:pt x="326" y="203"/>
                      </a:lnTo>
                      <a:lnTo>
                        <a:pt x="411" y="25"/>
                      </a:lnTo>
                      <a:lnTo>
                        <a:pt x="385" y="0"/>
                      </a:lnTo>
                      <a:lnTo>
                        <a:pt x="309" y="165"/>
                      </a:lnTo>
                      <a:lnTo>
                        <a:pt x="246" y="148"/>
                      </a:lnTo>
                      <a:lnTo>
                        <a:pt x="190" y="237"/>
                      </a:lnTo>
                      <a:lnTo>
                        <a:pt x="152" y="178"/>
                      </a:lnTo>
                      <a:lnTo>
                        <a:pt x="0" y="284"/>
                      </a:lnTo>
                      <a:close/>
                    </a:path>
                  </a:pathLst>
                </a:custGeom>
                <a:solidFill>
                  <a:srgbClr val="B996CE"/>
                </a:solidFill>
                <a:ln w="9525">
                  <a:noFill/>
                  <a:round/>
                  <a:headEnd/>
                  <a:tailEnd/>
                </a:ln>
              </p:spPr>
              <p:txBody>
                <a:bodyPr/>
                <a:lstStyle/>
                <a:p>
                  <a:endParaRPr lang="en-US"/>
                </a:p>
              </p:txBody>
            </p:sp>
          </p:grpSp>
        </p:grpSp>
        <p:pic>
          <p:nvPicPr>
            <p:cNvPr id="121911" name="Picture 0" descr="flow chart.jpg"/>
            <p:cNvPicPr>
              <a:picLocks noChangeAspect="1" noChangeArrowheads="1"/>
            </p:cNvPicPr>
            <p:nvPr/>
          </p:nvPicPr>
          <p:blipFill>
            <a:blip r:embed="rId5" cstate="print"/>
            <a:srcRect l="16495" t="51323" r="72165" b="37129"/>
            <a:stretch>
              <a:fillRect/>
            </a:stretch>
          </p:blipFill>
          <p:spPr bwMode="auto">
            <a:xfrm>
              <a:off x="4752" y="2304"/>
              <a:ext cx="528" cy="432"/>
            </a:xfrm>
            <a:prstGeom prst="rect">
              <a:avLst/>
            </a:prstGeom>
            <a:noFill/>
            <a:ln w="9525">
              <a:noFill/>
              <a:miter lim="800000"/>
              <a:headEnd/>
              <a:tailEnd/>
            </a:ln>
          </p:spPr>
        </p:pic>
      </p:grpSp>
      <p:sp>
        <p:nvSpPr>
          <p:cNvPr id="121884" name="Rectangle 134"/>
          <p:cNvSpPr>
            <a:spLocks noChangeArrowheads="1"/>
          </p:cNvSpPr>
          <p:nvPr/>
        </p:nvSpPr>
        <p:spPr bwMode="auto">
          <a:xfrm>
            <a:off x="1898650" y="5480050"/>
            <a:ext cx="2409825" cy="979488"/>
          </a:xfrm>
          <a:prstGeom prst="rect">
            <a:avLst/>
          </a:prstGeom>
          <a:solidFill>
            <a:srgbClr val="B996CE"/>
          </a:solidFill>
          <a:ln w="9525">
            <a:noFill/>
            <a:miter lim="800000"/>
            <a:headEnd/>
            <a:tailEnd/>
          </a:ln>
        </p:spPr>
        <p:txBody>
          <a:bodyPr/>
          <a:lstStyle/>
          <a:p>
            <a:pPr eaLnBrk="0" hangingPunct="0"/>
            <a:endParaRPr lang="en-US"/>
          </a:p>
        </p:txBody>
      </p:sp>
      <p:sp>
        <p:nvSpPr>
          <p:cNvPr id="121885" name="Rectangle 135"/>
          <p:cNvSpPr>
            <a:spLocks noChangeArrowheads="1"/>
          </p:cNvSpPr>
          <p:nvPr/>
        </p:nvSpPr>
        <p:spPr bwMode="auto">
          <a:xfrm>
            <a:off x="1898650" y="5480050"/>
            <a:ext cx="2409825" cy="979488"/>
          </a:xfrm>
          <a:prstGeom prst="rect">
            <a:avLst/>
          </a:prstGeom>
          <a:solidFill>
            <a:srgbClr val="B996CE"/>
          </a:solidFill>
          <a:ln w="6350">
            <a:solidFill>
              <a:srgbClr val="000000"/>
            </a:solidFill>
            <a:miter lim="800000"/>
            <a:headEnd/>
            <a:tailEnd/>
          </a:ln>
        </p:spPr>
        <p:txBody>
          <a:bodyPr/>
          <a:lstStyle/>
          <a:p>
            <a:pPr eaLnBrk="0" hangingPunct="0"/>
            <a:endParaRPr lang="en-US"/>
          </a:p>
        </p:txBody>
      </p:sp>
      <p:sp>
        <p:nvSpPr>
          <p:cNvPr id="121886" name="Rectangle 136"/>
          <p:cNvSpPr>
            <a:spLocks noChangeArrowheads="1"/>
          </p:cNvSpPr>
          <p:nvPr/>
        </p:nvSpPr>
        <p:spPr bwMode="auto">
          <a:xfrm>
            <a:off x="1984375" y="5567363"/>
            <a:ext cx="1593850" cy="488950"/>
          </a:xfrm>
          <a:prstGeom prst="rect">
            <a:avLst/>
          </a:prstGeom>
          <a:solidFill>
            <a:srgbClr val="B996CE"/>
          </a:solidFill>
          <a:ln w="9525">
            <a:noFill/>
            <a:miter lim="800000"/>
            <a:headEnd/>
            <a:tailEnd/>
          </a:ln>
        </p:spPr>
        <p:txBody>
          <a:bodyPr wrap="none" lIns="0" tIns="0" rIns="0" bIns="0">
            <a:spAutoFit/>
          </a:bodyPr>
          <a:lstStyle/>
          <a:p>
            <a:r>
              <a:rPr lang="en-US" sz="1600">
                <a:latin typeface="Arial" charset="0"/>
              </a:rPr>
              <a:t>2. Identification of</a:t>
            </a:r>
          </a:p>
          <a:p>
            <a:r>
              <a:rPr lang="en-US" sz="1600">
                <a:latin typeface="Arial" charset="0"/>
              </a:rPr>
              <a:t>Gaps </a:t>
            </a:r>
            <a:r>
              <a:rPr lang="en-US" sz="1300">
                <a:latin typeface="Arial" charset="0"/>
              </a:rPr>
              <a:t>between</a:t>
            </a:r>
          </a:p>
        </p:txBody>
      </p:sp>
      <p:sp>
        <p:nvSpPr>
          <p:cNvPr id="121887" name="Rectangle 137"/>
          <p:cNvSpPr>
            <a:spLocks noChangeArrowheads="1"/>
          </p:cNvSpPr>
          <p:nvPr/>
        </p:nvSpPr>
        <p:spPr bwMode="auto">
          <a:xfrm>
            <a:off x="1984375" y="5827713"/>
            <a:ext cx="1588" cy="274637"/>
          </a:xfrm>
          <a:prstGeom prst="rect">
            <a:avLst/>
          </a:prstGeom>
          <a:solidFill>
            <a:srgbClr val="B996CE"/>
          </a:solidFill>
          <a:ln w="9525">
            <a:noFill/>
            <a:miter lim="800000"/>
            <a:headEnd/>
            <a:tailEnd/>
          </a:ln>
        </p:spPr>
        <p:txBody>
          <a:bodyPr wrap="none" lIns="0" tIns="0" rIns="0" bIns="0">
            <a:spAutoFit/>
          </a:bodyPr>
          <a:lstStyle/>
          <a:p>
            <a:endParaRPr lang="en-US" sz="1800">
              <a:latin typeface="Arial" charset="0"/>
            </a:endParaRPr>
          </a:p>
        </p:txBody>
      </p:sp>
      <p:sp>
        <p:nvSpPr>
          <p:cNvPr id="121888" name="Rectangle 138"/>
          <p:cNvSpPr>
            <a:spLocks noChangeArrowheads="1"/>
          </p:cNvSpPr>
          <p:nvPr/>
        </p:nvSpPr>
        <p:spPr bwMode="auto">
          <a:xfrm>
            <a:off x="1984375" y="6045200"/>
            <a:ext cx="2363788" cy="396875"/>
          </a:xfrm>
          <a:prstGeom prst="rect">
            <a:avLst/>
          </a:prstGeom>
          <a:noFill/>
          <a:ln w="9525">
            <a:noFill/>
            <a:miter lim="800000"/>
            <a:headEnd/>
            <a:tailEnd/>
          </a:ln>
        </p:spPr>
        <p:txBody>
          <a:bodyPr lIns="0" tIns="0" rIns="0" bIns="0">
            <a:spAutoFit/>
          </a:bodyPr>
          <a:lstStyle/>
          <a:p>
            <a:r>
              <a:rPr lang="en-US" sz="1300">
                <a:latin typeface="Arial" charset="0"/>
              </a:rPr>
              <a:t>needed and existing program capacity </a:t>
            </a:r>
            <a:endParaRPr lang="en-US" sz="1800">
              <a:latin typeface="Arial" charset="0"/>
            </a:endParaRPr>
          </a:p>
        </p:txBody>
      </p:sp>
      <p:pic>
        <p:nvPicPr>
          <p:cNvPr id="121889" name="Picture 0" descr="flow chart.jpg"/>
          <p:cNvPicPr>
            <a:picLocks noChangeAspect="1" noChangeArrowheads="1"/>
          </p:cNvPicPr>
          <p:nvPr/>
        </p:nvPicPr>
        <p:blipFill>
          <a:blip r:embed="rId5" cstate="print"/>
          <a:srcRect l="35437" t="78268" r="55284" b="14034"/>
          <a:stretch>
            <a:fillRect/>
          </a:stretch>
        </p:blipFill>
        <p:spPr bwMode="auto">
          <a:xfrm>
            <a:off x="3594100" y="5511800"/>
            <a:ext cx="673100" cy="436563"/>
          </a:xfrm>
          <a:prstGeom prst="rect">
            <a:avLst/>
          </a:prstGeom>
          <a:noFill/>
          <a:ln w="9525">
            <a:noFill/>
            <a:miter lim="800000"/>
            <a:headEnd/>
            <a:tailEnd/>
          </a:ln>
        </p:spPr>
      </p:pic>
      <p:grpSp>
        <p:nvGrpSpPr>
          <p:cNvPr id="121890" name="Group 140"/>
          <p:cNvGrpSpPr>
            <a:grpSpLocks/>
          </p:cNvGrpSpPr>
          <p:nvPr/>
        </p:nvGrpSpPr>
        <p:grpSpPr bwMode="auto">
          <a:xfrm>
            <a:off x="533400" y="1682750"/>
            <a:ext cx="2224088" cy="1677988"/>
            <a:chOff x="192" y="960"/>
            <a:chExt cx="1427" cy="1104"/>
          </a:xfrm>
        </p:grpSpPr>
        <p:sp>
          <p:nvSpPr>
            <p:cNvPr id="121903" name="Rectangle 141"/>
            <p:cNvSpPr>
              <a:spLocks noChangeArrowheads="1"/>
            </p:cNvSpPr>
            <p:nvPr/>
          </p:nvSpPr>
          <p:spPr bwMode="auto">
            <a:xfrm>
              <a:off x="200" y="966"/>
              <a:ext cx="1419" cy="1037"/>
            </a:xfrm>
            <a:prstGeom prst="rect">
              <a:avLst/>
            </a:prstGeom>
            <a:solidFill>
              <a:srgbClr val="BBE0E3"/>
            </a:solidFill>
            <a:ln w="9525">
              <a:noFill/>
              <a:miter lim="800000"/>
              <a:headEnd/>
              <a:tailEnd/>
            </a:ln>
          </p:spPr>
          <p:txBody>
            <a:bodyPr/>
            <a:lstStyle/>
            <a:p>
              <a:pPr eaLnBrk="0" hangingPunct="0"/>
              <a:endParaRPr lang="en-US"/>
            </a:p>
          </p:txBody>
        </p:sp>
        <p:sp>
          <p:nvSpPr>
            <p:cNvPr id="121904" name="Rectangle 142"/>
            <p:cNvSpPr>
              <a:spLocks noChangeArrowheads="1"/>
            </p:cNvSpPr>
            <p:nvPr/>
          </p:nvSpPr>
          <p:spPr bwMode="auto">
            <a:xfrm>
              <a:off x="192" y="960"/>
              <a:ext cx="1419" cy="1104"/>
            </a:xfrm>
            <a:prstGeom prst="rect">
              <a:avLst/>
            </a:prstGeom>
            <a:solidFill>
              <a:srgbClr val="B996CE"/>
            </a:solidFill>
            <a:ln w="6350">
              <a:solidFill>
                <a:srgbClr val="000000"/>
              </a:solidFill>
              <a:miter lim="800000"/>
              <a:headEnd/>
              <a:tailEnd/>
            </a:ln>
          </p:spPr>
          <p:txBody>
            <a:bodyPr/>
            <a:lstStyle/>
            <a:p>
              <a:pPr eaLnBrk="0" hangingPunct="0"/>
              <a:endParaRPr lang="en-US"/>
            </a:p>
          </p:txBody>
        </p:sp>
        <p:sp>
          <p:nvSpPr>
            <p:cNvPr id="121905" name="Rectangle 143"/>
            <p:cNvSpPr>
              <a:spLocks noChangeArrowheads="1"/>
            </p:cNvSpPr>
            <p:nvPr/>
          </p:nvSpPr>
          <p:spPr bwMode="auto">
            <a:xfrm>
              <a:off x="255" y="1102"/>
              <a:ext cx="928" cy="322"/>
            </a:xfrm>
            <a:prstGeom prst="rect">
              <a:avLst/>
            </a:prstGeom>
            <a:noFill/>
            <a:ln w="9525">
              <a:noFill/>
              <a:miter lim="800000"/>
              <a:headEnd/>
              <a:tailEnd/>
            </a:ln>
          </p:spPr>
          <p:txBody>
            <a:bodyPr wrap="none" lIns="0" tIns="0" rIns="0" bIns="0">
              <a:spAutoFit/>
            </a:bodyPr>
            <a:lstStyle/>
            <a:p>
              <a:r>
                <a:rPr lang="en-US" sz="1600">
                  <a:latin typeface="Arial" charset="0"/>
                </a:rPr>
                <a:t>Watershed</a:t>
              </a:r>
            </a:p>
            <a:p>
              <a:r>
                <a:rPr lang="en-US" sz="1600">
                  <a:latin typeface="Arial" charset="0"/>
                </a:rPr>
                <a:t>Implementation </a:t>
              </a:r>
              <a:endParaRPr lang="en-US" sz="1800">
                <a:latin typeface="Arial" charset="0"/>
              </a:endParaRPr>
            </a:p>
          </p:txBody>
        </p:sp>
        <p:sp>
          <p:nvSpPr>
            <p:cNvPr id="121906" name="Rectangle 144"/>
            <p:cNvSpPr>
              <a:spLocks noChangeArrowheads="1"/>
            </p:cNvSpPr>
            <p:nvPr/>
          </p:nvSpPr>
          <p:spPr bwMode="auto">
            <a:xfrm>
              <a:off x="255" y="1247"/>
              <a:ext cx="698" cy="322"/>
            </a:xfrm>
            <a:prstGeom prst="rect">
              <a:avLst/>
            </a:prstGeom>
            <a:noFill/>
            <a:ln w="9525">
              <a:noFill/>
              <a:miter lim="800000"/>
              <a:headEnd/>
              <a:tailEnd/>
            </a:ln>
          </p:spPr>
          <p:txBody>
            <a:bodyPr wrap="none" lIns="0" tIns="0" rIns="0" bIns="0">
              <a:spAutoFit/>
            </a:bodyPr>
            <a:lstStyle/>
            <a:p>
              <a:endParaRPr lang="en-US" sz="1600">
                <a:latin typeface="Arial" charset="0"/>
              </a:endParaRPr>
            </a:p>
            <a:p>
              <a:r>
                <a:rPr lang="en-US" sz="1600">
                  <a:latin typeface="Arial" charset="0"/>
                </a:rPr>
                <a:t>Plans </a:t>
              </a:r>
              <a:r>
                <a:rPr lang="en-US" sz="1300">
                  <a:latin typeface="Arial" charset="0"/>
                </a:rPr>
                <a:t>identify</a:t>
              </a:r>
              <a:endParaRPr lang="en-US" sz="1800">
                <a:latin typeface="Arial" charset="0"/>
              </a:endParaRPr>
            </a:p>
          </p:txBody>
        </p:sp>
        <p:sp>
          <p:nvSpPr>
            <p:cNvPr id="121907" name="Rectangle 145"/>
            <p:cNvSpPr>
              <a:spLocks noChangeArrowheads="1"/>
            </p:cNvSpPr>
            <p:nvPr/>
          </p:nvSpPr>
          <p:spPr bwMode="auto">
            <a:xfrm>
              <a:off x="255" y="1542"/>
              <a:ext cx="1361" cy="522"/>
            </a:xfrm>
            <a:prstGeom prst="rect">
              <a:avLst/>
            </a:prstGeom>
            <a:noFill/>
            <a:ln w="9525">
              <a:noFill/>
              <a:miter lim="800000"/>
              <a:headEnd/>
              <a:tailEnd/>
            </a:ln>
          </p:spPr>
          <p:txBody>
            <a:bodyPr lIns="0" tIns="0" rIns="0" bIns="0">
              <a:spAutoFit/>
            </a:bodyPr>
            <a:lstStyle/>
            <a:p>
              <a:r>
                <a:rPr lang="en-US" sz="1300">
                  <a:latin typeface="Arial" charset="0"/>
                </a:rPr>
                <a:t>nutrient and sediment targets that meet water quality standards. Plans include:</a:t>
              </a:r>
            </a:p>
          </p:txBody>
        </p:sp>
        <p:pic>
          <p:nvPicPr>
            <p:cNvPr id="121908" name="Picture 0" descr="flow chart.jpg"/>
            <p:cNvPicPr>
              <a:picLocks noChangeAspect="1" noChangeArrowheads="1"/>
            </p:cNvPicPr>
            <p:nvPr/>
          </p:nvPicPr>
          <p:blipFill>
            <a:blip r:embed="rId5" cstate="print"/>
            <a:srcRect l="19588" t="25581" r="72165" b="59021"/>
            <a:stretch>
              <a:fillRect/>
            </a:stretch>
          </p:blipFill>
          <p:spPr bwMode="auto">
            <a:xfrm>
              <a:off x="1200" y="1002"/>
              <a:ext cx="384" cy="534"/>
            </a:xfrm>
            <a:prstGeom prst="rect">
              <a:avLst/>
            </a:prstGeom>
            <a:noFill/>
            <a:ln w="9525">
              <a:noFill/>
              <a:miter lim="800000"/>
              <a:headEnd/>
              <a:tailEnd/>
            </a:ln>
          </p:spPr>
        </p:pic>
        <p:sp>
          <p:nvSpPr>
            <p:cNvPr id="121909" name="Rectangle 147"/>
            <p:cNvSpPr>
              <a:spLocks noChangeArrowheads="1"/>
            </p:cNvSpPr>
            <p:nvPr/>
          </p:nvSpPr>
          <p:spPr bwMode="auto">
            <a:xfrm>
              <a:off x="255" y="960"/>
              <a:ext cx="1" cy="161"/>
            </a:xfrm>
            <a:prstGeom prst="rect">
              <a:avLst/>
            </a:prstGeom>
            <a:noFill/>
            <a:ln w="9525">
              <a:noFill/>
              <a:miter lim="800000"/>
              <a:headEnd/>
              <a:tailEnd/>
            </a:ln>
          </p:spPr>
          <p:txBody>
            <a:bodyPr wrap="none" lIns="0" tIns="0" rIns="0" bIns="0">
              <a:spAutoFit/>
            </a:bodyPr>
            <a:lstStyle/>
            <a:p>
              <a:endParaRPr lang="en-US" sz="1600">
                <a:latin typeface="Arial" charset="0"/>
              </a:endParaRPr>
            </a:p>
          </p:txBody>
        </p:sp>
      </p:grpSp>
      <p:sp>
        <p:nvSpPr>
          <p:cNvPr id="121891" name="Rectangle 148"/>
          <p:cNvSpPr>
            <a:spLocks noChangeArrowheads="1"/>
          </p:cNvSpPr>
          <p:nvPr/>
        </p:nvSpPr>
        <p:spPr bwMode="auto">
          <a:xfrm>
            <a:off x="6551613" y="3267075"/>
            <a:ext cx="2211387" cy="1339850"/>
          </a:xfrm>
          <a:prstGeom prst="rect">
            <a:avLst/>
          </a:prstGeom>
          <a:solidFill>
            <a:srgbClr val="BBE0E3"/>
          </a:solidFill>
          <a:ln w="9525">
            <a:noFill/>
            <a:miter lim="800000"/>
            <a:headEnd/>
            <a:tailEnd/>
          </a:ln>
        </p:spPr>
        <p:txBody>
          <a:bodyPr/>
          <a:lstStyle/>
          <a:p>
            <a:pPr eaLnBrk="0" hangingPunct="0"/>
            <a:endParaRPr lang="en-US"/>
          </a:p>
        </p:txBody>
      </p:sp>
      <p:sp>
        <p:nvSpPr>
          <p:cNvPr id="121892" name="Rectangle 149"/>
          <p:cNvSpPr>
            <a:spLocks noChangeArrowheads="1"/>
          </p:cNvSpPr>
          <p:nvPr/>
        </p:nvSpPr>
        <p:spPr bwMode="auto">
          <a:xfrm>
            <a:off x="6551613" y="3251200"/>
            <a:ext cx="2211387" cy="1676400"/>
          </a:xfrm>
          <a:prstGeom prst="rect">
            <a:avLst/>
          </a:prstGeom>
          <a:solidFill>
            <a:srgbClr val="B996CE"/>
          </a:solidFill>
          <a:ln w="6350">
            <a:solidFill>
              <a:srgbClr val="000000"/>
            </a:solidFill>
            <a:miter lim="800000"/>
            <a:headEnd/>
            <a:tailEnd/>
          </a:ln>
        </p:spPr>
        <p:txBody>
          <a:bodyPr/>
          <a:lstStyle/>
          <a:p>
            <a:pPr eaLnBrk="0" hangingPunct="0"/>
            <a:endParaRPr lang="en-US"/>
          </a:p>
        </p:txBody>
      </p:sp>
      <p:sp>
        <p:nvSpPr>
          <p:cNvPr id="121893" name="Rectangle 150"/>
          <p:cNvSpPr>
            <a:spLocks noChangeArrowheads="1"/>
          </p:cNvSpPr>
          <p:nvPr/>
        </p:nvSpPr>
        <p:spPr bwMode="auto">
          <a:xfrm>
            <a:off x="6588125" y="4010025"/>
            <a:ext cx="2155825" cy="595313"/>
          </a:xfrm>
          <a:prstGeom prst="rect">
            <a:avLst/>
          </a:prstGeom>
          <a:noFill/>
          <a:ln w="9525">
            <a:noFill/>
            <a:miter lim="800000"/>
            <a:headEnd/>
            <a:tailEnd/>
          </a:ln>
        </p:spPr>
        <p:txBody>
          <a:bodyPr lIns="0" tIns="0" rIns="0" bIns="0">
            <a:spAutoFit/>
          </a:bodyPr>
          <a:lstStyle/>
          <a:p>
            <a:r>
              <a:rPr lang="en-US" sz="1300">
                <a:latin typeface="Arial" charset="0"/>
              </a:rPr>
              <a:t>with program enhancements and nutrient and sediment reduction commitments</a:t>
            </a:r>
          </a:p>
        </p:txBody>
      </p:sp>
      <p:sp>
        <p:nvSpPr>
          <p:cNvPr id="121894" name="Rectangle 151"/>
          <p:cNvSpPr>
            <a:spLocks noChangeArrowheads="1"/>
          </p:cNvSpPr>
          <p:nvPr/>
        </p:nvSpPr>
        <p:spPr bwMode="auto">
          <a:xfrm>
            <a:off x="6588125" y="3719513"/>
            <a:ext cx="1497013" cy="244475"/>
          </a:xfrm>
          <a:prstGeom prst="rect">
            <a:avLst/>
          </a:prstGeom>
          <a:noFill/>
          <a:ln w="9525">
            <a:noFill/>
            <a:miter lim="800000"/>
            <a:headEnd/>
            <a:tailEnd/>
          </a:ln>
        </p:spPr>
        <p:txBody>
          <a:bodyPr lIns="0" tIns="0" rIns="0" bIns="0">
            <a:spAutoFit/>
          </a:bodyPr>
          <a:lstStyle/>
          <a:p>
            <a:r>
              <a:rPr lang="en-US" sz="1600">
                <a:latin typeface="Arial" charset="0"/>
              </a:rPr>
              <a:t>Milestones</a:t>
            </a:r>
            <a:endParaRPr lang="en-US" sz="1800">
              <a:latin typeface="Arial" charset="0"/>
            </a:endParaRPr>
          </a:p>
        </p:txBody>
      </p:sp>
      <p:pic>
        <p:nvPicPr>
          <p:cNvPr id="121895" name="Picture 0" descr="flow chart.jpg"/>
          <p:cNvPicPr>
            <a:picLocks noChangeAspect="1" noChangeArrowheads="1"/>
          </p:cNvPicPr>
          <p:nvPr/>
        </p:nvPicPr>
        <p:blipFill>
          <a:blip r:embed="rId5" cstate="print"/>
          <a:srcRect l="83505" t="47475" r="4124" b="43544"/>
          <a:stretch>
            <a:fillRect/>
          </a:stretch>
        </p:blipFill>
        <p:spPr bwMode="auto">
          <a:xfrm>
            <a:off x="7696200" y="3413125"/>
            <a:ext cx="896938" cy="511175"/>
          </a:xfrm>
          <a:prstGeom prst="rect">
            <a:avLst/>
          </a:prstGeom>
          <a:noFill/>
          <a:ln w="9525">
            <a:noFill/>
            <a:miter lim="800000"/>
            <a:headEnd/>
            <a:tailEnd/>
          </a:ln>
        </p:spPr>
      </p:pic>
      <p:sp>
        <p:nvSpPr>
          <p:cNvPr id="121896" name="Rectangle 153"/>
          <p:cNvSpPr>
            <a:spLocks noChangeArrowheads="1"/>
          </p:cNvSpPr>
          <p:nvPr/>
        </p:nvSpPr>
        <p:spPr bwMode="auto">
          <a:xfrm>
            <a:off x="3389313" y="3106738"/>
            <a:ext cx="2600325" cy="1966912"/>
          </a:xfrm>
          <a:prstGeom prst="rect">
            <a:avLst/>
          </a:prstGeom>
          <a:solidFill>
            <a:srgbClr val="FFFF99"/>
          </a:solidFill>
          <a:ln w="9525">
            <a:noFill/>
            <a:miter lim="800000"/>
            <a:headEnd/>
            <a:tailEnd/>
          </a:ln>
        </p:spPr>
        <p:txBody>
          <a:bodyPr/>
          <a:lstStyle/>
          <a:p>
            <a:pPr eaLnBrk="0" hangingPunct="0"/>
            <a:endParaRPr lang="en-US"/>
          </a:p>
        </p:txBody>
      </p:sp>
      <p:sp>
        <p:nvSpPr>
          <p:cNvPr id="121897" name="Rectangle 154"/>
          <p:cNvSpPr>
            <a:spLocks noChangeArrowheads="1"/>
          </p:cNvSpPr>
          <p:nvPr/>
        </p:nvSpPr>
        <p:spPr bwMode="auto">
          <a:xfrm>
            <a:off x="3389313" y="3106738"/>
            <a:ext cx="2600325" cy="1966912"/>
          </a:xfrm>
          <a:prstGeom prst="rect">
            <a:avLst/>
          </a:prstGeom>
          <a:solidFill>
            <a:srgbClr val="C9E1A3"/>
          </a:solidFill>
          <a:ln w="6350">
            <a:solidFill>
              <a:srgbClr val="000000"/>
            </a:solidFill>
            <a:miter lim="800000"/>
            <a:headEnd/>
            <a:tailEnd/>
          </a:ln>
        </p:spPr>
        <p:txBody>
          <a:bodyPr/>
          <a:lstStyle/>
          <a:p>
            <a:pPr eaLnBrk="0" hangingPunct="0"/>
            <a:endParaRPr lang="en-US"/>
          </a:p>
        </p:txBody>
      </p:sp>
      <p:pic>
        <p:nvPicPr>
          <p:cNvPr id="121898" name="Picture 0" descr="flow chart.jpg"/>
          <p:cNvPicPr>
            <a:picLocks noChangeAspect="1" noChangeArrowheads="1"/>
          </p:cNvPicPr>
          <p:nvPr/>
        </p:nvPicPr>
        <p:blipFill>
          <a:blip r:embed="rId5" cstate="print"/>
          <a:srcRect l="53609" t="33360" r="35051" b="51242"/>
          <a:stretch>
            <a:fillRect/>
          </a:stretch>
        </p:blipFill>
        <p:spPr bwMode="auto">
          <a:xfrm>
            <a:off x="5029200" y="3429000"/>
            <a:ext cx="596900" cy="635000"/>
          </a:xfrm>
          <a:prstGeom prst="rect">
            <a:avLst/>
          </a:prstGeom>
          <a:noFill/>
          <a:ln w="9525">
            <a:noFill/>
            <a:miter lim="800000"/>
            <a:headEnd/>
            <a:tailEnd/>
          </a:ln>
        </p:spPr>
      </p:pic>
      <p:sp>
        <p:nvSpPr>
          <p:cNvPr id="121899" name="Rectangle 156"/>
          <p:cNvSpPr>
            <a:spLocks noChangeArrowheads="1"/>
          </p:cNvSpPr>
          <p:nvPr/>
        </p:nvSpPr>
        <p:spPr bwMode="auto">
          <a:xfrm>
            <a:off x="3475038" y="3162300"/>
            <a:ext cx="2220912" cy="1762125"/>
          </a:xfrm>
          <a:prstGeom prst="rect">
            <a:avLst/>
          </a:prstGeom>
          <a:noFill/>
          <a:ln w="9525">
            <a:noFill/>
            <a:miter lim="800000"/>
            <a:headEnd/>
            <a:tailEnd/>
          </a:ln>
        </p:spPr>
        <p:txBody>
          <a:bodyPr lIns="0" tIns="0" rIns="0" bIns="0">
            <a:spAutoFit/>
          </a:bodyPr>
          <a:lstStyle/>
          <a:p>
            <a:pPr>
              <a:lnSpc>
                <a:spcPct val="120000"/>
              </a:lnSpc>
            </a:pPr>
            <a:r>
              <a:rPr lang="en-US" sz="1600">
                <a:solidFill>
                  <a:srgbClr val="000000"/>
                </a:solidFill>
                <a:latin typeface="Arial" charset="0"/>
              </a:rPr>
              <a:t>Chesapeake Bay TMDL: Set Pollution    Reduction Goals          for Point and Non-point Sources to Meet Bay Water Quality Standards</a:t>
            </a:r>
            <a:endParaRPr lang="en-US" sz="1800">
              <a:latin typeface="Arial" charset="0"/>
            </a:endParaRPr>
          </a:p>
        </p:txBody>
      </p:sp>
      <p:pic>
        <p:nvPicPr>
          <p:cNvPr id="121900" name="Picture 0" descr="flow chart.jpg"/>
          <p:cNvPicPr>
            <a:picLocks noChangeAspect="1" noChangeArrowheads="1"/>
          </p:cNvPicPr>
          <p:nvPr/>
        </p:nvPicPr>
        <p:blipFill>
          <a:blip r:embed="rId5" cstate="print"/>
          <a:srcRect t="2567" r="88660" b="88452"/>
          <a:stretch>
            <a:fillRect/>
          </a:stretch>
        </p:blipFill>
        <p:spPr bwMode="auto">
          <a:xfrm>
            <a:off x="1206500" y="990600"/>
            <a:ext cx="823913" cy="511175"/>
          </a:xfrm>
          <a:prstGeom prst="rect">
            <a:avLst/>
          </a:prstGeom>
          <a:noFill/>
          <a:ln w="9525">
            <a:noFill/>
            <a:miter lim="800000"/>
            <a:headEnd/>
            <a:tailEnd/>
          </a:ln>
        </p:spPr>
      </p:pic>
      <p:sp>
        <p:nvSpPr>
          <p:cNvPr id="121901" name="Line 158"/>
          <p:cNvSpPr>
            <a:spLocks noChangeShapeType="1"/>
          </p:cNvSpPr>
          <p:nvPr/>
        </p:nvSpPr>
        <p:spPr bwMode="auto">
          <a:xfrm flipH="1" flipV="1">
            <a:off x="5919788" y="2011363"/>
            <a:ext cx="598487" cy="292100"/>
          </a:xfrm>
          <a:prstGeom prst="line">
            <a:avLst/>
          </a:prstGeom>
          <a:noFill/>
          <a:ln w="28575">
            <a:solidFill>
              <a:schemeClr val="tx1"/>
            </a:solidFill>
            <a:prstDash val="dash"/>
            <a:round/>
            <a:headEnd/>
            <a:tailEnd type="triangle" w="med" len="med"/>
          </a:ln>
        </p:spPr>
        <p:txBody>
          <a:bodyPr/>
          <a:lstStyle/>
          <a:p>
            <a:endParaRPr lang="en-US"/>
          </a:p>
        </p:txBody>
      </p:sp>
      <p:sp>
        <p:nvSpPr>
          <p:cNvPr id="121902" name="Rectangle 159"/>
          <p:cNvSpPr>
            <a:spLocks noChangeArrowheads="1"/>
          </p:cNvSpPr>
          <p:nvPr/>
        </p:nvSpPr>
        <p:spPr bwMode="auto">
          <a:xfrm>
            <a:off x="6588125" y="3268663"/>
            <a:ext cx="1576388" cy="488950"/>
          </a:xfrm>
          <a:prstGeom prst="rect">
            <a:avLst/>
          </a:prstGeom>
          <a:noFill/>
          <a:ln w="9525">
            <a:noFill/>
            <a:miter lim="800000"/>
            <a:headEnd/>
            <a:tailEnd/>
          </a:ln>
        </p:spPr>
        <p:txBody>
          <a:bodyPr lIns="0" tIns="0" rIns="0" bIns="0">
            <a:spAutoFit/>
          </a:bodyPr>
          <a:lstStyle/>
          <a:p>
            <a:endParaRPr lang="en-US" sz="1600">
              <a:latin typeface="Arial" charset="0"/>
            </a:endParaRPr>
          </a:p>
          <a:p>
            <a:r>
              <a:rPr lang="en-US" sz="1600">
                <a:latin typeface="Arial" charset="0"/>
              </a:rPr>
              <a:t>2-Year</a:t>
            </a:r>
            <a:endParaRPr lang="en-US" sz="180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2FA8CF6-6B4F-42C8-9922-B16B5BFAC079}" type="slidenum">
              <a:rPr lang="en-US"/>
              <a:pPr>
                <a:defRPr/>
              </a:pPr>
              <a:t>9</a:t>
            </a:fld>
            <a:endParaRPr lang="en-US"/>
          </a:p>
        </p:txBody>
      </p:sp>
      <p:sp>
        <p:nvSpPr>
          <p:cNvPr id="93186" name="Rectangle 2"/>
          <p:cNvSpPr>
            <a:spLocks noGrp="1" noChangeArrowheads="1"/>
          </p:cNvSpPr>
          <p:nvPr>
            <p:ph type="body" idx="1"/>
          </p:nvPr>
        </p:nvSpPr>
        <p:spPr>
          <a:xfrm>
            <a:off x="381000" y="914400"/>
            <a:ext cx="8458200" cy="5562600"/>
          </a:xfrm>
        </p:spPr>
        <p:txBody>
          <a:bodyPr/>
          <a:lstStyle/>
          <a:p>
            <a:pPr>
              <a:lnSpc>
                <a:spcPct val="80000"/>
              </a:lnSpc>
            </a:pPr>
            <a:r>
              <a:rPr lang="en-US" sz="1600" smtClean="0"/>
              <a:t>May 12, 2009 – President Obama issued </a:t>
            </a:r>
            <a:r>
              <a:rPr lang="en-US" sz="1600" u="sng" smtClean="0"/>
              <a:t>Executive Order 13508</a:t>
            </a:r>
            <a:r>
              <a:rPr lang="en-US" sz="1600" smtClean="0"/>
              <a:t> for the Protection and Restoration of the Chesapeake Bay</a:t>
            </a:r>
            <a:r>
              <a:rPr lang="en-US" sz="1400" smtClean="0"/>
              <a:t> </a:t>
            </a:r>
          </a:p>
          <a:p>
            <a:pPr>
              <a:lnSpc>
                <a:spcPct val="80000"/>
              </a:lnSpc>
            </a:pPr>
            <a:endParaRPr lang="en-US" sz="600" smtClean="0"/>
          </a:p>
          <a:p>
            <a:pPr lvl="1">
              <a:lnSpc>
                <a:spcPct val="80000"/>
              </a:lnSpc>
            </a:pPr>
            <a:r>
              <a:rPr lang="en-US" sz="1400" smtClean="0"/>
              <a:t>Establishes Federal Leadership Committee (FLC)</a:t>
            </a:r>
          </a:p>
          <a:p>
            <a:pPr lvl="1">
              <a:lnSpc>
                <a:spcPct val="80000"/>
              </a:lnSpc>
            </a:pPr>
            <a:endParaRPr lang="en-US" sz="1400" smtClean="0"/>
          </a:p>
          <a:p>
            <a:pPr lvl="1">
              <a:lnSpc>
                <a:spcPct val="80000"/>
              </a:lnSpc>
            </a:pPr>
            <a:r>
              <a:rPr lang="en-US" sz="1400" smtClean="0"/>
              <a:t>Charges federal agencies with developing a Strategy to initiate bold new actions and make dramatic policy changes</a:t>
            </a:r>
          </a:p>
          <a:p>
            <a:pPr lvl="1">
              <a:lnSpc>
                <a:spcPct val="80000"/>
              </a:lnSpc>
            </a:pPr>
            <a:endParaRPr lang="en-US" sz="1400" smtClean="0"/>
          </a:p>
          <a:p>
            <a:pPr lvl="1">
              <a:lnSpc>
                <a:spcPct val="80000"/>
              </a:lnSpc>
            </a:pPr>
            <a:r>
              <a:rPr lang="en-US" sz="1400" smtClean="0"/>
              <a:t>Requires FLC to “publish an annual Chesapeake Bay Action Plan describing how Federal funding will be used to protect and restore the Chesapeake Bay.”  To be followed by an Annual Progress Report</a:t>
            </a:r>
          </a:p>
          <a:p>
            <a:pPr lvl="1">
              <a:lnSpc>
                <a:spcPct val="80000"/>
              </a:lnSpc>
            </a:pPr>
            <a:endParaRPr lang="en-US" sz="1400" smtClean="0"/>
          </a:p>
          <a:p>
            <a:pPr lvl="1">
              <a:lnSpc>
                <a:spcPct val="80000"/>
              </a:lnSpc>
            </a:pPr>
            <a:r>
              <a:rPr lang="en-US" sz="1400" smtClean="0"/>
              <a:t>Establish an Independent Evaluator supported by an adaptive management system  to periodically report on progress in meeting goals of Order</a:t>
            </a:r>
          </a:p>
          <a:p>
            <a:pPr lvl="1">
              <a:lnSpc>
                <a:spcPct val="80000"/>
              </a:lnSpc>
              <a:buFontTx/>
              <a:buNone/>
            </a:pPr>
            <a:endParaRPr lang="en-US" sz="1400" smtClean="0"/>
          </a:p>
          <a:p>
            <a:pPr>
              <a:lnSpc>
                <a:spcPct val="80000"/>
              </a:lnSpc>
            </a:pPr>
            <a:r>
              <a:rPr lang="en-US" sz="1600" smtClean="0"/>
              <a:t>May 12, 2010 – Federal agencies release</a:t>
            </a:r>
            <a:r>
              <a:rPr lang="en-US" sz="1600" smtClean="0">
                <a:solidFill>
                  <a:srgbClr val="4B4B71"/>
                </a:solidFill>
                <a:effectLst>
                  <a:outerShdw blurRad="38100" dist="38100" dir="2700000" algn="tl">
                    <a:srgbClr val="C0C0C0"/>
                  </a:outerShdw>
                </a:effectLst>
              </a:rPr>
              <a:t> </a:t>
            </a:r>
            <a:r>
              <a:rPr lang="en-US" sz="1600" i="1" smtClean="0">
                <a:solidFill>
                  <a:srgbClr val="4B4B71"/>
                </a:solidFill>
              </a:rPr>
              <a:t>Strategy for Protecting and Restoring the Chesapeake Bay Watershed</a:t>
            </a:r>
          </a:p>
          <a:p>
            <a:pPr lvl="1">
              <a:lnSpc>
                <a:spcPct val="80000"/>
              </a:lnSpc>
            </a:pPr>
            <a:r>
              <a:rPr lang="en-US" sz="1400" i="1" smtClean="0">
                <a:solidFill>
                  <a:srgbClr val="4B4B71"/>
                </a:solidFill>
              </a:rPr>
              <a:t>Includes four goal areas</a:t>
            </a:r>
          </a:p>
          <a:p>
            <a:pPr lvl="1">
              <a:lnSpc>
                <a:spcPct val="80000"/>
              </a:lnSpc>
            </a:pPr>
            <a:endParaRPr lang="en-US" sz="1400" i="1" smtClean="0">
              <a:solidFill>
                <a:srgbClr val="4B4B71"/>
              </a:solidFill>
            </a:endParaRPr>
          </a:p>
          <a:p>
            <a:pPr lvl="1">
              <a:lnSpc>
                <a:spcPct val="80000"/>
              </a:lnSpc>
            </a:pPr>
            <a:r>
              <a:rPr lang="en-US" sz="1400" i="1" smtClean="0">
                <a:solidFill>
                  <a:srgbClr val="4B4B71"/>
                </a:solidFill>
              </a:rPr>
              <a:t>Twelve outcome measures</a:t>
            </a:r>
          </a:p>
          <a:p>
            <a:pPr>
              <a:lnSpc>
                <a:spcPct val="80000"/>
              </a:lnSpc>
            </a:pPr>
            <a:endParaRPr lang="en-US" sz="800" smtClean="0"/>
          </a:p>
          <a:p>
            <a:pPr>
              <a:lnSpc>
                <a:spcPct val="80000"/>
              </a:lnSpc>
            </a:pPr>
            <a:r>
              <a:rPr lang="en-US" sz="1600" smtClean="0"/>
              <a:t>September 30, 2010 – Federal agencies release </a:t>
            </a:r>
            <a:r>
              <a:rPr lang="en-US" sz="1600" i="1" smtClean="0">
                <a:solidFill>
                  <a:srgbClr val="4B4B71"/>
                </a:solidFill>
              </a:rPr>
              <a:t>Fiscal Year 2011 Action Plan</a:t>
            </a:r>
          </a:p>
          <a:p>
            <a:pPr lvl="1">
              <a:lnSpc>
                <a:spcPct val="80000"/>
              </a:lnSpc>
            </a:pPr>
            <a:r>
              <a:rPr lang="en-US" sz="1400" smtClean="0"/>
              <a:t>Demonstrates federal government leadership and taking responsibility for progress</a:t>
            </a:r>
          </a:p>
          <a:p>
            <a:pPr lvl="1">
              <a:lnSpc>
                <a:spcPct val="80000"/>
              </a:lnSpc>
            </a:pPr>
            <a:endParaRPr lang="en-US" sz="1400" i="1" smtClean="0">
              <a:solidFill>
                <a:srgbClr val="4B4B71"/>
              </a:solidFill>
            </a:endParaRPr>
          </a:p>
          <a:p>
            <a:pPr lvl="1">
              <a:lnSpc>
                <a:spcPct val="80000"/>
              </a:lnSpc>
            </a:pPr>
            <a:r>
              <a:rPr lang="en-US" sz="1400" smtClean="0"/>
              <a:t>Total FY2011 federal funding: $490,550,424</a:t>
            </a:r>
          </a:p>
          <a:p>
            <a:pPr lvl="1">
              <a:lnSpc>
                <a:spcPct val="80000"/>
              </a:lnSpc>
            </a:pPr>
            <a:endParaRPr lang="en-US" sz="1400" smtClean="0"/>
          </a:p>
          <a:p>
            <a:pPr lvl="1">
              <a:lnSpc>
                <a:spcPct val="80000"/>
              </a:lnSpc>
            </a:pPr>
            <a:r>
              <a:rPr lang="en-US" sz="1400" smtClean="0"/>
              <a:t>Based on resources directly attributable to Chesapeake strategy</a:t>
            </a:r>
            <a:endParaRPr lang="en-US" sz="1400" i="1" smtClean="0">
              <a:solidFill>
                <a:srgbClr val="4B4B71"/>
              </a:solidFill>
            </a:endParaRPr>
          </a:p>
          <a:p>
            <a:pPr>
              <a:lnSpc>
                <a:spcPct val="80000"/>
              </a:lnSpc>
            </a:pPr>
            <a:endParaRPr lang="en-US" sz="1400" smtClean="0"/>
          </a:p>
        </p:txBody>
      </p:sp>
      <p:sp>
        <p:nvSpPr>
          <p:cNvPr id="111619" name="Rectangle 3"/>
          <p:cNvSpPr>
            <a:spLocks noGrp="1" noChangeArrowheads="1"/>
          </p:cNvSpPr>
          <p:nvPr>
            <p:ph type="title"/>
          </p:nvPr>
        </p:nvSpPr>
        <p:spPr>
          <a:xfrm>
            <a:off x="304800" y="228600"/>
            <a:ext cx="6934200" cy="685800"/>
          </a:xfrm>
        </p:spPr>
        <p:txBody>
          <a:bodyPr/>
          <a:lstStyle/>
          <a:p>
            <a:r>
              <a:rPr lang="en-US" sz="2000" smtClean="0"/>
              <a:t>I.C. Executive Order,  Strategy, and  Implementation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c Presentation Format">
  <a:themeElements>
    <a:clrScheme name="IEc Presentation Format 5">
      <a:dk1>
        <a:srgbClr val="000000"/>
      </a:dk1>
      <a:lt1>
        <a:srgbClr val="FFFFFF"/>
      </a:lt1>
      <a:dk2>
        <a:srgbClr val="003366"/>
      </a:dk2>
      <a:lt2>
        <a:srgbClr val="808080"/>
      </a:lt2>
      <a:accent1>
        <a:srgbClr val="003366"/>
      </a:accent1>
      <a:accent2>
        <a:srgbClr val="3399FF"/>
      </a:accent2>
      <a:accent3>
        <a:srgbClr val="FFFFFF"/>
      </a:accent3>
      <a:accent4>
        <a:srgbClr val="000000"/>
      </a:accent4>
      <a:accent5>
        <a:srgbClr val="AAADB8"/>
      </a:accent5>
      <a:accent6>
        <a:srgbClr val="2D8AE7"/>
      </a:accent6>
      <a:hlink>
        <a:srgbClr val="DDEBF9"/>
      </a:hlink>
      <a:folHlink>
        <a:srgbClr val="B2B2B2"/>
      </a:folHlink>
    </a:clrScheme>
    <a:fontScheme name="IEc Presentation Forma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c Presentation Format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IEc Presentation Format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IEc Presentation Forma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c Presentation Format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
      <a:clrScheme name="IEc Presentation Format 5">
        <a:dk1>
          <a:srgbClr val="000000"/>
        </a:dk1>
        <a:lt1>
          <a:srgbClr val="FFFFFF"/>
        </a:lt1>
        <a:dk2>
          <a:srgbClr val="003366"/>
        </a:dk2>
        <a:lt2>
          <a:srgbClr val="808080"/>
        </a:lt2>
        <a:accent1>
          <a:srgbClr val="003366"/>
        </a:accent1>
        <a:accent2>
          <a:srgbClr val="3399FF"/>
        </a:accent2>
        <a:accent3>
          <a:srgbClr val="FFFFFF"/>
        </a:accent3>
        <a:accent4>
          <a:srgbClr val="000000"/>
        </a:accent4>
        <a:accent5>
          <a:srgbClr val="AAADB8"/>
        </a:accent5>
        <a:accent6>
          <a:srgbClr val="2D8AE7"/>
        </a:accent6>
        <a:hlink>
          <a:srgbClr val="DDEBF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IEc Presentation Format</Template>
  <TotalTime>5139</TotalTime>
  <Words>6394</Words>
  <Application>Microsoft Office PowerPoint</Application>
  <PresentationFormat>On-screen Show (4:3)</PresentationFormat>
  <Paragraphs>1028</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IEc Presentation Format</vt:lpstr>
      <vt:lpstr>Chart</vt:lpstr>
      <vt:lpstr>Building Evaluation Capacity in A Complex Environment:    The Chesapeake Bay Partnership’s Experience with Evaluation, Adaptive Management and Accountability   </vt:lpstr>
      <vt:lpstr>Topics to be Covered</vt:lpstr>
      <vt:lpstr>I.A Chesapeake Bay 101 </vt:lpstr>
      <vt:lpstr>Slide 4</vt:lpstr>
      <vt:lpstr>I.A. A Little History</vt:lpstr>
      <vt:lpstr>I.A. A Little History</vt:lpstr>
      <vt:lpstr>II.B. Chesapeake Bay TMDL</vt:lpstr>
      <vt:lpstr>I.B. Overview of TMDL Accountability Process</vt:lpstr>
      <vt:lpstr>I.C. Executive Order,  Strategy, and  Implementation</vt:lpstr>
      <vt:lpstr>II.A. Executive Order Strategy Implementation &amp; Alignment </vt:lpstr>
      <vt:lpstr>Slide 11</vt:lpstr>
      <vt:lpstr>II. The Turning Point or Nature of the Current (Political) Environment</vt:lpstr>
      <vt:lpstr> II. The Turning Point or the Nature of the Current (Political) Environment </vt:lpstr>
      <vt:lpstr>III.A. Program Evaluation and the Chesapeake Bay</vt:lpstr>
      <vt:lpstr>III. A. Program Evaluation and the Chesapeake Bay</vt:lpstr>
      <vt:lpstr>III.A. Program Evaluation and the Chesapeake Bay</vt:lpstr>
      <vt:lpstr>III.B. Ches. Bay Program Commitment to Adaptive Management</vt:lpstr>
      <vt:lpstr>Slide 18</vt:lpstr>
      <vt:lpstr>III.B. Adaptive Management and the Chesapeake Bay</vt:lpstr>
      <vt:lpstr>III.B. Chesapeake Bay Decision Framework</vt:lpstr>
      <vt:lpstr>III.B. Adaptive Management and the Chesapeake Bay</vt:lpstr>
      <vt:lpstr>III.B. Adaptive Management and the Chesapeake Bay</vt:lpstr>
      <vt:lpstr>III.C. Accountability and the Chesapeake Bay </vt:lpstr>
      <vt:lpstr>Slide 24</vt:lpstr>
      <vt:lpstr>II.C. Pollutant Sources to the Bay</vt:lpstr>
      <vt:lpstr>II.C. Nutrient Loads by State</vt:lpstr>
      <vt:lpstr>CBP GIT Implementation Workgroup Structure  06-08-11</vt:lpstr>
      <vt:lpstr>Slide 28</vt:lpstr>
      <vt:lpstr>Slide 29</vt:lpstr>
      <vt:lpstr>Slide 30</vt:lpstr>
      <vt:lpstr>II.C. Development of TMDL Tracking System - BayTAS Version 1.0 </vt:lpstr>
      <vt:lpstr>The Nature of the Current (Political) Environment </vt:lpstr>
      <vt:lpstr>Slide 33</vt:lpstr>
      <vt:lpstr>Conclusions (My 2 cents)</vt:lpstr>
    </vt:vector>
  </TitlesOfParts>
  <Company>Industrial Economics, Incorporated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mhc</dc:creator>
  <cp:lastModifiedBy>dvetter</cp:lastModifiedBy>
  <cp:revision>117</cp:revision>
  <dcterms:created xsi:type="dcterms:W3CDTF">2010-03-08T21:33:00Z</dcterms:created>
  <dcterms:modified xsi:type="dcterms:W3CDTF">2011-06-24T17:25:23Z</dcterms:modified>
</cp:coreProperties>
</file>