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306" r:id="rId3"/>
    <p:sldId id="303" r:id="rId4"/>
    <p:sldId id="337" r:id="rId5"/>
    <p:sldId id="304" r:id="rId6"/>
    <p:sldId id="308" r:id="rId7"/>
    <p:sldId id="338" r:id="rId8"/>
    <p:sldId id="339" r:id="rId9"/>
    <p:sldId id="334" r:id="rId10"/>
    <p:sldId id="333" r:id="rId11"/>
    <p:sldId id="340" r:id="rId12"/>
    <p:sldId id="350" r:id="rId13"/>
    <p:sldId id="322" r:id="rId14"/>
    <p:sldId id="323" r:id="rId15"/>
    <p:sldId id="324" r:id="rId16"/>
    <p:sldId id="341" r:id="rId17"/>
    <p:sldId id="349" r:id="rId18"/>
    <p:sldId id="305" r:id="rId19"/>
    <p:sldId id="342" r:id="rId20"/>
    <p:sldId id="345" r:id="rId21"/>
    <p:sldId id="343" r:id="rId22"/>
    <p:sldId id="346" r:id="rId23"/>
    <p:sldId id="344" r:id="rId24"/>
    <p:sldId id="347" r:id="rId25"/>
    <p:sldId id="34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0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8908" autoAdjust="0"/>
  </p:normalViewPr>
  <p:slideViewPr>
    <p:cSldViewPr>
      <p:cViewPr>
        <p:scale>
          <a:sx n="75" d="100"/>
          <a:sy n="75" d="100"/>
        </p:scale>
        <p:origin x="-1424" y="-584"/>
      </p:cViewPr>
      <p:guideLst>
        <p:guide orient="horz" pos="2160"/>
        <p:guide pos="2880"/>
      </p:guideLst>
    </p:cSldViewPr>
  </p:slideViewPr>
  <p:outlineViewPr>
    <p:cViewPr>
      <p:scale>
        <a:sx n="33" d="100"/>
        <a:sy n="33" d="100"/>
      </p:scale>
      <p:origin x="0" y="7668"/>
    </p:cViewPr>
  </p:outlineViewPr>
  <p:notesTextViewPr>
    <p:cViewPr>
      <p:scale>
        <a:sx n="100" d="100"/>
        <a:sy n="100" d="100"/>
      </p:scale>
      <p:origin x="0" y="0"/>
    </p:cViewPr>
  </p:notesText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8301F1-4435-4907-A6D7-A07F365BD8A4}" type="doc">
      <dgm:prSet loTypeId="urn:microsoft.com/office/officeart/2005/8/layout/hProcess3" loCatId="process" qsTypeId="urn:microsoft.com/office/officeart/2005/8/quickstyle/simple1" qsCatId="simple" csTypeId="urn:microsoft.com/office/officeart/2005/8/colors/accent1_2" csCatId="accent1" phldr="1"/>
      <dgm:spPr/>
    </dgm:pt>
    <dgm:pt modelId="{0A5B6C47-A937-4B67-8202-32E4D94F8119}">
      <dgm:prSet phldrT="[Text]"/>
      <dgm:spPr/>
      <dgm:t>
        <a:bodyPr/>
        <a:lstStyle/>
        <a:p>
          <a:r>
            <a:rPr lang="en-US" dirty="0" smtClean="0"/>
            <a:t>Year 1</a:t>
          </a:r>
          <a:endParaRPr lang="en-US" dirty="0"/>
        </a:p>
      </dgm:t>
    </dgm:pt>
    <dgm:pt modelId="{F83902BE-7E2F-4B38-8989-C99F31B62BCD}" type="parTrans" cxnId="{5EE9F2A5-923E-457B-A90C-26937F4089B6}">
      <dgm:prSet/>
      <dgm:spPr/>
      <dgm:t>
        <a:bodyPr/>
        <a:lstStyle/>
        <a:p>
          <a:endParaRPr lang="en-US"/>
        </a:p>
      </dgm:t>
    </dgm:pt>
    <dgm:pt modelId="{14459C15-9CBA-4A8D-BCB5-709EA659380D}" type="sibTrans" cxnId="{5EE9F2A5-923E-457B-A90C-26937F4089B6}">
      <dgm:prSet/>
      <dgm:spPr/>
      <dgm:t>
        <a:bodyPr/>
        <a:lstStyle/>
        <a:p>
          <a:endParaRPr lang="en-US"/>
        </a:p>
      </dgm:t>
    </dgm:pt>
    <dgm:pt modelId="{EFE6CAC9-504F-43C8-94E9-95220952E033}">
      <dgm:prSet phldrT="[Text]"/>
      <dgm:spPr/>
      <dgm:t>
        <a:bodyPr/>
        <a:lstStyle/>
        <a:p>
          <a:r>
            <a:rPr lang="en-US" dirty="0" smtClean="0"/>
            <a:t>Year 2</a:t>
          </a:r>
          <a:endParaRPr lang="en-US" dirty="0"/>
        </a:p>
      </dgm:t>
    </dgm:pt>
    <dgm:pt modelId="{EF5D2364-824A-46C6-88D9-C7E14F3CC4E0}" type="parTrans" cxnId="{8AE72884-C909-4288-967C-DF691E44DA8B}">
      <dgm:prSet/>
      <dgm:spPr/>
      <dgm:t>
        <a:bodyPr/>
        <a:lstStyle/>
        <a:p>
          <a:endParaRPr lang="en-US"/>
        </a:p>
      </dgm:t>
    </dgm:pt>
    <dgm:pt modelId="{65589F2E-9F60-4762-A9F5-844A269F84C3}" type="sibTrans" cxnId="{8AE72884-C909-4288-967C-DF691E44DA8B}">
      <dgm:prSet/>
      <dgm:spPr/>
      <dgm:t>
        <a:bodyPr/>
        <a:lstStyle/>
        <a:p>
          <a:endParaRPr lang="en-US"/>
        </a:p>
      </dgm:t>
    </dgm:pt>
    <dgm:pt modelId="{A3BA3157-FDEE-4F46-B3A6-F989F8A7EBDA}">
      <dgm:prSet phldrT="[Text]"/>
      <dgm:spPr/>
      <dgm:t>
        <a:bodyPr/>
        <a:lstStyle/>
        <a:p>
          <a:r>
            <a:rPr lang="en-US" dirty="0" smtClean="0"/>
            <a:t>Year 3</a:t>
          </a:r>
          <a:endParaRPr lang="en-US" dirty="0"/>
        </a:p>
      </dgm:t>
    </dgm:pt>
    <dgm:pt modelId="{FF8D85EE-A5FD-4DF9-B8ED-F8AFB5898018}" type="parTrans" cxnId="{52699478-E228-4427-9AC7-1EFC520FCBD0}">
      <dgm:prSet/>
      <dgm:spPr/>
      <dgm:t>
        <a:bodyPr/>
        <a:lstStyle/>
        <a:p>
          <a:endParaRPr lang="en-US"/>
        </a:p>
      </dgm:t>
    </dgm:pt>
    <dgm:pt modelId="{3EC0C027-77F5-4BD1-9787-77A8AE4D9260}" type="sibTrans" cxnId="{52699478-E228-4427-9AC7-1EFC520FCBD0}">
      <dgm:prSet/>
      <dgm:spPr/>
      <dgm:t>
        <a:bodyPr/>
        <a:lstStyle/>
        <a:p>
          <a:endParaRPr lang="en-US"/>
        </a:p>
      </dgm:t>
    </dgm:pt>
    <dgm:pt modelId="{9DC22415-7D1C-4533-AD75-76939EB936C5}" type="pres">
      <dgm:prSet presAssocID="{DB8301F1-4435-4907-A6D7-A07F365BD8A4}" presName="Name0" presStyleCnt="0">
        <dgm:presLayoutVars>
          <dgm:dir/>
          <dgm:animLvl val="lvl"/>
          <dgm:resizeHandles val="exact"/>
        </dgm:presLayoutVars>
      </dgm:prSet>
      <dgm:spPr/>
    </dgm:pt>
    <dgm:pt modelId="{9473D3B2-7AD3-4CB8-848B-B968F303D242}" type="pres">
      <dgm:prSet presAssocID="{DB8301F1-4435-4907-A6D7-A07F365BD8A4}" presName="dummy" presStyleCnt="0"/>
      <dgm:spPr/>
    </dgm:pt>
    <dgm:pt modelId="{7E864EEC-3940-49C5-9460-23BCE48EED1A}" type="pres">
      <dgm:prSet presAssocID="{DB8301F1-4435-4907-A6D7-A07F365BD8A4}" presName="linH" presStyleCnt="0"/>
      <dgm:spPr/>
    </dgm:pt>
    <dgm:pt modelId="{2DC8FCD6-9A71-4970-A133-22C32E8A2D59}" type="pres">
      <dgm:prSet presAssocID="{DB8301F1-4435-4907-A6D7-A07F365BD8A4}" presName="padding1" presStyleCnt="0"/>
      <dgm:spPr/>
    </dgm:pt>
    <dgm:pt modelId="{73F3A2FA-82AF-4DDB-BB73-B5BB2DD386FE}" type="pres">
      <dgm:prSet presAssocID="{0A5B6C47-A937-4B67-8202-32E4D94F8119}" presName="linV" presStyleCnt="0"/>
      <dgm:spPr/>
    </dgm:pt>
    <dgm:pt modelId="{F8E5F465-A19C-498E-8B5D-AF1ECDE634CD}" type="pres">
      <dgm:prSet presAssocID="{0A5B6C47-A937-4B67-8202-32E4D94F8119}" presName="spVertical1" presStyleCnt="0"/>
      <dgm:spPr/>
    </dgm:pt>
    <dgm:pt modelId="{3ED5AA2B-FE58-4908-9A44-62F240DC5CBE}" type="pres">
      <dgm:prSet presAssocID="{0A5B6C47-A937-4B67-8202-32E4D94F8119}" presName="parTx" presStyleLbl="revTx" presStyleIdx="0" presStyleCnt="3">
        <dgm:presLayoutVars>
          <dgm:chMax val="0"/>
          <dgm:chPref val="0"/>
          <dgm:bulletEnabled val="1"/>
        </dgm:presLayoutVars>
      </dgm:prSet>
      <dgm:spPr/>
      <dgm:t>
        <a:bodyPr/>
        <a:lstStyle/>
        <a:p>
          <a:endParaRPr lang="en-US"/>
        </a:p>
      </dgm:t>
    </dgm:pt>
    <dgm:pt modelId="{DC220E84-FDA3-45B9-AB8F-4E37C2003EF4}" type="pres">
      <dgm:prSet presAssocID="{0A5B6C47-A937-4B67-8202-32E4D94F8119}" presName="spVertical2" presStyleCnt="0"/>
      <dgm:spPr/>
    </dgm:pt>
    <dgm:pt modelId="{91399E10-B953-4D20-8A5A-9162E1088FF9}" type="pres">
      <dgm:prSet presAssocID="{0A5B6C47-A937-4B67-8202-32E4D94F8119}" presName="spVertical3" presStyleCnt="0"/>
      <dgm:spPr/>
    </dgm:pt>
    <dgm:pt modelId="{1FB15268-1855-4776-8352-1453DCB8F6CE}" type="pres">
      <dgm:prSet presAssocID="{14459C15-9CBA-4A8D-BCB5-709EA659380D}" presName="space" presStyleCnt="0"/>
      <dgm:spPr/>
    </dgm:pt>
    <dgm:pt modelId="{69A84062-CF0B-45C4-AB54-F566FF50ED67}" type="pres">
      <dgm:prSet presAssocID="{EFE6CAC9-504F-43C8-94E9-95220952E033}" presName="linV" presStyleCnt="0"/>
      <dgm:spPr/>
    </dgm:pt>
    <dgm:pt modelId="{2B1A8869-6A6E-4F2C-9562-036A26226E53}" type="pres">
      <dgm:prSet presAssocID="{EFE6CAC9-504F-43C8-94E9-95220952E033}" presName="spVertical1" presStyleCnt="0"/>
      <dgm:spPr/>
    </dgm:pt>
    <dgm:pt modelId="{CC7DB6F1-749C-4E7A-8F79-1B063D819E6F}" type="pres">
      <dgm:prSet presAssocID="{EFE6CAC9-504F-43C8-94E9-95220952E033}" presName="parTx" presStyleLbl="revTx" presStyleIdx="1" presStyleCnt="3">
        <dgm:presLayoutVars>
          <dgm:chMax val="0"/>
          <dgm:chPref val="0"/>
          <dgm:bulletEnabled val="1"/>
        </dgm:presLayoutVars>
      </dgm:prSet>
      <dgm:spPr/>
      <dgm:t>
        <a:bodyPr/>
        <a:lstStyle/>
        <a:p>
          <a:endParaRPr lang="en-US"/>
        </a:p>
      </dgm:t>
    </dgm:pt>
    <dgm:pt modelId="{0F1BEEA3-8806-4521-B176-95C29D5981C6}" type="pres">
      <dgm:prSet presAssocID="{EFE6CAC9-504F-43C8-94E9-95220952E033}" presName="spVertical2" presStyleCnt="0"/>
      <dgm:spPr/>
    </dgm:pt>
    <dgm:pt modelId="{7112E2FB-F010-4123-B08C-538FA507A89E}" type="pres">
      <dgm:prSet presAssocID="{EFE6CAC9-504F-43C8-94E9-95220952E033}" presName="spVertical3" presStyleCnt="0"/>
      <dgm:spPr/>
    </dgm:pt>
    <dgm:pt modelId="{DF370831-499F-4736-B1C1-CE485422ECFB}" type="pres">
      <dgm:prSet presAssocID="{65589F2E-9F60-4762-A9F5-844A269F84C3}" presName="space" presStyleCnt="0"/>
      <dgm:spPr/>
    </dgm:pt>
    <dgm:pt modelId="{24C691D9-1E97-4009-8451-CFA118642B3A}" type="pres">
      <dgm:prSet presAssocID="{A3BA3157-FDEE-4F46-B3A6-F989F8A7EBDA}" presName="linV" presStyleCnt="0"/>
      <dgm:spPr/>
    </dgm:pt>
    <dgm:pt modelId="{60146A5A-A85F-42FE-9EA5-48B86DBFD864}" type="pres">
      <dgm:prSet presAssocID="{A3BA3157-FDEE-4F46-B3A6-F989F8A7EBDA}" presName="spVertical1" presStyleCnt="0"/>
      <dgm:spPr/>
    </dgm:pt>
    <dgm:pt modelId="{CEEF2435-695C-4AB0-990A-1497B19D6E3E}" type="pres">
      <dgm:prSet presAssocID="{A3BA3157-FDEE-4F46-B3A6-F989F8A7EBDA}" presName="parTx" presStyleLbl="revTx" presStyleIdx="2" presStyleCnt="3">
        <dgm:presLayoutVars>
          <dgm:chMax val="0"/>
          <dgm:chPref val="0"/>
          <dgm:bulletEnabled val="1"/>
        </dgm:presLayoutVars>
      </dgm:prSet>
      <dgm:spPr/>
      <dgm:t>
        <a:bodyPr/>
        <a:lstStyle/>
        <a:p>
          <a:endParaRPr lang="en-US"/>
        </a:p>
      </dgm:t>
    </dgm:pt>
    <dgm:pt modelId="{EF9130DA-E89F-4AA7-887D-86C81D1213AD}" type="pres">
      <dgm:prSet presAssocID="{A3BA3157-FDEE-4F46-B3A6-F989F8A7EBDA}" presName="spVertical2" presStyleCnt="0"/>
      <dgm:spPr/>
    </dgm:pt>
    <dgm:pt modelId="{4EA314E5-2C0D-41FF-8313-E2B56FAC1D91}" type="pres">
      <dgm:prSet presAssocID="{A3BA3157-FDEE-4F46-B3A6-F989F8A7EBDA}" presName="spVertical3" presStyleCnt="0"/>
      <dgm:spPr/>
    </dgm:pt>
    <dgm:pt modelId="{21837681-5F6E-49F8-8DE0-7EC75099A7BF}" type="pres">
      <dgm:prSet presAssocID="{DB8301F1-4435-4907-A6D7-A07F365BD8A4}" presName="padding2" presStyleCnt="0"/>
      <dgm:spPr/>
    </dgm:pt>
    <dgm:pt modelId="{17F3B8A7-6991-450B-B7DC-83FD71A34202}" type="pres">
      <dgm:prSet presAssocID="{DB8301F1-4435-4907-A6D7-A07F365BD8A4}" presName="negArrow" presStyleCnt="0"/>
      <dgm:spPr/>
    </dgm:pt>
    <dgm:pt modelId="{59E4955F-ABE8-4AD3-823C-F28F989CCA78}" type="pres">
      <dgm:prSet presAssocID="{DB8301F1-4435-4907-A6D7-A07F365BD8A4}" presName="backgroundArrow" presStyleLbl="node1" presStyleIdx="0" presStyleCnt="1"/>
      <dgm:spPr>
        <a:solidFill>
          <a:schemeClr val="accent1">
            <a:lumMod val="20000"/>
            <a:lumOff val="80000"/>
          </a:schemeClr>
        </a:solidFill>
      </dgm:spPr>
    </dgm:pt>
  </dgm:ptLst>
  <dgm:cxnLst>
    <dgm:cxn modelId="{8AE72884-C909-4288-967C-DF691E44DA8B}" srcId="{DB8301F1-4435-4907-A6D7-A07F365BD8A4}" destId="{EFE6CAC9-504F-43C8-94E9-95220952E033}" srcOrd="1" destOrd="0" parTransId="{EF5D2364-824A-46C6-88D9-C7E14F3CC4E0}" sibTransId="{65589F2E-9F60-4762-A9F5-844A269F84C3}"/>
    <dgm:cxn modelId="{81CDFA24-32F3-476F-A389-AB55CD02B0F1}" type="presOf" srcId="{0A5B6C47-A937-4B67-8202-32E4D94F8119}" destId="{3ED5AA2B-FE58-4908-9A44-62F240DC5CBE}" srcOrd="0" destOrd="0" presId="urn:microsoft.com/office/officeart/2005/8/layout/hProcess3"/>
    <dgm:cxn modelId="{1B71BB70-5CFA-4809-964A-D168C08ADDBA}" type="presOf" srcId="{EFE6CAC9-504F-43C8-94E9-95220952E033}" destId="{CC7DB6F1-749C-4E7A-8F79-1B063D819E6F}" srcOrd="0" destOrd="0" presId="urn:microsoft.com/office/officeart/2005/8/layout/hProcess3"/>
    <dgm:cxn modelId="{52699478-E228-4427-9AC7-1EFC520FCBD0}" srcId="{DB8301F1-4435-4907-A6D7-A07F365BD8A4}" destId="{A3BA3157-FDEE-4F46-B3A6-F989F8A7EBDA}" srcOrd="2" destOrd="0" parTransId="{FF8D85EE-A5FD-4DF9-B8ED-F8AFB5898018}" sibTransId="{3EC0C027-77F5-4BD1-9787-77A8AE4D9260}"/>
    <dgm:cxn modelId="{5D940DCE-C9C7-4B08-8B34-8E6CB57E056C}" type="presOf" srcId="{DB8301F1-4435-4907-A6D7-A07F365BD8A4}" destId="{9DC22415-7D1C-4533-AD75-76939EB936C5}" srcOrd="0" destOrd="0" presId="urn:microsoft.com/office/officeart/2005/8/layout/hProcess3"/>
    <dgm:cxn modelId="{60ADAD43-F7F0-4638-AE81-334D1BF9FD26}" type="presOf" srcId="{A3BA3157-FDEE-4F46-B3A6-F989F8A7EBDA}" destId="{CEEF2435-695C-4AB0-990A-1497B19D6E3E}" srcOrd="0" destOrd="0" presId="urn:microsoft.com/office/officeart/2005/8/layout/hProcess3"/>
    <dgm:cxn modelId="{5EE9F2A5-923E-457B-A90C-26937F4089B6}" srcId="{DB8301F1-4435-4907-A6D7-A07F365BD8A4}" destId="{0A5B6C47-A937-4B67-8202-32E4D94F8119}" srcOrd="0" destOrd="0" parTransId="{F83902BE-7E2F-4B38-8989-C99F31B62BCD}" sibTransId="{14459C15-9CBA-4A8D-BCB5-709EA659380D}"/>
    <dgm:cxn modelId="{C83E91AC-271B-480C-B454-E4F0BB3BBFDA}" type="presParOf" srcId="{9DC22415-7D1C-4533-AD75-76939EB936C5}" destId="{9473D3B2-7AD3-4CB8-848B-B968F303D242}" srcOrd="0" destOrd="0" presId="urn:microsoft.com/office/officeart/2005/8/layout/hProcess3"/>
    <dgm:cxn modelId="{62680FE7-25D0-4147-A0BC-73FEF003368B}" type="presParOf" srcId="{9DC22415-7D1C-4533-AD75-76939EB936C5}" destId="{7E864EEC-3940-49C5-9460-23BCE48EED1A}" srcOrd="1" destOrd="0" presId="urn:microsoft.com/office/officeart/2005/8/layout/hProcess3"/>
    <dgm:cxn modelId="{BC842A4F-E32D-4901-B37E-993DF18C6842}" type="presParOf" srcId="{7E864EEC-3940-49C5-9460-23BCE48EED1A}" destId="{2DC8FCD6-9A71-4970-A133-22C32E8A2D59}" srcOrd="0" destOrd="0" presId="urn:microsoft.com/office/officeart/2005/8/layout/hProcess3"/>
    <dgm:cxn modelId="{A0784F40-0A47-4649-8DB3-36FA45702A3E}" type="presParOf" srcId="{7E864EEC-3940-49C5-9460-23BCE48EED1A}" destId="{73F3A2FA-82AF-4DDB-BB73-B5BB2DD386FE}" srcOrd="1" destOrd="0" presId="urn:microsoft.com/office/officeart/2005/8/layout/hProcess3"/>
    <dgm:cxn modelId="{8470E291-4C12-434B-A21B-C1BEE7446815}" type="presParOf" srcId="{73F3A2FA-82AF-4DDB-BB73-B5BB2DD386FE}" destId="{F8E5F465-A19C-498E-8B5D-AF1ECDE634CD}" srcOrd="0" destOrd="0" presId="urn:microsoft.com/office/officeart/2005/8/layout/hProcess3"/>
    <dgm:cxn modelId="{EBFEE084-84D6-412C-AE55-5770F1983592}" type="presParOf" srcId="{73F3A2FA-82AF-4DDB-BB73-B5BB2DD386FE}" destId="{3ED5AA2B-FE58-4908-9A44-62F240DC5CBE}" srcOrd="1" destOrd="0" presId="urn:microsoft.com/office/officeart/2005/8/layout/hProcess3"/>
    <dgm:cxn modelId="{B8A9E50D-F52D-45E9-B27A-999D3F1B22BC}" type="presParOf" srcId="{73F3A2FA-82AF-4DDB-BB73-B5BB2DD386FE}" destId="{DC220E84-FDA3-45B9-AB8F-4E37C2003EF4}" srcOrd="2" destOrd="0" presId="urn:microsoft.com/office/officeart/2005/8/layout/hProcess3"/>
    <dgm:cxn modelId="{7A5BB2DB-39C0-4B6D-BF4E-243805D08EBF}" type="presParOf" srcId="{73F3A2FA-82AF-4DDB-BB73-B5BB2DD386FE}" destId="{91399E10-B953-4D20-8A5A-9162E1088FF9}" srcOrd="3" destOrd="0" presId="urn:microsoft.com/office/officeart/2005/8/layout/hProcess3"/>
    <dgm:cxn modelId="{09774FF6-FF55-461A-AF4F-2B41E0CEF93A}" type="presParOf" srcId="{7E864EEC-3940-49C5-9460-23BCE48EED1A}" destId="{1FB15268-1855-4776-8352-1453DCB8F6CE}" srcOrd="2" destOrd="0" presId="urn:microsoft.com/office/officeart/2005/8/layout/hProcess3"/>
    <dgm:cxn modelId="{F745ED41-9617-467B-A2BD-9B733F948EA0}" type="presParOf" srcId="{7E864EEC-3940-49C5-9460-23BCE48EED1A}" destId="{69A84062-CF0B-45C4-AB54-F566FF50ED67}" srcOrd="3" destOrd="0" presId="urn:microsoft.com/office/officeart/2005/8/layout/hProcess3"/>
    <dgm:cxn modelId="{78CAA73A-8E20-4B1D-991C-3EE9C032B488}" type="presParOf" srcId="{69A84062-CF0B-45C4-AB54-F566FF50ED67}" destId="{2B1A8869-6A6E-4F2C-9562-036A26226E53}" srcOrd="0" destOrd="0" presId="urn:microsoft.com/office/officeart/2005/8/layout/hProcess3"/>
    <dgm:cxn modelId="{44F475EC-F396-4037-9496-4501499DA5E1}" type="presParOf" srcId="{69A84062-CF0B-45C4-AB54-F566FF50ED67}" destId="{CC7DB6F1-749C-4E7A-8F79-1B063D819E6F}" srcOrd="1" destOrd="0" presId="urn:microsoft.com/office/officeart/2005/8/layout/hProcess3"/>
    <dgm:cxn modelId="{15435BF4-683E-4C6E-992A-CCAF36D42691}" type="presParOf" srcId="{69A84062-CF0B-45C4-AB54-F566FF50ED67}" destId="{0F1BEEA3-8806-4521-B176-95C29D5981C6}" srcOrd="2" destOrd="0" presId="urn:microsoft.com/office/officeart/2005/8/layout/hProcess3"/>
    <dgm:cxn modelId="{515056AA-F4A3-453B-9FB4-179EB17CAFC7}" type="presParOf" srcId="{69A84062-CF0B-45C4-AB54-F566FF50ED67}" destId="{7112E2FB-F010-4123-B08C-538FA507A89E}" srcOrd="3" destOrd="0" presId="urn:microsoft.com/office/officeart/2005/8/layout/hProcess3"/>
    <dgm:cxn modelId="{856BCBB2-76D0-41D4-9B9E-48BC4B631A9F}" type="presParOf" srcId="{7E864EEC-3940-49C5-9460-23BCE48EED1A}" destId="{DF370831-499F-4736-B1C1-CE485422ECFB}" srcOrd="4" destOrd="0" presId="urn:microsoft.com/office/officeart/2005/8/layout/hProcess3"/>
    <dgm:cxn modelId="{533A3EEB-7CEC-4FAB-BC0B-C901FE219DEC}" type="presParOf" srcId="{7E864EEC-3940-49C5-9460-23BCE48EED1A}" destId="{24C691D9-1E97-4009-8451-CFA118642B3A}" srcOrd="5" destOrd="0" presId="urn:microsoft.com/office/officeart/2005/8/layout/hProcess3"/>
    <dgm:cxn modelId="{3F1F35BE-8563-46E3-AF82-624C2F68AE72}" type="presParOf" srcId="{24C691D9-1E97-4009-8451-CFA118642B3A}" destId="{60146A5A-A85F-42FE-9EA5-48B86DBFD864}" srcOrd="0" destOrd="0" presId="urn:microsoft.com/office/officeart/2005/8/layout/hProcess3"/>
    <dgm:cxn modelId="{A7EF227B-F812-428B-A5BD-93E8A6598110}" type="presParOf" srcId="{24C691D9-1E97-4009-8451-CFA118642B3A}" destId="{CEEF2435-695C-4AB0-990A-1497B19D6E3E}" srcOrd="1" destOrd="0" presId="urn:microsoft.com/office/officeart/2005/8/layout/hProcess3"/>
    <dgm:cxn modelId="{903B42C3-DD13-4566-AC3B-E20ACCDB6228}" type="presParOf" srcId="{24C691D9-1E97-4009-8451-CFA118642B3A}" destId="{EF9130DA-E89F-4AA7-887D-86C81D1213AD}" srcOrd="2" destOrd="0" presId="urn:microsoft.com/office/officeart/2005/8/layout/hProcess3"/>
    <dgm:cxn modelId="{A5C12DB9-7030-4F90-8342-13E474AA971B}" type="presParOf" srcId="{24C691D9-1E97-4009-8451-CFA118642B3A}" destId="{4EA314E5-2C0D-41FF-8313-E2B56FAC1D91}" srcOrd="3" destOrd="0" presId="urn:microsoft.com/office/officeart/2005/8/layout/hProcess3"/>
    <dgm:cxn modelId="{C1A32729-D4A5-4008-93AB-A15F0180B0F5}" type="presParOf" srcId="{7E864EEC-3940-49C5-9460-23BCE48EED1A}" destId="{21837681-5F6E-49F8-8DE0-7EC75099A7BF}" srcOrd="6" destOrd="0" presId="urn:microsoft.com/office/officeart/2005/8/layout/hProcess3"/>
    <dgm:cxn modelId="{60D594ED-0470-4E8A-B958-A5CE47BA3E2F}" type="presParOf" srcId="{7E864EEC-3940-49C5-9460-23BCE48EED1A}" destId="{17F3B8A7-6991-450B-B7DC-83FD71A34202}" srcOrd="7" destOrd="0" presId="urn:microsoft.com/office/officeart/2005/8/layout/hProcess3"/>
    <dgm:cxn modelId="{17BB4FFB-40AC-4DF1-B0F5-BC74F0136F16}" type="presParOf" srcId="{7E864EEC-3940-49C5-9460-23BCE48EED1A}" destId="{59E4955F-ABE8-4AD3-823C-F28F989CCA78}" srcOrd="8"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E4955F-ABE8-4AD3-823C-F28F989CCA78}">
      <dsp:nvSpPr>
        <dsp:cNvPr id="0" name=""/>
        <dsp:cNvSpPr/>
      </dsp:nvSpPr>
      <dsp:spPr>
        <a:xfrm>
          <a:off x="0" y="29399"/>
          <a:ext cx="7543800" cy="1008000"/>
        </a:xfrm>
        <a:prstGeom prst="rightArrow">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EF2435-695C-4AB0-990A-1497B19D6E3E}">
      <dsp:nvSpPr>
        <dsp:cNvPr id="0" name=""/>
        <dsp:cNvSpPr/>
      </dsp:nvSpPr>
      <dsp:spPr>
        <a:xfrm>
          <a:off x="5317480" y="281400"/>
          <a:ext cx="1959619" cy="5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lvl="0" algn="ctr" defTabSz="622300">
            <a:lnSpc>
              <a:spcPct val="90000"/>
            </a:lnSpc>
            <a:spcBef>
              <a:spcPct val="0"/>
            </a:spcBef>
            <a:spcAft>
              <a:spcPct val="35000"/>
            </a:spcAft>
          </a:pPr>
          <a:r>
            <a:rPr lang="en-US" sz="1400" kern="1200" dirty="0" smtClean="0"/>
            <a:t>Year 3</a:t>
          </a:r>
          <a:endParaRPr lang="en-US" sz="1400" kern="1200" dirty="0"/>
        </a:p>
      </dsp:txBody>
      <dsp:txXfrm>
        <a:off x="5317480" y="281400"/>
        <a:ext cx="1959619" cy="504000"/>
      </dsp:txXfrm>
    </dsp:sp>
    <dsp:sp modelId="{CC7DB6F1-749C-4E7A-8F79-1B063D819E6F}">
      <dsp:nvSpPr>
        <dsp:cNvPr id="0" name=""/>
        <dsp:cNvSpPr/>
      </dsp:nvSpPr>
      <dsp:spPr>
        <a:xfrm>
          <a:off x="2965936" y="281400"/>
          <a:ext cx="1959619" cy="5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lvl="0" algn="ctr" defTabSz="622300">
            <a:lnSpc>
              <a:spcPct val="90000"/>
            </a:lnSpc>
            <a:spcBef>
              <a:spcPct val="0"/>
            </a:spcBef>
            <a:spcAft>
              <a:spcPct val="35000"/>
            </a:spcAft>
          </a:pPr>
          <a:r>
            <a:rPr lang="en-US" sz="1400" kern="1200" dirty="0" smtClean="0"/>
            <a:t>Year 2</a:t>
          </a:r>
          <a:endParaRPr lang="en-US" sz="1400" kern="1200" dirty="0"/>
        </a:p>
      </dsp:txBody>
      <dsp:txXfrm>
        <a:off x="2965936" y="281400"/>
        <a:ext cx="1959619" cy="504000"/>
      </dsp:txXfrm>
    </dsp:sp>
    <dsp:sp modelId="{3ED5AA2B-FE58-4908-9A44-62F240DC5CBE}">
      <dsp:nvSpPr>
        <dsp:cNvPr id="0" name=""/>
        <dsp:cNvSpPr/>
      </dsp:nvSpPr>
      <dsp:spPr>
        <a:xfrm>
          <a:off x="614392" y="281400"/>
          <a:ext cx="1959619" cy="5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lvl="0" algn="ctr" defTabSz="622300">
            <a:lnSpc>
              <a:spcPct val="90000"/>
            </a:lnSpc>
            <a:spcBef>
              <a:spcPct val="0"/>
            </a:spcBef>
            <a:spcAft>
              <a:spcPct val="35000"/>
            </a:spcAft>
          </a:pPr>
          <a:r>
            <a:rPr lang="en-US" sz="1400" kern="1200" dirty="0" smtClean="0"/>
            <a:t>Year 1</a:t>
          </a:r>
          <a:endParaRPr lang="en-US" sz="1400" kern="1200" dirty="0"/>
        </a:p>
      </dsp:txBody>
      <dsp:txXfrm>
        <a:off x="614392" y="281400"/>
        <a:ext cx="1959619" cy="5040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124EE8-C229-4693-B894-351300E2668D}" type="datetimeFigureOut">
              <a:rPr lang="en-US" smtClean="0"/>
              <a:pPr/>
              <a:t>6/23/11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75BD0-C342-4919-B72E-DEBF04231747}" type="slidenum">
              <a:rPr lang="en-US" smtClean="0"/>
              <a:pPr/>
              <a:t>‹#›</a:t>
            </a:fld>
            <a:endParaRPr lang="en-US"/>
          </a:p>
        </p:txBody>
      </p:sp>
    </p:spTree>
    <p:extLst>
      <p:ext uri="{BB962C8B-B14F-4D97-AF65-F5344CB8AC3E}">
        <p14:creationId xmlns:p14="http://schemas.microsoft.com/office/powerpoint/2010/main" val="3259863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375BD0-C342-4919-B72E-DEBF04231747}"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DE0FAD2-6429-4F8D-86C8-3B4CC7BC1E79}" type="slidenum">
              <a:rPr lang="en-US" smtClean="0"/>
              <a:pPr/>
              <a:t>14</a:t>
            </a:fld>
            <a:endParaRPr lang="en-US" smtClean="0"/>
          </a:p>
        </p:txBody>
      </p:sp>
      <p:sp>
        <p:nvSpPr>
          <p:cNvPr id="78851" name="Rectangle 7"/>
          <p:cNvSpPr txBox="1">
            <a:spLocks noGrp="1" noChangeArrowheads="1"/>
          </p:cNvSpPr>
          <p:nvPr/>
        </p:nvSpPr>
        <p:spPr bwMode="auto">
          <a:xfrm>
            <a:off x="3917951" y="8691173"/>
            <a:ext cx="2938463" cy="452828"/>
          </a:xfrm>
          <a:prstGeom prst="rect">
            <a:avLst/>
          </a:prstGeom>
          <a:noFill/>
          <a:ln w="9525">
            <a:noFill/>
            <a:miter lim="800000"/>
            <a:headEnd/>
            <a:tailEnd/>
          </a:ln>
        </p:spPr>
        <p:txBody>
          <a:bodyPr anchor="b"/>
          <a:lstStyle/>
          <a:p>
            <a:pPr algn="r"/>
            <a:fld id="{89766A65-7B92-4B5C-A72F-EA8156A37493}" type="slidenum">
              <a:rPr lang="en-US" sz="1200"/>
              <a:pPr algn="r"/>
              <a:t>14</a:t>
            </a:fld>
            <a:endParaRPr lang="en-US" sz="1200"/>
          </a:p>
        </p:txBody>
      </p:sp>
      <p:sp>
        <p:nvSpPr>
          <p:cNvPr id="78852" name="Rectangle 7"/>
          <p:cNvSpPr txBox="1">
            <a:spLocks noGrp="1" noChangeArrowheads="1"/>
          </p:cNvSpPr>
          <p:nvPr/>
        </p:nvSpPr>
        <p:spPr bwMode="auto">
          <a:xfrm>
            <a:off x="3917951" y="8691173"/>
            <a:ext cx="2938463" cy="452828"/>
          </a:xfrm>
          <a:prstGeom prst="rect">
            <a:avLst/>
          </a:prstGeom>
          <a:noFill/>
          <a:ln w="9525">
            <a:noFill/>
            <a:miter lim="800000"/>
            <a:headEnd/>
            <a:tailEnd/>
          </a:ln>
        </p:spPr>
        <p:txBody>
          <a:bodyPr anchor="b"/>
          <a:lstStyle/>
          <a:p>
            <a:pPr algn="r"/>
            <a:fld id="{24F6D76F-8B6D-45B5-ADA0-0D69EC3E33BA}" type="slidenum">
              <a:rPr lang="en-US" sz="1200"/>
              <a:pPr algn="r"/>
              <a:t>14</a:t>
            </a:fld>
            <a:endParaRPr lang="en-US" sz="1200"/>
          </a:p>
        </p:txBody>
      </p:sp>
      <p:sp>
        <p:nvSpPr>
          <p:cNvPr id="78853" name="Rectangle 7"/>
          <p:cNvSpPr txBox="1">
            <a:spLocks noGrp="1" noChangeArrowheads="1"/>
          </p:cNvSpPr>
          <p:nvPr/>
        </p:nvSpPr>
        <p:spPr bwMode="auto">
          <a:xfrm>
            <a:off x="3917951" y="8691173"/>
            <a:ext cx="2938463" cy="452828"/>
          </a:xfrm>
          <a:prstGeom prst="rect">
            <a:avLst/>
          </a:prstGeom>
          <a:noFill/>
          <a:ln w="9525">
            <a:noFill/>
            <a:miter lim="800000"/>
            <a:headEnd/>
            <a:tailEnd/>
          </a:ln>
        </p:spPr>
        <p:txBody>
          <a:bodyPr anchor="b"/>
          <a:lstStyle/>
          <a:p>
            <a:pPr algn="r"/>
            <a:fld id="{D2400C45-0398-45DC-BF7B-8303FB68B81B}" type="slidenum">
              <a:rPr lang="en-US" sz="1200"/>
              <a:pPr algn="r"/>
              <a:t>14</a:t>
            </a:fld>
            <a:endParaRPr lang="en-US" sz="1200"/>
          </a:p>
        </p:txBody>
      </p:sp>
      <p:sp>
        <p:nvSpPr>
          <p:cNvPr id="78854" name="Rectangle 2"/>
          <p:cNvSpPr>
            <a:spLocks noGrp="1" noRot="1" noChangeAspect="1" noChangeArrowheads="1" noTextEdit="1"/>
          </p:cNvSpPr>
          <p:nvPr>
            <p:ph type="sldImg"/>
          </p:nvPr>
        </p:nvSpPr>
        <p:spPr>
          <a:ln/>
        </p:spPr>
      </p:sp>
      <p:sp>
        <p:nvSpPr>
          <p:cNvPr id="78855"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0D0F7B26-A944-4099-9246-E195054ACB77}" type="slidenum">
              <a:rPr lang="en-US" smtClean="0"/>
              <a:pPr/>
              <a:t>15</a:t>
            </a:fld>
            <a:endParaRPr lang="en-US" smtClean="0"/>
          </a:p>
        </p:txBody>
      </p:sp>
      <p:sp>
        <p:nvSpPr>
          <p:cNvPr id="79875" name="Rectangle 7"/>
          <p:cNvSpPr txBox="1">
            <a:spLocks noGrp="1" noChangeArrowheads="1"/>
          </p:cNvSpPr>
          <p:nvPr/>
        </p:nvSpPr>
        <p:spPr bwMode="auto">
          <a:xfrm>
            <a:off x="3917951" y="8691173"/>
            <a:ext cx="2938463" cy="452828"/>
          </a:xfrm>
          <a:prstGeom prst="rect">
            <a:avLst/>
          </a:prstGeom>
          <a:noFill/>
          <a:ln w="9525">
            <a:noFill/>
            <a:miter lim="800000"/>
            <a:headEnd/>
            <a:tailEnd/>
          </a:ln>
        </p:spPr>
        <p:txBody>
          <a:bodyPr anchor="b"/>
          <a:lstStyle/>
          <a:p>
            <a:pPr algn="r"/>
            <a:fld id="{94A04E6D-6468-4315-A575-5DC21D8BAD84}" type="slidenum">
              <a:rPr lang="en-US" sz="1200"/>
              <a:pPr algn="r"/>
              <a:t>15</a:t>
            </a:fld>
            <a:endParaRPr lang="en-US" sz="1200"/>
          </a:p>
        </p:txBody>
      </p:sp>
      <p:sp>
        <p:nvSpPr>
          <p:cNvPr id="79876" name="Rectangle 7"/>
          <p:cNvSpPr txBox="1">
            <a:spLocks noGrp="1" noChangeArrowheads="1"/>
          </p:cNvSpPr>
          <p:nvPr/>
        </p:nvSpPr>
        <p:spPr bwMode="auto">
          <a:xfrm>
            <a:off x="3917951" y="8691173"/>
            <a:ext cx="2938463" cy="452828"/>
          </a:xfrm>
          <a:prstGeom prst="rect">
            <a:avLst/>
          </a:prstGeom>
          <a:noFill/>
          <a:ln w="9525">
            <a:noFill/>
            <a:miter lim="800000"/>
            <a:headEnd/>
            <a:tailEnd/>
          </a:ln>
        </p:spPr>
        <p:txBody>
          <a:bodyPr anchor="b"/>
          <a:lstStyle/>
          <a:p>
            <a:pPr algn="r"/>
            <a:fld id="{8746CEBF-E0EF-444B-A290-EBE5FE7403E8}" type="slidenum">
              <a:rPr lang="en-US" sz="1200"/>
              <a:pPr algn="r"/>
              <a:t>15</a:t>
            </a:fld>
            <a:endParaRPr lang="en-US" sz="1200"/>
          </a:p>
        </p:txBody>
      </p:sp>
      <p:sp>
        <p:nvSpPr>
          <p:cNvPr id="79877" name="Rectangle 7"/>
          <p:cNvSpPr txBox="1">
            <a:spLocks noGrp="1" noChangeArrowheads="1"/>
          </p:cNvSpPr>
          <p:nvPr/>
        </p:nvSpPr>
        <p:spPr bwMode="auto">
          <a:xfrm>
            <a:off x="3917951" y="8691173"/>
            <a:ext cx="2938463" cy="452828"/>
          </a:xfrm>
          <a:prstGeom prst="rect">
            <a:avLst/>
          </a:prstGeom>
          <a:noFill/>
          <a:ln w="9525">
            <a:noFill/>
            <a:miter lim="800000"/>
            <a:headEnd/>
            <a:tailEnd/>
          </a:ln>
        </p:spPr>
        <p:txBody>
          <a:bodyPr anchor="b"/>
          <a:lstStyle/>
          <a:p>
            <a:pPr algn="r"/>
            <a:fld id="{46777C21-218B-4235-AE61-071E47356FCB}" type="slidenum">
              <a:rPr lang="en-US" sz="1200"/>
              <a:pPr algn="r"/>
              <a:t>15</a:t>
            </a:fld>
            <a:endParaRPr lang="en-US" sz="120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ln/>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375BD0-C342-4919-B72E-DEBF04231747}" type="slidenum">
              <a:rPr lang="en-US" smtClean="0"/>
              <a:pPr/>
              <a:t>19</a:t>
            </a:fld>
            <a:endParaRPr lang="en-US"/>
          </a:p>
        </p:txBody>
      </p:sp>
    </p:spTree>
    <p:extLst>
      <p:ext uri="{BB962C8B-B14F-4D97-AF65-F5344CB8AC3E}">
        <p14:creationId xmlns:p14="http://schemas.microsoft.com/office/powerpoint/2010/main" val="907653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375BD0-C342-4919-B72E-DEBF04231747}" type="slidenum">
              <a:rPr lang="en-US" smtClean="0"/>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26375BD0-C342-4919-B72E-DEBF04231747}" type="slidenum">
              <a:rPr lang="en-US" smtClean="0"/>
              <a:pPr/>
              <a:t>23</a:t>
            </a:fld>
            <a:endParaRPr lang="en-US"/>
          </a:p>
        </p:txBody>
      </p:sp>
    </p:spTree>
    <p:extLst>
      <p:ext uri="{BB962C8B-B14F-4D97-AF65-F5344CB8AC3E}">
        <p14:creationId xmlns:p14="http://schemas.microsoft.com/office/powerpoint/2010/main" val="3195977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b="0" dirty="0"/>
          </a:p>
        </p:txBody>
      </p:sp>
      <p:sp>
        <p:nvSpPr>
          <p:cNvPr id="4" name="Slide Number Placeholder 3"/>
          <p:cNvSpPr>
            <a:spLocks noGrp="1"/>
          </p:cNvSpPr>
          <p:nvPr>
            <p:ph type="sldNum" sz="quarter" idx="10"/>
          </p:nvPr>
        </p:nvSpPr>
        <p:spPr/>
        <p:txBody>
          <a:bodyPr/>
          <a:lstStyle/>
          <a:p>
            <a:fld id="{26375BD0-C342-4919-B72E-DEBF0423174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375BD0-C342-4919-B72E-DEBF0423174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26375BD0-C342-4919-B72E-DEBF0423174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375BD0-C342-4919-B72E-DEBF04231747}"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375BD0-C342-4919-B72E-DEBF04231747}"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26375BD0-C342-4919-B72E-DEBF04231747}" type="slidenum">
              <a:rPr lang="en-US" smtClean="0"/>
              <a:pPr/>
              <a:t>11</a:t>
            </a:fld>
            <a:endParaRPr lang="en-US"/>
          </a:p>
        </p:txBody>
      </p:sp>
    </p:spTree>
    <p:extLst>
      <p:ext uri="{BB962C8B-B14F-4D97-AF65-F5344CB8AC3E}">
        <p14:creationId xmlns:p14="http://schemas.microsoft.com/office/powerpoint/2010/main" val="3577053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375BD0-C342-4919-B72E-DEBF04231747}" type="slidenum">
              <a:rPr lang="en-US" smtClean="0"/>
              <a:pPr/>
              <a:t>12</a:t>
            </a:fld>
            <a:endParaRPr lang="en-US"/>
          </a:p>
        </p:txBody>
      </p:sp>
    </p:spTree>
    <p:extLst>
      <p:ext uri="{BB962C8B-B14F-4D97-AF65-F5344CB8AC3E}">
        <p14:creationId xmlns:p14="http://schemas.microsoft.com/office/powerpoint/2010/main" val="3577053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897790D7-1B81-4B0F-979D-FE890DDEA81F}" type="slidenum">
              <a:rPr lang="en-US" smtClean="0"/>
              <a:pPr/>
              <a:t>13</a:t>
            </a:fld>
            <a:endParaRPr lang="en-US" smtClean="0"/>
          </a:p>
        </p:txBody>
      </p:sp>
      <p:sp>
        <p:nvSpPr>
          <p:cNvPr id="77827" name="Rectangle 7"/>
          <p:cNvSpPr txBox="1">
            <a:spLocks noGrp="1" noChangeArrowheads="1"/>
          </p:cNvSpPr>
          <p:nvPr/>
        </p:nvSpPr>
        <p:spPr bwMode="auto">
          <a:xfrm>
            <a:off x="3917951" y="8691173"/>
            <a:ext cx="2938463" cy="452828"/>
          </a:xfrm>
          <a:prstGeom prst="rect">
            <a:avLst/>
          </a:prstGeom>
          <a:noFill/>
          <a:ln w="9525">
            <a:noFill/>
            <a:miter lim="800000"/>
            <a:headEnd/>
            <a:tailEnd/>
          </a:ln>
        </p:spPr>
        <p:txBody>
          <a:bodyPr anchor="b"/>
          <a:lstStyle/>
          <a:p>
            <a:pPr algn="r"/>
            <a:fld id="{FC0038C5-8EBC-4C91-9CAC-CC9B10138F29}" type="slidenum">
              <a:rPr lang="en-US" sz="1200"/>
              <a:pPr algn="r"/>
              <a:t>13</a:t>
            </a:fld>
            <a:endParaRPr lang="en-US" sz="1200"/>
          </a:p>
        </p:txBody>
      </p:sp>
      <p:sp>
        <p:nvSpPr>
          <p:cNvPr id="77828" name="Rectangle 7"/>
          <p:cNvSpPr txBox="1">
            <a:spLocks noGrp="1" noChangeArrowheads="1"/>
          </p:cNvSpPr>
          <p:nvPr/>
        </p:nvSpPr>
        <p:spPr bwMode="auto">
          <a:xfrm>
            <a:off x="3917951" y="8691173"/>
            <a:ext cx="2938463" cy="452828"/>
          </a:xfrm>
          <a:prstGeom prst="rect">
            <a:avLst/>
          </a:prstGeom>
          <a:noFill/>
          <a:ln w="9525">
            <a:noFill/>
            <a:miter lim="800000"/>
            <a:headEnd/>
            <a:tailEnd/>
          </a:ln>
        </p:spPr>
        <p:txBody>
          <a:bodyPr anchor="b"/>
          <a:lstStyle/>
          <a:p>
            <a:pPr algn="r"/>
            <a:fld id="{C0EECEF3-39B4-42BA-98F5-3B6FA8777FDA}" type="slidenum">
              <a:rPr lang="en-US" sz="1200"/>
              <a:pPr algn="r"/>
              <a:t>13</a:t>
            </a:fld>
            <a:endParaRPr lang="en-US" sz="1200"/>
          </a:p>
        </p:txBody>
      </p:sp>
      <p:sp>
        <p:nvSpPr>
          <p:cNvPr id="77829" name="Rectangle 7"/>
          <p:cNvSpPr txBox="1">
            <a:spLocks noGrp="1" noChangeArrowheads="1"/>
          </p:cNvSpPr>
          <p:nvPr/>
        </p:nvSpPr>
        <p:spPr bwMode="auto">
          <a:xfrm>
            <a:off x="3917951" y="8691173"/>
            <a:ext cx="2938463" cy="452828"/>
          </a:xfrm>
          <a:prstGeom prst="rect">
            <a:avLst/>
          </a:prstGeom>
          <a:noFill/>
          <a:ln w="9525">
            <a:noFill/>
            <a:miter lim="800000"/>
            <a:headEnd/>
            <a:tailEnd/>
          </a:ln>
        </p:spPr>
        <p:txBody>
          <a:bodyPr anchor="b"/>
          <a:lstStyle/>
          <a:p>
            <a:pPr algn="r"/>
            <a:fld id="{5334C7CE-8A54-4131-B8B7-7CEE93CF3A90}" type="slidenum">
              <a:rPr lang="en-US" sz="1200"/>
              <a:pPr algn="r"/>
              <a:t>13</a:t>
            </a:fld>
            <a:endParaRPr lang="en-US" sz="1200"/>
          </a:p>
        </p:txBody>
      </p:sp>
      <p:sp>
        <p:nvSpPr>
          <p:cNvPr id="77830" name="Rectangle 2"/>
          <p:cNvSpPr>
            <a:spLocks noGrp="1" noRot="1" noChangeAspect="1" noChangeArrowheads="1" noTextEdit="1"/>
          </p:cNvSpPr>
          <p:nvPr>
            <p:ph type="sldImg"/>
          </p:nvPr>
        </p:nvSpPr>
        <p:spPr>
          <a:ln/>
        </p:spPr>
      </p:sp>
      <p:sp>
        <p:nvSpPr>
          <p:cNvPr id="77831" name="Rectangle 3"/>
          <p:cNvSpPr>
            <a:spLocks noGrp="1" noChangeArrowheads="1"/>
          </p:cNvSpPr>
          <p:nvPr>
            <p:ph type="body" idx="1"/>
          </p:nvPr>
        </p:nvSpPr>
        <p:spPr>
          <a:noFill/>
          <a:ln/>
        </p:spPr>
        <p:txBody>
          <a:bodyPr/>
          <a:lstStyle/>
          <a:p>
            <a:pPr marL="571500" lvl="1" indent="-114300" eaLnBrk="1" hangingPunct="1">
              <a:buFont typeface="Symbol" pitchFamily="18" charset="2"/>
              <a:buChar char=" "/>
            </a:pPr>
            <a:endParaRPr lang="en-US" sz="1200" i="1" dirty="0" smtClean="0">
              <a:solidFill>
                <a:srgbClr val="000000"/>
              </a:solidFill>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rgbClr val="000080"/>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19" name="Footer Placeholder 18"/>
          <p:cNvSpPr>
            <a:spLocks noGrp="1"/>
          </p:cNvSpPr>
          <p:nvPr>
            <p:ph type="ftr" sz="quarter" idx="11"/>
          </p:nvPr>
        </p:nvSpPr>
        <p:spPr>
          <a:xfrm>
            <a:off x="1219200" y="6324600"/>
            <a:ext cx="2057400" cy="533400"/>
          </a:xfrm>
          <a:prstGeom prst="rect">
            <a:avLst/>
          </a:prstGeom>
          <a:solidFill>
            <a:schemeClr val="tx2">
              <a:lumMod val="20000"/>
              <a:lumOff val="80000"/>
            </a:schemeClr>
          </a:solidFill>
        </p:spPr>
        <p:txBody>
          <a:bodyPr/>
          <a:lstStyle/>
          <a:p>
            <a:endParaRPr lang="en-US" dirty="0"/>
          </a:p>
        </p:txBody>
      </p:sp>
    </p:spTree>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r>
              <a:rPr kumimoji="0" lang="en-US" smtClean="0"/>
              <a:t>Click to edit Master title style</a:t>
            </a:r>
            <a:endParaRPr kumimoji="0" lang="en-US" dirty="0"/>
          </a:p>
        </p:txBody>
      </p:sp>
      <p:sp>
        <p:nvSpPr>
          <p:cNvPr id="3" name="Content Placeholder 2"/>
          <p:cNvSpPr>
            <a:spLocks noGrp="1"/>
          </p:cNvSpPr>
          <p:nvPr>
            <p:ph idx="1"/>
          </p:nvPr>
        </p:nvSpPr>
        <p:spPr/>
        <p:txBody>
          <a:bodyPr/>
          <a:lstStyle>
            <a:lvl1pPr marL="457200" marR="0" indent="-457200" algn="l" defTabSz="914400" rtl="0" eaLnBrk="1" fontAlgn="auto" latinLnBrk="0" hangingPunct="1">
              <a:lnSpc>
                <a:spcPct val="80000"/>
              </a:lnSpc>
              <a:spcBef>
                <a:spcPts val="1200"/>
              </a:spcBef>
              <a:spcAft>
                <a:spcPts val="0"/>
              </a:spcAft>
              <a:buClrTx/>
              <a:buSzTx/>
              <a:buFont typeface="Wingdings" pitchFamily="2" charset="2"/>
              <a:buChar char="§"/>
              <a:tabLst/>
              <a:defRPr/>
            </a:lvl1pPr>
            <a:lvl2pPr marL="801688" marR="0" indent="-341313" algn="l" defTabSz="914400" rtl="0" eaLnBrk="1" fontAlgn="auto" latinLnBrk="0" hangingPunct="1">
              <a:lnSpc>
                <a:spcPct val="80000"/>
              </a:lnSpc>
              <a:spcBef>
                <a:spcPts val="900"/>
              </a:spcBef>
              <a:spcAft>
                <a:spcPts val="0"/>
              </a:spcAft>
              <a:buClrTx/>
              <a:buSzTx/>
              <a:buFont typeface="Arial" pitchFamily="34" charset="0"/>
              <a:buChar char="–"/>
              <a:tabLst/>
              <a:defRPr sz="2800" b="0" i="1" baseline="0">
                <a:solidFill>
                  <a:srgbClr val="006666"/>
                </a:solidFill>
                <a:latin typeface="Calibri" pitchFamily="34" charset="0"/>
              </a:defRPr>
            </a:lvl2pPr>
            <a:lvl3pPr marL="1028700" marR="0" indent="-228600" algn="l" defTabSz="914400" rtl="0" eaLnBrk="1" fontAlgn="auto" latinLnBrk="0" hangingPunct="1">
              <a:lnSpc>
                <a:spcPct val="80000"/>
              </a:lnSpc>
              <a:spcBef>
                <a:spcPts val="600"/>
              </a:spcBef>
              <a:spcAft>
                <a:spcPts val="0"/>
              </a:spcAft>
              <a:buClrTx/>
              <a:buSzTx/>
              <a:buFont typeface="Arial" pitchFamily="34" charset="0"/>
              <a:buChar char="•"/>
              <a:tabLst/>
              <a:defRPr>
                <a:solidFill>
                  <a:schemeClr val="tx1"/>
                </a:solidFill>
                <a:latin typeface="Calibri" pitchFamily="34" charset="0"/>
              </a:defRPr>
            </a:lvl3pPr>
            <a:lvl4pPr marL="1374775" marR="0" indent="-228600" algn="l" defTabSz="914400" rtl="0" eaLnBrk="1" fontAlgn="auto" latinLnBrk="0" hangingPunct="1">
              <a:lnSpc>
                <a:spcPct val="80000"/>
              </a:lnSpc>
              <a:spcBef>
                <a:spcPts val="300"/>
              </a:spcBef>
              <a:spcAft>
                <a:spcPts val="0"/>
              </a:spcAft>
              <a:buClrTx/>
              <a:buSzTx/>
              <a:buFont typeface="Arial" pitchFamily="34" charset="0"/>
              <a:buChar char="–"/>
              <a:tabLst/>
              <a:defRPr sz="2000">
                <a:solidFill>
                  <a:schemeClr val="bg2">
                    <a:lumMod val="25000"/>
                  </a:schemeClr>
                </a:solidFill>
                <a:latin typeface="Calibri" pitchFamily="34" charset="0"/>
              </a:defRPr>
            </a:lvl4pPr>
          </a:lstStyle>
          <a:p>
            <a:pPr marL="457200" marR="0" lvl="0" indent="-342900" algn="l" defTabSz="914400" rtl="0" eaLnBrk="1" fontAlgn="auto" latinLnBrk="0" hangingPunct="1">
              <a:lnSpc>
                <a:spcPct val="75000"/>
              </a:lnSpc>
              <a:spcBef>
                <a:spcPts val="1200"/>
              </a:spcBef>
              <a:spcAft>
                <a:spcPts val="0"/>
              </a:spcAft>
              <a:buClrTx/>
              <a:buSzTx/>
              <a:buFont typeface="Wingdings" pitchFamily="2" charset="2"/>
              <a:buChar char="§"/>
              <a:tabLst/>
              <a:defRPr/>
            </a:pPr>
            <a:r>
              <a:rPr kumimoji="0" lang="en-US" sz="3200" b="0" i="0" u="none" strike="noStrike" kern="1200" cap="none" spc="0" normalizeH="0" baseline="0" noProof="0" smtClean="0">
                <a:ln>
                  <a:noFill/>
                </a:ln>
                <a:solidFill>
                  <a:srgbClr val="000080"/>
                </a:solidFill>
                <a:effectLst/>
                <a:uLnTx/>
                <a:uFillTx/>
                <a:latin typeface="Calibri"/>
                <a:ea typeface="+mn-ea"/>
                <a:cs typeface="+mn-cs"/>
              </a:rPr>
              <a:t>Click to edit Master text styles</a:t>
            </a:r>
          </a:p>
          <a:p>
            <a:pPr marL="457200" marR="0" lvl="1" indent="-342900" algn="l" defTabSz="914400" rtl="0" eaLnBrk="1" fontAlgn="auto" latinLnBrk="0" hangingPunct="1">
              <a:lnSpc>
                <a:spcPct val="75000"/>
              </a:lnSpc>
              <a:spcBef>
                <a:spcPts val="1200"/>
              </a:spcBef>
              <a:spcAft>
                <a:spcPts val="0"/>
              </a:spcAft>
              <a:buClrTx/>
              <a:buSzTx/>
              <a:buFont typeface="Wingdings" pitchFamily="2" charset="2"/>
              <a:buChar char="§"/>
              <a:tabLst/>
              <a:defRPr/>
            </a:pPr>
            <a:r>
              <a:rPr kumimoji="0" lang="en-US" sz="3200" b="0" i="0" u="none" strike="noStrike" kern="1200" cap="none" spc="0" normalizeH="0" baseline="0" noProof="0" smtClean="0">
                <a:ln>
                  <a:noFill/>
                </a:ln>
                <a:solidFill>
                  <a:srgbClr val="000080"/>
                </a:solidFill>
                <a:effectLst/>
                <a:uLnTx/>
                <a:uFillTx/>
                <a:latin typeface="Calibri"/>
                <a:ea typeface="+mn-ea"/>
                <a:cs typeface="+mn-cs"/>
              </a:rPr>
              <a:t>Second level</a:t>
            </a:r>
          </a:p>
          <a:p>
            <a:pPr marL="457200" marR="0" lvl="2" indent="-342900" algn="l" defTabSz="914400" rtl="0" eaLnBrk="1" fontAlgn="auto" latinLnBrk="0" hangingPunct="1">
              <a:lnSpc>
                <a:spcPct val="75000"/>
              </a:lnSpc>
              <a:spcBef>
                <a:spcPts val="1200"/>
              </a:spcBef>
              <a:spcAft>
                <a:spcPts val="0"/>
              </a:spcAft>
              <a:buClrTx/>
              <a:buSzTx/>
              <a:buFont typeface="Wingdings" pitchFamily="2" charset="2"/>
              <a:buChar char="§"/>
              <a:tabLst/>
              <a:defRPr/>
            </a:pPr>
            <a:r>
              <a:rPr kumimoji="0" lang="en-US" sz="3200" b="0" i="0" u="none" strike="noStrike" kern="1200" cap="none" spc="0" normalizeH="0" baseline="0" noProof="0" smtClean="0">
                <a:ln>
                  <a:noFill/>
                </a:ln>
                <a:solidFill>
                  <a:srgbClr val="000080"/>
                </a:solidFill>
                <a:effectLst/>
                <a:uLnTx/>
                <a:uFillTx/>
                <a:latin typeface="Calibri"/>
                <a:ea typeface="+mn-ea"/>
                <a:cs typeface="+mn-cs"/>
              </a:rPr>
              <a:t>Third level</a:t>
            </a:r>
          </a:p>
          <a:p>
            <a:pPr marL="457200" marR="0" lvl="3" indent="-342900" algn="l" defTabSz="914400" rtl="0" eaLnBrk="1" fontAlgn="auto" latinLnBrk="0" hangingPunct="1">
              <a:lnSpc>
                <a:spcPct val="75000"/>
              </a:lnSpc>
              <a:spcBef>
                <a:spcPts val="1200"/>
              </a:spcBef>
              <a:spcAft>
                <a:spcPts val="0"/>
              </a:spcAft>
              <a:buClrTx/>
              <a:buSzTx/>
              <a:buFont typeface="Wingdings" pitchFamily="2" charset="2"/>
              <a:buChar char="§"/>
              <a:tabLst/>
              <a:defRPr/>
            </a:pPr>
            <a:r>
              <a:rPr kumimoji="0" lang="en-US" sz="3200" b="0" i="0" u="none" strike="noStrike" kern="1200" cap="none" spc="0" normalizeH="0" baseline="0" noProof="0" smtClean="0">
                <a:ln>
                  <a:noFill/>
                </a:ln>
                <a:solidFill>
                  <a:srgbClr val="000080"/>
                </a:solidFill>
                <a:effectLst/>
                <a:uLnTx/>
                <a:uFillTx/>
                <a:latin typeface="Calibri"/>
                <a:ea typeface="+mn-ea"/>
                <a:cs typeface="+mn-cs"/>
              </a:rPr>
              <a:t>Fourth level</a:t>
            </a:r>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r>
              <a:rPr kumimoji="0" lang="en-US" smtClean="0"/>
              <a:t>Click to edit Master title style</a:t>
            </a:r>
            <a:endParaRPr kumimoji="0" lang="en-US" dirty="0"/>
          </a:p>
        </p:txBody>
      </p:sp>
      <p:sp>
        <p:nvSpPr>
          <p:cNvPr id="3" name="Content Placeholder 2"/>
          <p:cNvSpPr>
            <a:spLocks noGrp="1"/>
          </p:cNvSpPr>
          <p:nvPr>
            <p:ph sz="half" idx="1"/>
          </p:nvPr>
        </p:nvSpPr>
        <p:spPr>
          <a:xfrm>
            <a:off x="457200" y="1143001"/>
            <a:ext cx="4038600" cy="5029200"/>
          </a:xfrm>
        </p:spPr>
        <p:txBody>
          <a:bodyPr/>
          <a:lstStyle>
            <a:lvl1pPr marL="342900" indent="-342900">
              <a:defRPr sz="2800">
                <a:latin typeface="+mj-lt"/>
              </a:defRPr>
            </a:lvl1pPr>
            <a:lvl2pPr marL="679450" indent="-341313">
              <a:defRPr sz="2400" b="0">
                <a:solidFill>
                  <a:srgbClr val="006666"/>
                </a:solidFill>
                <a:latin typeface="+mj-lt"/>
              </a:defRPr>
            </a:lvl2pPr>
            <a:lvl3pPr marL="914400" indent="-231775">
              <a:defRPr sz="2000">
                <a:latin typeface="+mj-lt"/>
              </a:defRPr>
            </a:lvl3pPr>
            <a:lvl4pPr marL="1143000" indent="-228600">
              <a:defRPr sz="1800">
                <a:solidFill>
                  <a:schemeClr val="bg2">
                    <a:lumMod val="25000"/>
                  </a:schemeClr>
                </a:solidFill>
                <a:latin typeface="+mj-lt"/>
              </a:defRPr>
            </a:lvl4pPr>
            <a:lvl5pPr>
              <a:defRPr sz="1800">
                <a:latin typeface="+mj-l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4" name="Content Placeholder 3"/>
          <p:cNvSpPr>
            <a:spLocks noGrp="1"/>
          </p:cNvSpPr>
          <p:nvPr>
            <p:ph sz="half" idx="2"/>
          </p:nvPr>
        </p:nvSpPr>
        <p:spPr>
          <a:xfrm>
            <a:off x="4648200" y="1143001"/>
            <a:ext cx="4038600" cy="5029200"/>
          </a:xfrm>
        </p:spPr>
        <p:txBody>
          <a:bodyPr/>
          <a:lstStyle>
            <a:lvl1pPr marL="342900" indent="-342900">
              <a:defRPr sz="2800">
                <a:latin typeface="+mj-lt"/>
              </a:defRPr>
            </a:lvl1pPr>
            <a:lvl2pPr>
              <a:defRPr sz="2400" b="0">
                <a:solidFill>
                  <a:srgbClr val="006666"/>
                </a:solidFill>
                <a:latin typeface="+mj-lt"/>
              </a:defRPr>
            </a:lvl2pPr>
            <a:lvl3pPr marL="911225" indent="-228600">
              <a:defRPr sz="2000">
                <a:latin typeface="+mj-lt"/>
              </a:defRPr>
            </a:lvl3pPr>
            <a:lvl4pPr marL="1143000" indent="-228600">
              <a:defRPr sz="1800">
                <a:solidFill>
                  <a:schemeClr val="bg2">
                    <a:lumMod val="25000"/>
                  </a:schemeClr>
                </a:solidFill>
                <a:latin typeface="+mj-lt"/>
              </a:defRPr>
            </a:lvl4pPr>
            <a:lvl5pPr>
              <a:defRPr sz="1800">
                <a:latin typeface="+mj-l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r>
              <a:rPr kumimoji="0" lang="en-US" smtClean="0"/>
              <a:t>Click to edit Master title style</a:t>
            </a:r>
            <a:endParaRPr kumimoji="0" lang="en-US" dirty="0"/>
          </a:p>
        </p:txBody>
      </p:sp>
      <p:sp>
        <p:nvSpPr>
          <p:cNvPr id="3" name="Content Placeholder 2"/>
          <p:cNvSpPr>
            <a:spLocks noGrp="1"/>
          </p:cNvSpPr>
          <p:nvPr>
            <p:ph sz="half" idx="1"/>
          </p:nvPr>
        </p:nvSpPr>
        <p:spPr>
          <a:xfrm>
            <a:off x="457200" y="1904999"/>
            <a:ext cx="4038600" cy="4267201"/>
          </a:xfrm>
        </p:spPr>
        <p:txBody>
          <a:bodyPr/>
          <a:lstStyle>
            <a:lvl1pPr marL="342900" indent="-342900">
              <a:defRPr sz="2800">
                <a:solidFill>
                  <a:srgbClr val="006666"/>
                </a:solidFill>
                <a:latin typeface="+mj-lt"/>
              </a:defRPr>
            </a:lvl1pPr>
            <a:lvl2pPr marL="679450" indent="-341313">
              <a:defRPr sz="2400" b="0">
                <a:solidFill>
                  <a:schemeClr val="tx1"/>
                </a:solidFill>
                <a:latin typeface="+mj-lt"/>
              </a:defRPr>
            </a:lvl2pPr>
            <a:lvl3pPr marL="914400" indent="-231775">
              <a:defRPr sz="2000">
                <a:solidFill>
                  <a:schemeClr val="bg2">
                    <a:lumMod val="25000"/>
                  </a:schemeClr>
                </a:solidFill>
                <a:latin typeface="+mj-lt"/>
              </a:defRPr>
            </a:lvl3pPr>
            <a:lvl4pPr marL="1143000" indent="-228600">
              <a:defRPr sz="1800">
                <a:solidFill>
                  <a:schemeClr val="bg2">
                    <a:lumMod val="25000"/>
                  </a:schemeClr>
                </a:solidFill>
                <a:latin typeface="+mj-lt"/>
              </a:defRPr>
            </a:lvl4pPr>
            <a:lvl5pPr>
              <a:defRPr sz="1800">
                <a:latin typeface="+mj-l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p:txBody>
      </p:sp>
      <p:sp>
        <p:nvSpPr>
          <p:cNvPr id="4" name="Content Placeholder 3"/>
          <p:cNvSpPr>
            <a:spLocks noGrp="1"/>
          </p:cNvSpPr>
          <p:nvPr>
            <p:ph sz="half" idx="2"/>
          </p:nvPr>
        </p:nvSpPr>
        <p:spPr>
          <a:xfrm>
            <a:off x="4648200" y="1904999"/>
            <a:ext cx="4038600" cy="4267201"/>
          </a:xfrm>
        </p:spPr>
        <p:txBody>
          <a:bodyPr/>
          <a:lstStyle>
            <a:lvl1pPr marL="342900" indent="-342900">
              <a:defRPr sz="2800">
                <a:solidFill>
                  <a:srgbClr val="006666"/>
                </a:solidFill>
                <a:latin typeface="+mj-lt"/>
              </a:defRPr>
            </a:lvl1pPr>
            <a:lvl2pPr>
              <a:defRPr sz="2400" b="0">
                <a:solidFill>
                  <a:schemeClr val="tx1"/>
                </a:solidFill>
                <a:latin typeface="+mj-lt"/>
              </a:defRPr>
            </a:lvl2pPr>
            <a:lvl3pPr marL="911225" indent="-228600">
              <a:defRPr sz="2000">
                <a:solidFill>
                  <a:schemeClr val="bg2">
                    <a:lumMod val="25000"/>
                  </a:schemeClr>
                </a:solidFill>
                <a:latin typeface="+mj-lt"/>
              </a:defRPr>
            </a:lvl3pPr>
            <a:lvl4pPr marL="1143000" indent="-228600">
              <a:defRPr sz="1800">
                <a:solidFill>
                  <a:schemeClr val="bg2">
                    <a:lumMod val="25000"/>
                  </a:schemeClr>
                </a:solidFill>
                <a:latin typeface="+mj-lt"/>
              </a:defRPr>
            </a:lvl4pPr>
            <a:lvl5pPr>
              <a:defRPr sz="1800">
                <a:latin typeface="+mj-l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p:txBody>
      </p:sp>
      <p:sp>
        <p:nvSpPr>
          <p:cNvPr id="5" name="Text Placeholder 2"/>
          <p:cNvSpPr>
            <a:spLocks noGrp="1"/>
          </p:cNvSpPr>
          <p:nvPr>
            <p:ph type="body" idx="10"/>
          </p:nvPr>
        </p:nvSpPr>
        <p:spPr>
          <a:xfrm>
            <a:off x="457200" y="1143000"/>
            <a:ext cx="4040188" cy="685800"/>
          </a:xfrm>
        </p:spPr>
        <p:txBody>
          <a:bodyPr lIns="45720" tIns="0" rIns="45720" bIns="0" anchor="ctr">
            <a:noAutofit/>
          </a:bodyPr>
          <a:lstStyle>
            <a:lvl1pPr marL="0" indent="0">
              <a:buNone/>
              <a:defRPr sz="3200" b="0" cap="none" baseline="0">
                <a:solidFill>
                  <a:srgbClr val="000080"/>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6" name="Text Placeholder 3"/>
          <p:cNvSpPr>
            <a:spLocks noGrp="1"/>
          </p:cNvSpPr>
          <p:nvPr>
            <p:ph type="body" sz="half" idx="3"/>
          </p:nvPr>
        </p:nvSpPr>
        <p:spPr>
          <a:xfrm>
            <a:off x="4645025" y="1143001"/>
            <a:ext cx="4041775" cy="685799"/>
          </a:xfrm>
        </p:spPr>
        <p:txBody>
          <a:bodyPr lIns="45720" tIns="0" rIns="45720" bIns="0" anchor="ctr">
            <a:noAutofit/>
          </a:bodyPr>
          <a:lstStyle>
            <a:lvl1pPr marL="0" indent="0">
              <a:buNone/>
              <a:defRPr sz="3200" b="0" cap="none" baseline="0">
                <a:solidFill>
                  <a:srgbClr val="000080"/>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6858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4800600" y="914400"/>
            <a:ext cx="3657600" cy="4572000"/>
          </a:xfrm>
        </p:spPr>
        <p:txBody>
          <a:bodyPr lIns="18288" rIns="18288" anchor="ctr">
            <a:normAutofit/>
          </a:bodyPr>
          <a:lstStyle>
            <a:lvl1pPr marL="0" indent="0" algn="ctr">
              <a:buNone/>
              <a:defRPr sz="40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85800" y="914400"/>
            <a:ext cx="3657600" cy="4572000"/>
          </a:xfrm>
        </p:spPr>
        <p:txBody>
          <a:bodyPr tIns="0"/>
          <a:lstStyle>
            <a:lvl1pPr>
              <a:buNone/>
              <a:defRPr sz="2800"/>
            </a:lvl1pPr>
            <a:lvl2pPr>
              <a:defRPr sz="2600"/>
            </a:lvl2pPr>
            <a:lvl3pPr>
              <a:defRPr sz="2400"/>
            </a:lvl3pPr>
            <a:lvl4pPr>
              <a:defRPr sz="2000"/>
            </a:lvl4pPr>
            <a:lvl5pPr>
              <a:defRPr sz="1800"/>
            </a:lvl5pPr>
          </a:lstStyle>
          <a:p>
            <a:pPr lvl="0" eaLnBrk="1" latinLnBrk="0" hangingPunct="1"/>
            <a:r>
              <a:rPr lang="en-US" dirty="0"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2.png"/><Relationship Id="rId10" Type="http://schemas.openxmlformats.org/officeDocument/2006/relationships/image" Target="../media/image3.gi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301752"/>
            <a:ext cx="8229600" cy="685800"/>
          </a:xfrm>
          <a:prstGeom prst="rect">
            <a:avLst/>
          </a:prstGeom>
        </p:spPr>
        <p:txBody>
          <a:bodyPr vert="horz" lIns="0" rIns="0" bIns="0" anchor="ctr">
            <a:no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143000"/>
            <a:ext cx="8229600" cy="5029200"/>
          </a:xfrm>
          <a:prstGeom prst="rect">
            <a:avLst/>
          </a:prstGeom>
        </p:spPr>
        <p:txBody>
          <a:bodyPr vert="horz" lIns="91440" rIns="91440">
            <a:normAutofit/>
          </a:bodyPr>
          <a:lstStyle/>
          <a:p>
            <a:pPr marL="457200" marR="0" lvl="0" indent="-342900" algn="l" defTabSz="914400" rtl="0" eaLnBrk="1" fontAlgn="auto" latinLnBrk="0" hangingPunct="1">
              <a:lnSpc>
                <a:spcPct val="75000"/>
              </a:lnSpc>
              <a:spcBef>
                <a:spcPts val="1200"/>
              </a:spcBef>
              <a:spcAft>
                <a:spcPts val="0"/>
              </a:spcAft>
              <a:buClrTx/>
              <a:buSzTx/>
              <a:buFont typeface="Wingdings" pitchFamily="2" charset="2"/>
              <a:buChar char="§"/>
              <a:tabLst/>
              <a:defRPr/>
            </a:pPr>
            <a:r>
              <a:rPr kumimoji="0" lang="en-US" sz="3200" b="0" i="0" u="none" strike="noStrike" kern="1200" cap="none" spc="0" normalizeH="0" baseline="0" noProof="0" dirty="0" smtClean="0">
                <a:ln>
                  <a:noFill/>
                </a:ln>
                <a:solidFill>
                  <a:srgbClr val="000080"/>
                </a:solidFill>
                <a:effectLst/>
                <a:uLnTx/>
                <a:uFillTx/>
                <a:latin typeface="Calibri"/>
                <a:ea typeface="+mn-ea"/>
                <a:cs typeface="+mn-cs"/>
              </a:rPr>
              <a:t>Click to edit Master text styles</a:t>
            </a:r>
          </a:p>
          <a:p>
            <a:pPr marL="801688" marR="0" lvl="1" indent="-341313" algn="l" defTabSz="914400" rtl="0" eaLnBrk="1" fontAlgn="auto" latinLnBrk="0" hangingPunct="1">
              <a:lnSpc>
                <a:spcPct val="75000"/>
              </a:lnSpc>
              <a:spcBef>
                <a:spcPts val="9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rgbClr val="006666"/>
                </a:solidFill>
                <a:effectLst/>
                <a:uLnTx/>
                <a:uFillTx/>
                <a:latin typeface="Calibri"/>
                <a:ea typeface="+mn-ea"/>
                <a:cs typeface="+mn-cs"/>
              </a:rPr>
              <a:t>Second level</a:t>
            </a:r>
          </a:p>
          <a:p>
            <a:pPr marL="1143000" marR="0" lvl="2" indent="-228600" algn="l" defTabSz="914400" rtl="0" eaLnBrk="1" fontAlgn="auto" latinLnBrk="0" hangingPunct="1">
              <a:lnSpc>
                <a:spcPct val="75000"/>
              </a:lnSpc>
              <a:spcBef>
                <a:spcPts val="6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Calibri"/>
                <a:ea typeface="+mn-ea"/>
                <a:cs typeface="+mn-cs"/>
              </a:rPr>
              <a:t>Third level</a:t>
            </a:r>
          </a:p>
          <a:p>
            <a:pPr marL="1374775" marR="0" lvl="3" indent="-228600" algn="l" defTabSz="914400" rtl="0" eaLnBrk="1" fontAlgn="auto" latinLnBrk="0" hangingPunct="1">
              <a:lnSpc>
                <a:spcPct val="75000"/>
              </a:lnSpc>
              <a:spcBef>
                <a:spcPts val="3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4BACC6">
                    <a:lumMod val="50000"/>
                  </a:srgbClr>
                </a:solidFill>
                <a:effectLst/>
                <a:uLnTx/>
                <a:uFillTx/>
                <a:latin typeface="Calibri"/>
                <a:ea typeface="+mn-ea"/>
                <a:cs typeface="+mn-cs"/>
              </a:rPr>
              <a:t>Fourth level</a:t>
            </a:r>
          </a:p>
        </p:txBody>
      </p:sp>
      <p:sp>
        <p:nvSpPr>
          <p:cNvPr id="19" name="Slide Number Placeholder 17"/>
          <p:cNvSpPr txBox="1">
            <a:spLocks/>
          </p:cNvSpPr>
          <p:nvPr/>
        </p:nvSpPr>
        <p:spPr>
          <a:xfrm>
            <a:off x="685800" y="6324600"/>
            <a:ext cx="3048000" cy="381000"/>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marL="0" marR="0" lvl="0" indent="0" algn="ctr" defTabSz="914400" rtl="0" eaLnBrk="1" fontAlgn="auto" latinLnBrk="0" hangingPunct="1">
              <a:lnSpc>
                <a:spcPct val="75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80"/>
                </a:solidFill>
                <a:effectLst/>
                <a:uLnTx/>
                <a:uFillTx/>
                <a:latin typeface="+mj-lt"/>
                <a:ea typeface="+mn-ea"/>
                <a:cs typeface="+mn-cs"/>
              </a:rPr>
              <a:t>Page </a:t>
            </a:r>
            <a:fld id="{3E3F893C-B44A-4C24-A577-FA950B92A7B3}" type="slidenum">
              <a:rPr kumimoji="0" lang="en-US" sz="1400" b="1" i="0" u="none" strike="noStrike" kern="1200" cap="none" spc="0" normalizeH="0" baseline="0" noProof="0" smtClean="0">
                <a:ln>
                  <a:noFill/>
                </a:ln>
                <a:solidFill>
                  <a:srgbClr val="000080"/>
                </a:solidFill>
                <a:effectLst/>
                <a:uLnTx/>
                <a:uFillTx/>
                <a:latin typeface="+mj-lt"/>
                <a:ea typeface="+mn-ea"/>
                <a:cs typeface="+mn-cs"/>
              </a:rPr>
              <a:pPr marL="0" marR="0" lvl="0" indent="0" algn="ctr" defTabSz="914400" rtl="0" eaLnBrk="1" fontAlgn="auto" latinLnBrk="0" hangingPunct="1">
                <a:lnSpc>
                  <a:spcPct val="75000"/>
                </a:lnSpc>
                <a:spcBef>
                  <a:spcPts val="0"/>
                </a:spcBef>
                <a:spcAft>
                  <a:spcPts val="0"/>
                </a:spcAft>
                <a:buClrTx/>
                <a:buSzTx/>
                <a:buFontTx/>
                <a:buNone/>
                <a:tabLst/>
                <a:defRPr/>
              </a:pPr>
              <a:t>‹#›</a:t>
            </a:fld>
            <a:r>
              <a:rPr kumimoji="0" lang="en-US" sz="1400" b="1" i="0" u="none" strike="noStrike" kern="1200" cap="none" spc="0" normalizeH="0" baseline="0" noProof="0" dirty="0" smtClean="0">
                <a:ln>
                  <a:noFill/>
                </a:ln>
                <a:solidFill>
                  <a:srgbClr val="000080"/>
                </a:solidFill>
                <a:effectLst/>
                <a:uLnTx/>
                <a:uFillTx/>
                <a:latin typeface="+mj-lt"/>
                <a:ea typeface="+mn-ea"/>
                <a:cs typeface="+mn-cs"/>
              </a:rPr>
              <a:t> - June 23, 2011</a:t>
            </a:r>
            <a:br>
              <a:rPr kumimoji="0" lang="en-US" sz="1400" b="1" i="0" u="none" strike="noStrike" kern="1200" cap="none" spc="0" normalizeH="0" baseline="0" noProof="0" dirty="0" smtClean="0">
                <a:ln>
                  <a:noFill/>
                </a:ln>
                <a:solidFill>
                  <a:srgbClr val="000080"/>
                </a:solidFill>
                <a:effectLst/>
                <a:uLnTx/>
                <a:uFillTx/>
                <a:latin typeface="+mj-lt"/>
                <a:ea typeface="+mn-ea"/>
                <a:cs typeface="+mn-cs"/>
              </a:rPr>
            </a:br>
            <a:r>
              <a:rPr kumimoji="0" lang="en-US" sz="1400" b="1" i="0" u="none" strike="noStrike" kern="1200" cap="none" spc="0" normalizeH="0" baseline="0" noProof="0" dirty="0" smtClean="0">
                <a:ln>
                  <a:noFill/>
                </a:ln>
                <a:solidFill>
                  <a:srgbClr val="000080"/>
                </a:solidFill>
                <a:effectLst/>
                <a:uLnTx/>
                <a:uFillTx/>
                <a:latin typeface="+mj-lt"/>
                <a:ea typeface="+mn-ea"/>
                <a:cs typeface="+mn-cs"/>
              </a:rPr>
              <a:t>Energy Efficiency Evaluation</a:t>
            </a:r>
            <a:endParaRPr kumimoji="0" lang="en-US" sz="1400" b="1" i="0" u="none" strike="noStrike" kern="1200" cap="none" spc="0" normalizeH="0" baseline="0" noProof="0" dirty="0">
              <a:ln>
                <a:noFill/>
              </a:ln>
              <a:solidFill>
                <a:srgbClr val="000080"/>
              </a:solidFill>
              <a:effectLst/>
              <a:uLnTx/>
              <a:uFillTx/>
              <a:latin typeface="+mj-lt"/>
              <a:ea typeface="+mn-ea"/>
              <a:cs typeface="+mn-cs"/>
            </a:endParaRPr>
          </a:p>
        </p:txBody>
      </p:sp>
      <p:grpSp>
        <p:nvGrpSpPr>
          <p:cNvPr id="21" name="Group 20"/>
          <p:cNvGrpSpPr/>
          <p:nvPr/>
        </p:nvGrpSpPr>
        <p:grpSpPr>
          <a:xfrm>
            <a:off x="0" y="5565990"/>
            <a:ext cx="9144000" cy="1446550"/>
            <a:chOff x="0" y="5558039"/>
            <a:chExt cx="9144000" cy="1446550"/>
          </a:xfrm>
        </p:grpSpPr>
        <p:sp>
          <p:nvSpPr>
            <p:cNvPr id="7" name="Freeform 6"/>
            <p:cNvSpPr>
              <a:spLocks/>
            </p:cNvSpPr>
            <p:nvPr/>
          </p:nvSpPr>
          <p:spPr bwMode="auto">
            <a:xfrm flipH="1" flipV="1">
              <a:off x="0" y="5577840"/>
              <a:ext cx="9144000" cy="128016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3">
                    <a:lumMod val="50000"/>
                    <a:alpha val="50000"/>
                  </a:schemeClr>
                </a:gs>
                <a:gs pos="100000">
                  <a:schemeClr val="accent3">
                    <a:shade val="80000"/>
                    <a:alpha val="55000"/>
                    <a:satMod val="155000"/>
                  </a:schemeClr>
                </a:gs>
              </a:gsLst>
              <a:lin ang="5400000" scaled="0"/>
            </a:gradFill>
            <a:ln w="9525" cap="flat" cmpd="sng" algn="ctr">
              <a:noFill/>
              <a:prstDash val="solid"/>
              <a:round/>
              <a:headEnd type="none" w="med" len="med"/>
              <a:tailEnd type="none" w="med" len="med"/>
            </a:ln>
            <a:effectLst>
              <a:outerShdw blurRad="63500" sx="1000" sy="1000" algn="ctr" rotWithShape="0">
                <a:prstClr val="black"/>
              </a:outerShdw>
            </a:effectLst>
            <a:scene3d>
              <a:camera prst="orthographicFront">
                <a:rot lat="0" lon="0" rev="0"/>
              </a:camera>
              <a:lightRig rig="threePt" dir="t"/>
            </a:scene3d>
          </p:spPr>
          <p:txBody>
            <a:bodyPr vert="horz" wrap="square" lIns="91440" tIns="45720" rIns="91440" bIns="45720" anchor="t" compatLnSpc="1"/>
            <a:lstStyle/>
            <a:p>
              <a:pPr marL="0" algn="l" rtl="0" eaLnBrk="1" latinLnBrk="0" hangingPunct="1"/>
              <a:endParaRPr kumimoji="0" lang="en-US" dirty="0">
                <a:solidFill>
                  <a:schemeClr val="bg1">
                    <a:lumMod val="95000"/>
                  </a:schemeClr>
                </a:solidFill>
                <a:latin typeface="+mn-lt"/>
                <a:ea typeface="+mn-ea"/>
                <a:cs typeface="+mn-cs"/>
              </a:endParaRPr>
            </a:p>
          </p:txBody>
        </p:sp>
        <p:sp>
          <p:nvSpPr>
            <p:cNvPr id="14" name="TextBox 13"/>
            <p:cNvSpPr txBox="1"/>
            <p:nvPr userDrawn="1"/>
          </p:nvSpPr>
          <p:spPr>
            <a:xfrm rot="1980000">
              <a:off x="62329" y="6291072"/>
              <a:ext cx="329253" cy="553998"/>
            </a:xfrm>
            <a:prstGeom prst="rect">
              <a:avLst/>
            </a:prstGeom>
            <a:noFill/>
          </p:spPr>
          <p:txBody>
            <a:bodyPr wrap="square" lIns="0" tIns="0" rIns="0" bIns="0" rtlCol="0">
              <a:spAutoFit/>
            </a:bodyPr>
            <a:lstStyle/>
            <a:p>
              <a:r>
                <a:rPr lang="en-US" sz="3600" dirty="0" smtClean="0">
                  <a:solidFill>
                    <a:schemeClr val="accent2">
                      <a:lumMod val="40000"/>
                      <a:lumOff val="60000"/>
                    </a:schemeClr>
                  </a:solidFill>
                  <a:latin typeface="Latha" pitchFamily="34" charset="0"/>
                  <a:cs typeface="Latha" pitchFamily="34" charset="0"/>
                </a:rPr>
                <a:t>?</a:t>
              </a:r>
              <a:endParaRPr lang="en-US" sz="3600" dirty="0">
                <a:solidFill>
                  <a:schemeClr val="accent2">
                    <a:lumMod val="40000"/>
                    <a:lumOff val="60000"/>
                  </a:schemeClr>
                </a:solidFill>
                <a:latin typeface="Latha" pitchFamily="34" charset="0"/>
                <a:cs typeface="Latha" pitchFamily="34" charset="0"/>
              </a:endParaRPr>
            </a:p>
          </p:txBody>
        </p:sp>
        <p:sp>
          <p:nvSpPr>
            <p:cNvPr id="15" name="TextBox 14"/>
            <p:cNvSpPr txBox="1"/>
            <p:nvPr userDrawn="1"/>
          </p:nvSpPr>
          <p:spPr>
            <a:xfrm rot="16200000">
              <a:off x="627966" y="6077634"/>
              <a:ext cx="304799" cy="646331"/>
            </a:xfrm>
            <a:prstGeom prst="rect">
              <a:avLst/>
            </a:prstGeom>
            <a:noFill/>
          </p:spPr>
          <p:txBody>
            <a:bodyPr wrap="square" rtlCol="0">
              <a:spAutoFit/>
            </a:bodyPr>
            <a:lstStyle/>
            <a:p>
              <a:r>
                <a:rPr lang="en-US" sz="3600" dirty="0" smtClean="0">
                  <a:solidFill>
                    <a:schemeClr val="bg2">
                      <a:lumMod val="90000"/>
                    </a:schemeClr>
                  </a:solidFill>
                  <a:latin typeface="Latha" pitchFamily="34" charset="0"/>
                  <a:cs typeface="Latha" pitchFamily="34" charset="0"/>
                </a:rPr>
                <a:t>?</a:t>
              </a:r>
              <a:endParaRPr lang="en-US" sz="3600" dirty="0">
                <a:solidFill>
                  <a:schemeClr val="bg2">
                    <a:lumMod val="90000"/>
                  </a:schemeClr>
                </a:solidFill>
                <a:latin typeface="Latha" pitchFamily="34" charset="0"/>
                <a:cs typeface="Latha" pitchFamily="34" charset="0"/>
              </a:endParaRPr>
            </a:p>
          </p:txBody>
        </p:sp>
        <p:sp>
          <p:nvSpPr>
            <p:cNvPr id="25" name="TextBox 24"/>
            <p:cNvSpPr txBox="1"/>
            <p:nvPr userDrawn="1"/>
          </p:nvSpPr>
          <p:spPr>
            <a:xfrm rot="3167202">
              <a:off x="1144129" y="6022980"/>
              <a:ext cx="246929" cy="461665"/>
            </a:xfrm>
            <a:prstGeom prst="rect">
              <a:avLst/>
            </a:prstGeom>
            <a:noFill/>
          </p:spPr>
          <p:txBody>
            <a:bodyPr wrap="square" lIns="0" rIns="0" rtlCol="0">
              <a:spAutoFit/>
            </a:bodyPr>
            <a:lstStyle/>
            <a:p>
              <a:r>
                <a:rPr lang="en-US" sz="2400" dirty="0" smtClean="0">
                  <a:solidFill>
                    <a:schemeClr val="accent3">
                      <a:lumMod val="20000"/>
                      <a:lumOff val="80000"/>
                    </a:schemeClr>
                  </a:solidFill>
                  <a:latin typeface="Latha" pitchFamily="34" charset="0"/>
                  <a:cs typeface="Latha" pitchFamily="34" charset="0"/>
                </a:rPr>
                <a:t>?</a:t>
              </a:r>
              <a:endParaRPr lang="en-US" sz="2400" dirty="0">
                <a:solidFill>
                  <a:schemeClr val="accent3">
                    <a:lumMod val="20000"/>
                    <a:lumOff val="80000"/>
                  </a:schemeClr>
                </a:solidFill>
                <a:latin typeface="Latha" pitchFamily="34" charset="0"/>
                <a:cs typeface="Latha" pitchFamily="34" charset="0"/>
              </a:endParaRPr>
            </a:p>
          </p:txBody>
        </p:sp>
        <p:sp>
          <p:nvSpPr>
            <p:cNvPr id="28" name="TextBox 27"/>
            <p:cNvSpPr txBox="1"/>
            <p:nvPr userDrawn="1"/>
          </p:nvSpPr>
          <p:spPr>
            <a:xfrm rot="18909850">
              <a:off x="1698044" y="5892127"/>
              <a:ext cx="222502" cy="369332"/>
            </a:xfrm>
            <a:prstGeom prst="rect">
              <a:avLst/>
            </a:prstGeom>
            <a:noFill/>
          </p:spPr>
          <p:txBody>
            <a:bodyPr wrap="square" lIns="0" rIns="0" rtlCol="0">
              <a:spAutoFit/>
            </a:bodyPr>
            <a:lstStyle/>
            <a:p>
              <a:r>
                <a:rPr lang="en-US" sz="1800" dirty="0" smtClean="0">
                  <a:solidFill>
                    <a:schemeClr val="bg2">
                      <a:lumMod val="90000"/>
                    </a:schemeClr>
                  </a:solidFill>
                  <a:latin typeface="Latha" pitchFamily="34" charset="0"/>
                  <a:cs typeface="Latha" pitchFamily="34" charset="0"/>
                </a:rPr>
                <a:t>?</a:t>
              </a:r>
              <a:endParaRPr lang="en-US" sz="1800" dirty="0">
                <a:solidFill>
                  <a:schemeClr val="bg2">
                    <a:lumMod val="90000"/>
                  </a:schemeClr>
                </a:solidFill>
                <a:latin typeface="Latha" pitchFamily="34" charset="0"/>
                <a:cs typeface="Latha" pitchFamily="34" charset="0"/>
              </a:endParaRPr>
            </a:p>
          </p:txBody>
        </p:sp>
        <p:sp>
          <p:nvSpPr>
            <p:cNvPr id="29" name="TextBox 28"/>
            <p:cNvSpPr txBox="1"/>
            <p:nvPr userDrawn="1"/>
          </p:nvSpPr>
          <p:spPr>
            <a:xfrm rot="18322268">
              <a:off x="5824040" y="6153912"/>
              <a:ext cx="406583" cy="830997"/>
            </a:xfrm>
            <a:prstGeom prst="rect">
              <a:avLst/>
            </a:prstGeom>
            <a:noFill/>
          </p:spPr>
          <p:txBody>
            <a:bodyPr wrap="square" lIns="0" tIns="0" rIns="0" bIns="0" rtlCol="0">
              <a:spAutoFit/>
            </a:bodyPr>
            <a:lstStyle/>
            <a:p>
              <a:r>
                <a:rPr lang="en-US" sz="5400" b="1" dirty="0" smtClean="0">
                  <a:solidFill>
                    <a:schemeClr val="bg2">
                      <a:lumMod val="90000"/>
                    </a:schemeClr>
                  </a:solidFill>
                  <a:latin typeface="Arial Rounded MT Bold" pitchFamily="34" charset="0"/>
                  <a:cs typeface="Latha" pitchFamily="34" charset="0"/>
                </a:rPr>
                <a:t>!</a:t>
              </a:r>
              <a:endParaRPr lang="en-US" sz="5400" b="1" dirty="0">
                <a:solidFill>
                  <a:schemeClr val="bg2">
                    <a:lumMod val="90000"/>
                  </a:schemeClr>
                </a:solidFill>
                <a:latin typeface="Arial Rounded MT Bold" pitchFamily="34" charset="0"/>
                <a:cs typeface="Latha" pitchFamily="34" charset="0"/>
              </a:endParaRPr>
            </a:p>
          </p:txBody>
        </p:sp>
        <p:sp>
          <p:nvSpPr>
            <p:cNvPr id="31" name="TextBox 30"/>
            <p:cNvSpPr txBox="1"/>
            <p:nvPr userDrawn="1"/>
          </p:nvSpPr>
          <p:spPr>
            <a:xfrm rot="2770778">
              <a:off x="5008332" y="6198959"/>
              <a:ext cx="351825" cy="769441"/>
            </a:xfrm>
            <a:prstGeom prst="rect">
              <a:avLst/>
            </a:prstGeom>
            <a:noFill/>
          </p:spPr>
          <p:txBody>
            <a:bodyPr wrap="square" rtlCol="0">
              <a:spAutoFit/>
            </a:bodyPr>
            <a:lstStyle/>
            <a:p>
              <a:r>
                <a:rPr lang="en-US" sz="4400" b="1" dirty="0" smtClean="0">
                  <a:solidFill>
                    <a:schemeClr val="accent2">
                      <a:lumMod val="40000"/>
                      <a:lumOff val="60000"/>
                    </a:schemeClr>
                  </a:solidFill>
                  <a:latin typeface="Bodoni MT Black" pitchFamily="18" charset="0"/>
                  <a:cs typeface="Latha" pitchFamily="34" charset="0"/>
                </a:rPr>
                <a:t>!</a:t>
              </a:r>
              <a:endParaRPr lang="en-US" sz="4400" b="1" dirty="0">
                <a:solidFill>
                  <a:schemeClr val="accent2">
                    <a:lumMod val="40000"/>
                    <a:lumOff val="60000"/>
                  </a:schemeClr>
                </a:solidFill>
                <a:latin typeface="Bodoni MT Black" pitchFamily="18" charset="0"/>
                <a:cs typeface="Latha" pitchFamily="34" charset="0"/>
              </a:endParaRPr>
            </a:p>
          </p:txBody>
        </p:sp>
        <p:sp>
          <p:nvSpPr>
            <p:cNvPr id="32" name="TextBox 31"/>
            <p:cNvSpPr txBox="1"/>
            <p:nvPr userDrawn="1"/>
          </p:nvSpPr>
          <p:spPr>
            <a:xfrm rot="6196483">
              <a:off x="7016320" y="6071616"/>
              <a:ext cx="314150" cy="1200329"/>
            </a:xfrm>
            <a:prstGeom prst="rect">
              <a:avLst/>
            </a:prstGeom>
            <a:noFill/>
          </p:spPr>
          <p:txBody>
            <a:bodyPr wrap="square" lIns="0" rIns="0" rtlCol="0">
              <a:spAutoFit/>
            </a:bodyPr>
            <a:lstStyle/>
            <a:p>
              <a:r>
                <a:rPr lang="en-US" sz="7200" b="1" dirty="0" smtClean="0">
                  <a:solidFill>
                    <a:schemeClr val="accent1">
                      <a:lumMod val="40000"/>
                      <a:lumOff val="60000"/>
                    </a:schemeClr>
                  </a:solidFill>
                  <a:latin typeface="Arial Rounded MT Bold" pitchFamily="34" charset="0"/>
                  <a:cs typeface="Latha" pitchFamily="34" charset="0"/>
                </a:rPr>
                <a:t>!</a:t>
              </a:r>
              <a:endParaRPr lang="en-US" sz="7200" b="1" dirty="0">
                <a:solidFill>
                  <a:schemeClr val="accent1">
                    <a:lumMod val="40000"/>
                    <a:lumOff val="60000"/>
                  </a:schemeClr>
                </a:solidFill>
                <a:latin typeface="Arial Rounded MT Bold" pitchFamily="34" charset="0"/>
                <a:cs typeface="Latha" pitchFamily="34" charset="0"/>
              </a:endParaRPr>
            </a:p>
          </p:txBody>
        </p:sp>
        <p:sp>
          <p:nvSpPr>
            <p:cNvPr id="33" name="Right Arrow 32"/>
            <p:cNvSpPr/>
            <p:nvPr userDrawn="1"/>
          </p:nvSpPr>
          <p:spPr>
            <a:xfrm rot="1500000">
              <a:off x="3845594" y="6207763"/>
              <a:ext cx="216271" cy="216392"/>
            </a:xfrm>
            <a:prstGeom prst="rightArrow">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34" name="Right Arrow 33"/>
            <p:cNvSpPr/>
            <p:nvPr userDrawn="1"/>
          </p:nvSpPr>
          <p:spPr>
            <a:xfrm rot="180000">
              <a:off x="2213308" y="5998464"/>
              <a:ext cx="236262" cy="140227"/>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userDrawn="1"/>
          </p:nvSpPr>
          <p:spPr>
            <a:xfrm rot="-360000">
              <a:off x="3071543" y="6071616"/>
              <a:ext cx="228600" cy="182880"/>
            </a:xfrm>
            <a:prstGeom prst="rightArrow">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userDrawn="1"/>
          </p:nvSpPr>
          <p:spPr>
            <a:xfrm rot="2059037">
              <a:off x="8576229" y="5558039"/>
              <a:ext cx="380621" cy="1446550"/>
            </a:xfrm>
            <a:prstGeom prst="rect">
              <a:avLst/>
            </a:prstGeom>
            <a:noFill/>
          </p:spPr>
          <p:txBody>
            <a:bodyPr wrap="square" rtlCol="0">
              <a:spAutoFit/>
            </a:bodyPr>
            <a:lstStyle/>
            <a:p>
              <a:r>
                <a:rPr lang="en-US" sz="8800" b="1" dirty="0" smtClean="0">
                  <a:solidFill>
                    <a:schemeClr val="accent3">
                      <a:lumMod val="40000"/>
                      <a:lumOff val="60000"/>
                    </a:schemeClr>
                  </a:solidFill>
                  <a:latin typeface="Arial Rounded MT Bold" pitchFamily="34" charset="0"/>
                  <a:cs typeface="Latha" pitchFamily="34" charset="0"/>
                </a:rPr>
                <a:t>!</a:t>
              </a:r>
              <a:endParaRPr lang="en-US" sz="8800" b="1" dirty="0">
                <a:solidFill>
                  <a:schemeClr val="accent3">
                    <a:lumMod val="40000"/>
                    <a:lumOff val="60000"/>
                  </a:schemeClr>
                </a:solidFill>
                <a:latin typeface="Arial Rounded MT Bold" pitchFamily="34" charset="0"/>
                <a:cs typeface="Latha" pitchFamily="34" charset="0"/>
              </a:endParaRPr>
            </a:p>
          </p:txBody>
        </p:sp>
        <p:sp>
          <p:nvSpPr>
            <p:cNvPr id="37" name="TextBox 36"/>
            <p:cNvSpPr txBox="1"/>
            <p:nvPr userDrawn="1"/>
          </p:nvSpPr>
          <p:spPr>
            <a:xfrm rot="20315779">
              <a:off x="7748267" y="6209863"/>
              <a:ext cx="351825" cy="769441"/>
            </a:xfrm>
            <a:prstGeom prst="rect">
              <a:avLst/>
            </a:prstGeom>
            <a:noFill/>
          </p:spPr>
          <p:txBody>
            <a:bodyPr wrap="square" rtlCol="0">
              <a:spAutoFit/>
            </a:bodyPr>
            <a:lstStyle/>
            <a:p>
              <a:r>
                <a:rPr lang="en-US" sz="4400" b="1" dirty="0" smtClean="0">
                  <a:solidFill>
                    <a:schemeClr val="bg2">
                      <a:lumMod val="75000"/>
                    </a:schemeClr>
                  </a:solidFill>
                  <a:latin typeface="Bodoni MT Black" pitchFamily="18" charset="0"/>
                  <a:cs typeface="Latha" pitchFamily="34" charset="0"/>
                </a:rPr>
                <a:t>!</a:t>
              </a:r>
              <a:endParaRPr lang="en-US" sz="4400" b="1" dirty="0">
                <a:solidFill>
                  <a:schemeClr val="bg2">
                    <a:lumMod val="75000"/>
                  </a:schemeClr>
                </a:solidFill>
                <a:latin typeface="Bodoni MT Black" pitchFamily="18" charset="0"/>
                <a:cs typeface="Latha" pitchFamily="34" charset="0"/>
              </a:endParaRPr>
            </a:p>
          </p:txBody>
        </p:sp>
        <p:pic>
          <p:nvPicPr>
            <p:cNvPr id="20" name="Picture 2"/>
            <p:cNvPicPr>
              <a:picLocks noChangeAspect="1" noChangeArrowheads="1"/>
            </p:cNvPicPr>
            <p:nvPr userDrawn="1"/>
          </p:nvPicPr>
          <p:blipFill>
            <a:blip r:embed="rId9" cstate="print">
              <a:clrChange>
                <a:clrFrom>
                  <a:srgbClr val="FFFFFF"/>
                </a:clrFrom>
                <a:clrTo>
                  <a:srgbClr val="FFFFFF">
                    <a:alpha val="0"/>
                  </a:srgbClr>
                </a:clrTo>
              </a:clrChange>
            </a:blip>
            <a:srcRect/>
            <a:stretch>
              <a:fillRect/>
            </a:stretch>
          </p:blipFill>
          <p:spPr bwMode="auto">
            <a:xfrm>
              <a:off x="7772400" y="6312576"/>
              <a:ext cx="1184274" cy="363616"/>
            </a:xfrm>
            <a:prstGeom prst="rect">
              <a:avLst/>
            </a:prstGeom>
            <a:noFill/>
            <a:ln w="9525">
              <a:noFill/>
              <a:miter lim="800000"/>
              <a:headEnd/>
              <a:tailEnd/>
            </a:ln>
          </p:spPr>
        </p:pic>
        <p:sp>
          <p:nvSpPr>
            <p:cNvPr id="38" name="TextBox 37"/>
            <p:cNvSpPr txBox="1"/>
            <p:nvPr userDrawn="1"/>
          </p:nvSpPr>
          <p:spPr>
            <a:xfrm rot="19787927">
              <a:off x="4491959" y="6169423"/>
              <a:ext cx="177738" cy="553998"/>
            </a:xfrm>
            <a:prstGeom prst="rect">
              <a:avLst/>
            </a:prstGeom>
            <a:noFill/>
          </p:spPr>
          <p:txBody>
            <a:bodyPr wrap="square" lIns="0" tIns="0" rIns="0" bIns="0" rtlCol="0">
              <a:spAutoFit/>
            </a:bodyPr>
            <a:lstStyle/>
            <a:p>
              <a:r>
                <a:rPr lang="en-US" sz="3600" b="1" dirty="0" smtClean="0">
                  <a:solidFill>
                    <a:schemeClr val="bg2">
                      <a:lumMod val="90000"/>
                    </a:schemeClr>
                  </a:solidFill>
                  <a:latin typeface="Arial Rounded MT Bold" pitchFamily="34" charset="0"/>
                  <a:cs typeface="Latha" pitchFamily="34" charset="0"/>
                </a:rPr>
                <a:t>!</a:t>
              </a:r>
              <a:endParaRPr lang="en-US" sz="3600" b="1" dirty="0">
                <a:solidFill>
                  <a:schemeClr val="bg2">
                    <a:lumMod val="90000"/>
                  </a:schemeClr>
                </a:solidFill>
                <a:latin typeface="Arial Rounded MT Bold" pitchFamily="34" charset="0"/>
                <a:cs typeface="Latha" pitchFamily="34" charset="0"/>
              </a:endParaRPr>
            </a:p>
          </p:txBody>
        </p:sp>
      </p:grpSp>
      <p:pic>
        <p:nvPicPr>
          <p:cNvPr id="41986" name="Picture 2" descr="http://www.emiconsulting.com/assets/images/emi_logo_stacked.gif"/>
          <p:cNvPicPr>
            <a:picLocks noChangeAspect="1" noChangeArrowheads="1"/>
          </p:cNvPicPr>
          <p:nvPr userDrawn="1"/>
        </p:nvPicPr>
        <p:blipFill>
          <a:blip r:embed="rId10" cstate="print"/>
          <a:srcRect/>
          <a:stretch>
            <a:fillRect/>
          </a:stretch>
        </p:blipFill>
        <p:spPr bwMode="auto">
          <a:xfrm>
            <a:off x="6553200" y="6387845"/>
            <a:ext cx="838200" cy="393955"/>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82" r:id="rId4"/>
    <p:sldLayoutId id="2147483678" r:id="rId5"/>
    <p:sldLayoutId id="2147483679" r:id="rId6"/>
    <p:sldLayoutId id="2147483680" r:id="rId7"/>
  </p:sldLayoutIdLst>
  <p:timing>
    <p:tnLst>
      <p:par>
        <p:cTn xmlns:p14="http://schemas.microsoft.com/office/powerpoint/2010/main" id="1" dur="indefinite" restart="never" nodeType="tmRoot"/>
      </p:par>
    </p:tnLst>
  </p:timing>
  <p:txStyles>
    <p:titleStyle>
      <a:lvl1pPr algn="l" rtl="0" eaLnBrk="1" latinLnBrk="0" hangingPunct="1">
        <a:lnSpc>
          <a:spcPct val="75000"/>
        </a:lnSpc>
        <a:spcBef>
          <a:spcPct val="0"/>
        </a:spcBef>
        <a:buNone/>
        <a:defRPr kumimoji="0" sz="4000" b="0" kern="1200">
          <a:ln>
            <a:noFill/>
          </a:ln>
          <a:solidFill>
            <a:schemeClr val="tx2"/>
          </a:solidFill>
          <a:effectLst>
            <a:outerShdw blurRad="25400" dist="25400" algn="l" rotWithShape="0">
              <a:prstClr val="black">
                <a:alpha val="40000"/>
              </a:prstClr>
            </a:outerShdw>
          </a:effectLst>
          <a:latin typeface="+mj-lt"/>
          <a:ea typeface="+mj-ea"/>
          <a:cs typeface="+mj-cs"/>
        </a:defRPr>
      </a:lvl1pPr>
    </p:titleStyle>
    <p:bodyStyle>
      <a:lvl1pPr marL="0" marR="0" indent="-342900" algn="l" defTabSz="914400" rtl="0" eaLnBrk="1" fontAlgn="auto" latinLnBrk="0" hangingPunct="1">
        <a:lnSpc>
          <a:spcPct val="75000"/>
        </a:lnSpc>
        <a:spcBef>
          <a:spcPts val="1200"/>
        </a:spcBef>
        <a:spcAft>
          <a:spcPts val="0"/>
        </a:spcAft>
        <a:buClrTx/>
        <a:buSzTx/>
        <a:buFont typeface="Wingdings" pitchFamily="2" charset="2"/>
        <a:buChar char="§"/>
        <a:tabLst/>
        <a:defRPr kumimoji="0" sz="3200" kern="1200">
          <a:solidFill>
            <a:srgbClr val="000080"/>
          </a:solidFill>
          <a:latin typeface="Calibri" pitchFamily="34" charset="0"/>
          <a:ea typeface="+mn-ea"/>
          <a:cs typeface="+mn-cs"/>
        </a:defRPr>
      </a:lvl1pPr>
      <a:lvl2pPr marL="915988" marR="0" indent="-341313" algn="l" defTabSz="914400" rtl="0" eaLnBrk="1" fontAlgn="auto" latinLnBrk="0" hangingPunct="1">
        <a:lnSpc>
          <a:spcPct val="75000"/>
        </a:lnSpc>
        <a:spcBef>
          <a:spcPts val="900"/>
        </a:spcBef>
        <a:spcAft>
          <a:spcPts val="0"/>
        </a:spcAft>
        <a:buClrTx/>
        <a:buSzTx/>
        <a:buFont typeface="Arial" pitchFamily="34" charset="0"/>
        <a:buChar char="–"/>
        <a:tabLst/>
        <a:defRPr kumimoji="0" sz="2400" b="0" i="1" kern="1200" baseline="0">
          <a:solidFill>
            <a:schemeClr val="tx1"/>
          </a:solidFill>
          <a:latin typeface="+mn-lt"/>
          <a:ea typeface="+mn-ea"/>
          <a:cs typeface="+mn-cs"/>
        </a:defRPr>
      </a:lvl2pPr>
      <a:lvl3pPr marL="1028700" marR="0" indent="-228600" algn="l" defTabSz="914400" rtl="0" eaLnBrk="1" fontAlgn="auto" latinLnBrk="0" hangingPunct="1">
        <a:lnSpc>
          <a:spcPct val="75000"/>
        </a:lnSpc>
        <a:spcBef>
          <a:spcPts val="600"/>
        </a:spcBef>
        <a:spcAft>
          <a:spcPts val="0"/>
        </a:spcAft>
        <a:buClrTx/>
        <a:buSzTx/>
        <a:buFont typeface="Arial" pitchFamily="34" charset="0"/>
        <a:buChar char="•"/>
        <a:tabLst/>
        <a:defRPr kumimoji="0" sz="2100" kern="1200">
          <a:solidFill>
            <a:schemeClr val="tx1"/>
          </a:solidFill>
          <a:latin typeface="+mn-lt"/>
          <a:ea typeface="+mn-ea"/>
          <a:cs typeface="+mn-cs"/>
        </a:defRPr>
      </a:lvl3pPr>
      <a:lvl4pPr marL="1374775" marR="0" indent="-228600" algn="l" defTabSz="914400" rtl="0" eaLnBrk="1" fontAlgn="auto" latinLnBrk="0" hangingPunct="1">
        <a:lnSpc>
          <a:spcPct val="75000"/>
        </a:lnSpc>
        <a:spcBef>
          <a:spcPts val="300"/>
        </a:spcBef>
        <a:spcAft>
          <a:spcPts val="0"/>
        </a:spcAft>
        <a:buClrTx/>
        <a:buSzTx/>
        <a:buFont typeface="Arial" pitchFamily="34" charset="0"/>
        <a:buChar char="–"/>
        <a:tabLst/>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057400"/>
            <a:ext cx="8534400" cy="1828800"/>
          </a:xfrm>
        </p:spPr>
        <p:txBody>
          <a:bodyPr>
            <a:normAutofit/>
          </a:bodyPr>
          <a:lstStyle/>
          <a:p>
            <a:r>
              <a:rPr lang="en-US" dirty="0" smtClean="0"/>
              <a:t>Energy efficiency evaluation: </a:t>
            </a:r>
            <a:br>
              <a:rPr lang="en-US" dirty="0" smtClean="0"/>
            </a:br>
            <a:r>
              <a:rPr lang="en-US" sz="2700" dirty="0" smtClean="0"/>
              <a:t>Balancing priorities, quality &amp; timeliness in a regulated environment</a:t>
            </a:r>
            <a:endParaRPr lang="en-US" sz="2700" dirty="0"/>
          </a:p>
        </p:txBody>
      </p:sp>
      <p:sp>
        <p:nvSpPr>
          <p:cNvPr id="3" name="Subtitle 2"/>
          <p:cNvSpPr>
            <a:spLocks noGrp="1"/>
          </p:cNvSpPr>
          <p:nvPr>
            <p:ph type="subTitle" idx="1"/>
          </p:nvPr>
        </p:nvSpPr>
        <p:spPr>
          <a:xfrm>
            <a:off x="533400" y="3886200"/>
            <a:ext cx="7854696" cy="1828800"/>
          </a:xfrm>
        </p:spPr>
        <p:txBody>
          <a:bodyPr>
            <a:normAutofit fontScale="92500" lnSpcReduction="20000"/>
          </a:bodyPr>
          <a:lstStyle/>
          <a:p>
            <a:endParaRPr lang="en-US" sz="2800" dirty="0" smtClean="0">
              <a:solidFill>
                <a:srgbClr val="006666"/>
              </a:solidFill>
            </a:endParaRPr>
          </a:p>
          <a:p>
            <a:endParaRPr lang="en-US" sz="2800" dirty="0" smtClean="0">
              <a:solidFill>
                <a:srgbClr val="006666"/>
              </a:solidFill>
            </a:endParaRPr>
          </a:p>
          <a:p>
            <a:r>
              <a:rPr lang="en-US" sz="2800" dirty="0">
                <a:solidFill>
                  <a:srgbClr val="006666"/>
                </a:solidFill>
              </a:rPr>
              <a:t>Kara </a:t>
            </a:r>
            <a:r>
              <a:rPr lang="en-US" sz="2800" dirty="0" err="1">
                <a:solidFill>
                  <a:srgbClr val="006666"/>
                </a:solidFill>
              </a:rPr>
              <a:t>Crohn</a:t>
            </a:r>
            <a:r>
              <a:rPr lang="en-US" sz="2800" dirty="0">
                <a:solidFill>
                  <a:srgbClr val="006666"/>
                </a:solidFill>
              </a:rPr>
              <a:t>, Ph.D., Research Into Action </a:t>
            </a:r>
            <a:endParaRPr lang="en-US" sz="2800" dirty="0" smtClean="0">
              <a:solidFill>
                <a:srgbClr val="006666"/>
              </a:solidFill>
            </a:endParaRPr>
          </a:p>
          <a:p>
            <a:r>
              <a:rPr lang="en-US" sz="2800" dirty="0" smtClean="0">
                <a:solidFill>
                  <a:srgbClr val="006666"/>
                </a:solidFill>
              </a:rPr>
              <a:t>Ellen Steiner, Ph.D., Energy Market Innovations</a:t>
            </a:r>
            <a:br>
              <a:rPr lang="en-US" sz="2800" dirty="0" smtClean="0">
                <a:solidFill>
                  <a:srgbClr val="006666"/>
                </a:solidFill>
              </a:rPr>
            </a:br>
            <a:endParaRPr lang="en-US" sz="2800" dirty="0" smtClean="0">
              <a:solidFill>
                <a:srgbClr val="006666"/>
              </a:solidFill>
            </a:endParaRPr>
          </a:p>
          <a:p>
            <a:endParaRPr lang="en-US" sz="2800" dirty="0">
              <a:solidFill>
                <a:srgbClr val="006666"/>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457200"/>
            <a:ext cx="3886200" cy="4953000"/>
          </a:xfrm>
          <a:prstGeom prst="roundRect">
            <a:avLst/>
          </a:prstGeom>
          <a:gradFill flip="none" rotWithShape="1">
            <a:gsLst>
              <a:gs pos="0">
                <a:srgbClr val="006666"/>
              </a:gs>
              <a:gs pos="81000">
                <a:srgbClr val="FFFFFF"/>
              </a:gs>
            </a:gsLst>
            <a:lin ang="16200000" scaled="0"/>
            <a:tileRect/>
          </a:gradFill>
          <a:effectLst>
            <a:outerShdw blurRad="57150" dist="38100" dir="5400000" algn="ctr" rotWithShape="0">
              <a:schemeClr val="tx2">
                <a:alpha val="48000"/>
              </a:schemeClr>
            </a:outerShdw>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idx="2"/>
          </p:nvPr>
        </p:nvSpPr>
        <p:spPr>
          <a:xfrm>
            <a:off x="4800600" y="609600"/>
            <a:ext cx="3657600" cy="4572000"/>
          </a:xfrm>
        </p:spPr>
        <p:txBody>
          <a:bodyPr>
            <a:normAutofit/>
          </a:bodyPr>
          <a:lstStyle/>
          <a:p>
            <a:r>
              <a:rPr lang="en-US" sz="4800" dirty="0" smtClean="0"/>
              <a:t>Types of energy efficiency program evaluations</a:t>
            </a:r>
            <a:endParaRPr lang="en-US" sz="4800" dirty="0"/>
          </a:p>
        </p:txBody>
      </p:sp>
      <p:sp>
        <p:nvSpPr>
          <p:cNvPr id="4" name="Content Placeholder 3"/>
          <p:cNvSpPr>
            <a:spLocks noGrp="1"/>
          </p:cNvSpPr>
          <p:nvPr>
            <p:ph sz="half" idx="1"/>
          </p:nvPr>
        </p:nvSpPr>
        <p:spPr>
          <a:xfrm>
            <a:off x="685800" y="914400"/>
            <a:ext cx="3124200" cy="4572000"/>
          </a:xfrm>
        </p:spPr>
        <p:txBody>
          <a:bodyPr>
            <a:normAutofit fontScale="92500"/>
          </a:bodyPr>
          <a:lstStyle/>
          <a:p>
            <a:pPr algn="ctr"/>
            <a:r>
              <a:rPr lang="en-US" sz="2400" i="1" dirty="0">
                <a:solidFill>
                  <a:schemeClr val="tx2">
                    <a:lumMod val="75000"/>
                  </a:schemeClr>
                </a:solidFill>
              </a:rPr>
              <a:t>Evaluation has two key objectives: </a:t>
            </a:r>
          </a:p>
          <a:p>
            <a:r>
              <a:rPr lang="en-US" sz="2400" i="1" dirty="0" smtClean="0">
                <a:solidFill>
                  <a:schemeClr val="tx2">
                    <a:lumMod val="75000"/>
                  </a:schemeClr>
                </a:solidFill>
              </a:rPr>
              <a:t>1. To </a:t>
            </a:r>
            <a:r>
              <a:rPr lang="en-US" sz="2400" i="1" dirty="0">
                <a:solidFill>
                  <a:schemeClr val="tx2">
                    <a:lumMod val="75000"/>
                  </a:schemeClr>
                </a:solidFill>
              </a:rPr>
              <a:t>document and measure the effects of a program and determine whether it met its goals with respect to being a reliable energy resource. </a:t>
            </a:r>
          </a:p>
          <a:p>
            <a:r>
              <a:rPr lang="en-US" sz="2400" i="1" dirty="0" smtClean="0">
                <a:solidFill>
                  <a:schemeClr val="tx2">
                    <a:lumMod val="75000"/>
                  </a:schemeClr>
                </a:solidFill>
              </a:rPr>
              <a:t>2.To </a:t>
            </a:r>
            <a:r>
              <a:rPr lang="en-US" sz="2400" i="1" dirty="0">
                <a:solidFill>
                  <a:schemeClr val="tx2">
                    <a:lumMod val="75000"/>
                  </a:schemeClr>
                </a:solidFill>
              </a:rPr>
              <a:t>help understand why those effects occurred and identify ways to improve current programs and select future programs. </a:t>
            </a:r>
            <a:endParaRPr lang="en-US" sz="2400" i="1" dirty="0" smtClean="0">
              <a:solidFill>
                <a:schemeClr val="tx2">
                  <a:lumMod val="75000"/>
                </a:schemeClr>
              </a:solidFill>
            </a:endParaRPr>
          </a:p>
          <a:p>
            <a:pPr algn="r"/>
            <a:r>
              <a:rPr lang="en-US" sz="1900" i="1" dirty="0" smtClean="0">
                <a:solidFill>
                  <a:schemeClr val="tx2">
                    <a:lumMod val="75000"/>
                  </a:schemeClr>
                </a:solidFill>
              </a:rPr>
              <a:t>- National Action Plan for Energy Efficiency</a:t>
            </a:r>
            <a:endParaRPr lang="en-US" sz="1900" i="1" dirty="0">
              <a:solidFill>
                <a:schemeClr val="tx2">
                  <a:lumMod val="75000"/>
                </a:schemeClr>
              </a:solidFill>
            </a:endParaRPr>
          </a:p>
          <a:p>
            <a:endParaRPr lang="en-US" i="1" dirty="0">
              <a:solidFill>
                <a:schemeClr val="tx2">
                  <a:lumMod val="5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Impact evaluation - Uses</a:t>
            </a:r>
            <a:endParaRPr lang="en-US" dirty="0"/>
          </a:p>
        </p:txBody>
      </p:sp>
      <p:sp>
        <p:nvSpPr>
          <p:cNvPr id="7" name="Content Placeholder 6"/>
          <p:cNvSpPr>
            <a:spLocks noGrp="1"/>
          </p:cNvSpPr>
          <p:nvPr>
            <p:ph idx="1"/>
          </p:nvPr>
        </p:nvSpPr>
        <p:spPr>
          <a:xfrm>
            <a:off x="457200" y="1524000"/>
            <a:ext cx="8229600" cy="5029200"/>
          </a:xfrm>
        </p:spPr>
        <p:txBody>
          <a:bodyPr/>
          <a:lstStyle/>
          <a:p>
            <a:pPr lvl="1"/>
            <a:r>
              <a:rPr lang="en-US" dirty="0" smtClean="0"/>
              <a:t>Estimates of gross energy savings</a:t>
            </a:r>
          </a:p>
          <a:p>
            <a:pPr lvl="1"/>
            <a:r>
              <a:rPr lang="en-US" dirty="0" smtClean="0"/>
              <a:t>Estimates of net energy savings</a:t>
            </a:r>
          </a:p>
          <a:p>
            <a:pPr lvl="1"/>
            <a:r>
              <a:rPr lang="en-US" dirty="0" smtClean="0"/>
              <a:t>Determines co-benefits (avoided </a:t>
            </a:r>
            <a:r>
              <a:rPr lang="en-US" dirty="0"/>
              <a:t>emissions, health </a:t>
            </a:r>
            <a:r>
              <a:rPr lang="en-US" dirty="0" smtClean="0"/>
              <a:t>benefits</a:t>
            </a:r>
            <a:r>
              <a:rPr lang="en-US" dirty="0"/>
              <a:t>, job creation, energy security, transmission/distribution </a:t>
            </a:r>
            <a:r>
              <a:rPr lang="en-US" dirty="0" smtClean="0"/>
              <a:t>benefits</a:t>
            </a:r>
            <a:r>
              <a:rPr lang="en-US" dirty="0"/>
              <a:t>, and water </a:t>
            </a:r>
            <a:r>
              <a:rPr lang="en-US" dirty="0" smtClean="0"/>
              <a:t>savings)</a:t>
            </a:r>
          </a:p>
          <a:p>
            <a:pPr lvl="1"/>
            <a:r>
              <a:rPr lang="en-US" dirty="0" smtClean="0"/>
              <a:t>Supports cost effectiveness analyses</a:t>
            </a:r>
          </a:p>
          <a:p>
            <a:pPr lvl="1"/>
            <a:endParaRPr lang="en-US" dirty="0"/>
          </a:p>
          <a:p>
            <a:pPr lvl="1"/>
            <a:endParaRPr lang="en-US" dirty="0" smtClean="0"/>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Impact evaluation - Methods</a:t>
            </a:r>
            <a:endParaRPr lang="en-US" dirty="0"/>
          </a:p>
        </p:txBody>
      </p:sp>
      <p:sp>
        <p:nvSpPr>
          <p:cNvPr id="7" name="Content Placeholder 6"/>
          <p:cNvSpPr>
            <a:spLocks noGrp="1"/>
          </p:cNvSpPr>
          <p:nvPr>
            <p:ph idx="1"/>
          </p:nvPr>
        </p:nvSpPr>
        <p:spPr/>
        <p:txBody>
          <a:bodyPr/>
          <a:lstStyle/>
          <a:p>
            <a:pPr lvl="1"/>
            <a:r>
              <a:rPr lang="en-US" dirty="0" smtClean="0"/>
              <a:t>Gross savings</a:t>
            </a:r>
          </a:p>
          <a:p>
            <a:pPr lvl="2"/>
            <a:r>
              <a:rPr lang="en-US" dirty="0" smtClean="0"/>
              <a:t>Measurement and Verification</a:t>
            </a:r>
          </a:p>
          <a:p>
            <a:pPr lvl="2"/>
            <a:r>
              <a:rPr lang="en-US" dirty="0" smtClean="0"/>
              <a:t>Deemed Savings</a:t>
            </a:r>
          </a:p>
          <a:p>
            <a:pPr lvl="2"/>
            <a:r>
              <a:rPr lang="en-US" dirty="0" smtClean="0"/>
              <a:t>Statistical Analyses</a:t>
            </a:r>
          </a:p>
          <a:p>
            <a:pPr lvl="2"/>
            <a:r>
              <a:rPr lang="en-US" dirty="0" smtClean="0"/>
              <a:t>Market Process/ Market Share</a:t>
            </a:r>
          </a:p>
          <a:p>
            <a:pPr lvl="2"/>
            <a:r>
              <a:rPr lang="en-US" dirty="0" smtClean="0"/>
              <a:t>Surveys</a:t>
            </a:r>
          </a:p>
          <a:p>
            <a:pPr marL="800100" lvl="2" indent="0">
              <a:buNone/>
            </a:pPr>
            <a:endParaRPr lang="en-US" dirty="0" smtClean="0"/>
          </a:p>
          <a:p>
            <a:pPr lvl="1"/>
            <a:r>
              <a:rPr lang="en-US" dirty="0" smtClean="0"/>
              <a:t>Net savings (Free Rider &amp; Spillover Corrections)</a:t>
            </a:r>
          </a:p>
          <a:p>
            <a:pPr lvl="2"/>
            <a:r>
              <a:rPr lang="en-US" dirty="0" smtClean="0"/>
              <a:t>Surveys</a:t>
            </a:r>
          </a:p>
          <a:p>
            <a:pPr lvl="2"/>
            <a:r>
              <a:rPr lang="en-US" dirty="0" smtClean="0"/>
              <a:t>Interviews</a:t>
            </a:r>
          </a:p>
          <a:p>
            <a:pPr lvl="2"/>
            <a:r>
              <a:rPr lang="en-US" dirty="0" smtClean="0"/>
              <a:t>Document Analysis</a:t>
            </a:r>
          </a:p>
          <a:p>
            <a:pPr lvl="2"/>
            <a:r>
              <a:rPr lang="en-US" dirty="0" smtClean="0"/>
              <a:t>Mathematical Models</a:t>
            </a:r>
          </a:p>
          <a:p>
            <a:pPr lvl="2"/>
            <a:r>
              <a:rPr lang="en-US" dirty="0" smtClean="0"/>
              <a:t>Historical data from similar studies</a:t>
            </a:r>
            <a:endParaRPr lang="en-US" dirty="0"/>
          </a:p>
          <a:p>
            <a:pPr lvl="1"/>
            <a:endParaRPr lang="en-US" dirty="0" smtClean="0"/>
          </a:p>
          <a:p>
            <a:pPr lvl="1"/>
            <a:endParaRPr lang="en-US" dirty="0"/>
          </a:p>
        </p:txBody>
      </p:sp>
    </p:spTree>
    <p:extLst>
      <p:ext uri="{BB962C8B-B14F-4D97-AF65-F5344CB8AC3E}">
        <p14:creationId xmlns:p14="http://schemas.microsoft.com/office/powerpoint/2010/main" val="26975553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4294967295"/>
          </p:nvPr>
        </p:nvSpPr>
        <p:spPr>
          <a:xfrm>
            <a:off x="457200" y="1447800"/>
            <a:ext cx="8077200" cy="4800600"/>
          </a:xfrm>
        </p:spPr>
        <p:txBody>
          <a:bodyPr/>
          <a:lstStyle/>
          <a:p>
            <a:pPr marL="571500" lvl="1" indent="-114300" algn="ctr" eaLnBrk="1" hangingPunct="1">
              <a:buFont typeface="Symbol" pitchFamily="18" charset="2"/>
              <a:buChar char=" "/>
            </a:pPr>
            <a:r>
              <a:rPr lang="en-US" sz="3600" dirty="0" smtClean="0">
                <a:solidFill>
                  <a:srgbClr val="000080"/>
                </a:solidFill>
                <a:latin typeface="+mj-lt"/>
                <a:cs typeface="Times New Roman" pitchFamily="18" charset="0"/>
              </a:rPr>
              <a:t>The </a:t>
            </a:r>
            <a:r>
              <a:rPr lang="en-US" sz="3600" b="1" dirty="0" smtClean="0">
                <a:solidFill>
                  <a:srgbClr val="000080"/>
                </a:solidFill>
                <a:latin typeface="+mj-lt"/>
                <a:cs typeface="Times New Roman" pitchFamily="18" charset="0"/>
              </a:rPr>
              <a:t>impact</a:t>
            </a:r>
            <a:r>
              <a:rPr lang="en-US" sz="3600" dirty="0" smtClean="0">
                <a:solidFill>
                  <a:srgbClr val="000080"/>
                </a:solidFill>
                <a:latin typeface="+mj-lt"/>
                <a:cs typeface="Times New Roman" pitchFamily="18" charset="0"/>
              </a:rPr>
              <a:t> evaluation </a:t>
            </a:r>
          </a:p>
          <a:p>
            <a:pPr marL="571500" lvl="1" indent="-114300" algn="ctr" eaLnBrk="1" hangingPunct="1">
              <a:buFont typeface="Symbol" pitchFamily="18" charset="2"/>
              <a:buChar char=" "/>
            </a:pPr>
            <a:r>
              <a:rPr lang="en-US" sz="3600" dirty="0" smtClean="0">
                <a:solidFill>
                  <a:srgbClr val="000080"/>
                </a:solidFill>
                <a:latin typeface="+mj-lt"/>
                <a:cs typeface="Times New Roman" pitchFamily="18" charset="0"/>
              </a:rPr>
              <a:t>tells you what you have achieved … </a:t>
            </a:r>
          </a:p>
          <a:p>
            <a:pPr marL="571500" lvl="1" indent="-114300" algn="ctr" eaLnBrk="1" hangingPunct="1">
              <a:buFont typeface="Symbol" pitchFamily="18" charset="2"/>
              <a:buChar char=" "/>
            </a:pPr>
            <a:endParaRPr lang="en-US" sz="3600" dirty="0" smtClean="0">
              <a:solidFill>
                <a:srgbClr val="000080"/>
              </a:solidFill>
              <a:latin typeface="+mj-lt"/>
              <a:cs typeface="Times New Roman" pitchFamily="18" charset="0"/>
            </a:endParaRPr>
          </a:p>
          <a:p>
            <a:pPr marL="571500" lvl="1" indent="-114300" algn="ctr" eaLnBrk="1" hangingPunct="1">
              <a:buFont typeface="Symbol" pitchFamily="18" charset="2"/>
              <a:buChar char=" "/>
            </a:pPr>
            <a:r>
              <a:rPr lang="en-US" sz="3600" dirty="0" smtClean="0">
                <a:solidFill>
                  <a:srgbClr val="000080"/>
                </a:solidFill>
                <a:latin typeface="+mj-lt"/>
                <a:cs typeface="Times New Roman" pitchFamily="18" charset="0"/>
              </a:rPr>
              <a:t>…the </a:t>
            </a:r>
            <a:r>
              <a:rPr lang="en-US" sz="3600" b="1" dirty="0" smtClean="0">
                <a:solidFill>
                  <a:srgbClr val="000080"/>
                </a:solidFill>
                <a:latin typeface="+mj-lt"/>
                <a:cs typeface="Times New Roman" pitchFamily="18" charset="0"/>
              </a:rPr>
              <a:t>process</a:t>
            </a:r>
            <a:r>
              <a:rPr lang="en-US" sz="3600" dirty="0" smtClean="0">
                <a:solidFill>
                  <a:srgbClr val="000080"/>
                </a:solidFill>
                <a:latin typeface="+mj-lt"/>
                <a:cs typeface="Times New Roman" pitchFamily="18" charset="0"/>
              </a:rPr>
              <a:t> evaluation </a:t>
            </a:r>
          </a:p>
          <a:p>
            <a:pPr marL="571500" lvl="1" indent="-114300" algn="ctr" eaLnBrk="1" hangingPunct="1">
              <a:buFont typeface="Symbol" pitchFamily="18" charset="2"/>
              <a:buChar char=" "/>
            </a:pPr>
            <a:r>
              <a:rPr lang="en-US" sz="3600" dirty="0" smtClean="0">
                <a:solidFill>
                  <a:srgbClr val="000080"/>
                </a:solidFill>
                <a:latin typeface="+mj-lt"/>
                <a:cs typeface="Times New Roman" pitchFamily="18" charset="0"/>
              </a:rPr>
              <a:t>tells you the reasons for the achievement and what you can do to increase / improve achievements.</a:t>
            </a:r>
          </a:p>
          <a:p>
            <a:pPr marL="571500" lvl="1" indent="-114300" eaLnBrk="1" hangingPunct="1">
              <a:buFont typeface="Symbol" pitchFamily="18" charset="2"/>
              <a:buChar char=" "/>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457200" y="301625"/>
            <a:ext cx="8229600" cy="685800"/>
          </a:xfrm>
        </p:spPr>
        <p:txBody>
          <a:bodyPr/>
          <a:lstStyle/>
          <a:p>
            <a:pPr eaLnBrk="1" hangingPunct="1"/>
            <a:r>
              <a:rPr lang="en-US" dirty="0" smtClean="0"/>
              <a:t>Process Evaluation - Uses</a:t>
            </a:r>
          </a:p>
        </p:txBody>
      </p:sp>
      <p:sp>
        <p:nvSpPr>
          <p:cNvPr id="5124" name="Rectangle 3"/>
          <p:cNvSpPr>
            <a:spLocks noGrp="1" noChangeArrowheads="1"/>
          </p:cNvSpPr>
          <p:nvPr>
            <p:ph type="body" idx="4294967295"/>
          </p:nvPr>
        </p:nvSpPr>
        <p:spPr>
          <a:xfrm>
            <a:off x="381000" y="1447800"/>
            <a:ext cx="8001000" cy="4800600"/>
          </a:xfrm>
        </p:spPr>
        <p:txBody>
          <a:bodyPr>
            <a:noAutofit/>
          </a:bodyPr>
          <a:lstStyle/>
          <a:p>
            <a:pPr lvl="1">
              <a:lnSpc>
                <a:spcPct val="90000"/>
              </a:lnSpc>
            </a:pPr>
            <a:r>
              <a:rPr lang="en-US" sz="2800" dirty="0" smtClean="0">
                <a:solidFill>
                  <a:srgbClr val="006666"/>
                </a:solidFill>
              </a:rPr>
              <a:t>Ensure accountability for program deliverables</a:t>
            </a:r>
          </a:p>
          <a:p>
            <a:pPr lvl="1">
              <a:lnSpc>
                <a:spcPct val="90000"/>
              </a:lnSpc>
            </a:pPr>
            <a:r>
              <a:rPr lang="en-US" sz="2800" dirty="0" smtClean="0">
                <a:solidFill>
                  <a:srgbClr val="006666"/>
                </a:solidFill>
              </a:rPr>
              <a:t>Help program managers design / redesign programs and services</a:t>
            </a:r>
          </a:p>
          <a:p>
            <a:pPr lvl="1">
              <a:lnSpc>
                <a:spcPct val="90000"/>
              </a:lnSpc>
            </a:pPr>
            <a:r>
              <a:rPr lang="en-US" sz="2800" dirty="0" smtClean="0">
                <a:solidFill>
                  <a:srgbClr val="006666"/>
                </a:solidFill>
              </a:rPr>
              <a:t>Identify staff or staffing needs / issues</a:t>
            </a:r>
          </a:p>
          <a:p>
            <a:pPr lvl="1">
              <a:lnSpc>
                <a:spcPct val="90000"/>
              </a:lnSpc>
            </a:pPr>
            <a:r>
              <a:rPr lang="en-US" sz="2800" dirty="0" smtClean="0">
                <a:solidFill>
                  <a:srgbClr val="006666"/>
                </a:solidFill>
              </a:rPr>
              <a:t>Structure or revisit management and operational  procedures</a:t>
            </a:r>
          </a:p>
          <a:p>
            <a:pPr lvl="1">
              <a:lnSpc>
                <a:spcPct val="90000"/>
              </a:lnSpc>
            </a:pPr>
            <a:r>
              <a:rPr lang="en-US" sz="2800" dirty="0" smtClean="0">
                <a:solidFill>
                  <a:srgbClr val="006666"/>
                </a:solidFill>
              </a:rPr>
              <a:t>Refine program targets or targeting approaches</a:t>
            </a:r>
            <a:endParaRPr lang="en-US" sz="3200" dirty="0" smtClean="0">
              <a:solidFill>
                <a:srgbClr val="006666"/>
              </a:solidFill>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838200" y="304800"/>
            <a:ext cx="7620000" cy="838200"/>
          </a:xfrm>
        </p:spPr>
        <p:txBody>
          <a:bodyPr/>
          <a:lstStyle/>
          <a:p>
            <a:pPr eaLnBrk="1" hangingPunct="1"/>
            <a:r>
              <a:rPr lang="en-US" sz="3200" smtClean="0"/>
              <a:t>Process Evaluation - Methods</a:t>
            </a:r>
          </a:p>
        </p:txBody>
      </p:sp>
      <p:sp>
        <p:nvSpPr>
          <p:cNvPr id="36867" name="Rectangle 3"/>
          <p:cNvSpPr>
            <a:spLocks noGrp="1" noChangeArrowheads="1"/>
          </p:cNvSpPr>
          <p:nvPr>
            <p:ph type="body" idx="4294967295"/>
          </p:nvPr>
        </p:nvSpPr>
        <p:spPr>
          <a:xfrm>
            <a:off x="685800" y="1447800"/>
            <a:ext cx="7772400" cy="4648200"/>
          </a:xfrm>
        </p:spPr>
        <p:txBody>
          <a:bodyPr>
            <a:normAutofit fontScale="92500" lnSpcReduction="20000"/>
          </a:bodyPr>
          <a:lstStyle/>
          <a:p>
            <a:pPr eaLnBrk="1" hangingPunct="1">
              <a:lnSpc>
                <a:spcPct val="90000"/>
              </a:lnSpc>
            </a:pPr>
            <a:r>
              <a:rPr lang="en-US" sz="3500" dirty="0" smtClean="0"/>
              <a:t>Surveys / Interviews</a:t>
            </a:r>
          </a:p>
          <a:p>
            <a:pPr lvl="1">
              <a:lnSpc>
                <a:spcPct val="90000"/>
              </a:lnSpc>
            </a:pPr>
            <a:r>
              <a:rPr lang="en-US" sz="3100" dirty="0" smtClean="0">
                <a:solidFill>
                  <a:srgbClr val="006666"/>
                </a:solidFill>
                <a:latin typeface="+mj-lt"/>
              </a:rPr>
              <a:t>Participant experience surveys &amp; interviews</a:t>
            </a:r>
          </a:p>
          <a:p>
            <a:pPr lvl="1">
              <a:lnSpc>
                <a:spcPct val="90000"/>
              </a:lnSpc>
            </a:pPr>
            <a:r>
              <a:rPr lang="en-US" sz="3100" dirty="0" smtClean="0">
                <a:solidFill>
                  <a:srgbClr val="006666"/>
                </a:solidFill>
                <a:latin typeface="+mj-lt"/>
              </a:rPr>
              <a:t>Participant  satisfaction surveys &amp; interviews</a:t>
            </a:r>
          </a:p>
          <a:p>
            <a:pPr lvl="1">
              <a:lnSpc>
                <a:spcPct val="90000"/>
              </a:lnSpc>
            </a:pPr>
            <a:r>
              <a:rPr lang="en-US" sz="3100" dirty="0" smtClean="0">
                <a:solidFill>
                  <a:srgbClr val="006666"/>
                </a:solidFill>
                <a:latin typeface="+mj-lt"/>
              </a:rPr>
              <a:t>Market actor interviews</a:t>
            </a:r>
          </a:p>
          <a:p>
            <a:pPr lvl="1">
              <a:lnSpc>
                <a:spcPct val="90000"/>
              </a:lnSpc>
            </a:pPr>
            <a:r>
              <a:rPr lang="en-US" sz="3100" dirty="0" smtClean="0">
                <a:solidFill>
                  <a:srgbClr val="006666"/>
                </a:solidFill>
                <a:latin typeface="+mj-lt"/>
              </a:rPr>
              <a:t>Non participant surveys &amp; interviews</a:t>
            </a:r>
          </a:p>
          <a:p>
            <a:pPr lvl="1">
              <a:lnSpc>
                <a:spcPct val="90000"/>
              </a:lnSpc>
            </a:pPr>
            <a:r>
              <a:rPr lang="en-US" sz="3100" dirty="0" smtClean="0">
                <a:solidFill>
                  <a:srgbClr val="006666"/>
                </a:solidFill>
                <a:latin typeface="+mj-lt"/>
              </a:rPr>
              <a:t>Interviews with program stakeholders, administrators, implementers</a:t>
            </a:r>
          </a:p>
          <a:p>
            <a:pPr eaLnBrk="1" hangingPunct="1">
              <a:lnSpc>
                <a:spcPct val="90000"/>
              </a:lnSpc>
            </a:pPr>
            <a:r>
              <a:rPr lang="en-US" sz="3500" dirty="0" smtClean="0"/>
              <a:t>Focus Groups</a:t>
            </a:r>
          </a:p>
          <a:p>
            <a:pPr eaLnBrk="1" hangingPunct="1">
              <a:lnSpc>
                <a:spcPct val="90000"/>
              </a:lnSpc>
            </a:pPr>
            <a:r>
              <a:rPr lang="en-US" sz="3500" dirty="0" smtClean="0"/>
              <a:t>Observations and enrollment/process tests</a:t>
            </a:r>
          </a:p>
          <a:p>
            <a:pPr eaLnBrk="1" hangingPunct="1">
              <a:lnSpc>
                <a:spcPct val="90000"/>
              </a:lnSpc>
            </a:pPr>
            <a:r>
              <a:rPr lang="en-US" sz="3500" dirty="0" smtClean="0"/>
              <a:t>Project data &amp; documentation reviews</a:t>
            </a:r>
          </a:p>
          <a:p>
            <a:pPr eaLnBrk="1" hangingPunct="1">
              <a:lnSpc>
                <a:spcPct val="90000"/>
              </a:lnSpc>
              <a:buFont typeface="Symbol" pitchFamily="18" charset="2"/>
              <a:buNone/>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Assessment</a:t>
            </a:r>
            <a:endParaRPr lang="en-US" dirty="0"/>
          </a:p>
        </p:txBody>
      </p:sp>
      <p:sp>
        <p:nvSpPr>
          <p:cNvPr id="3" name="Content Placeholder 2"/>
          <p:cNvSpPr>
            <a:spLocks noGrp="1"/>
          </p:cNvSpPr>
          <p:nvPr>
            <p:ph idx="1"/>
          </p:nvPr>
        </p:nvSpPr>
        <p:spPr/>
        <p:txBody>
          <a:bodyPr>
            <a:normAutofit/>
          </a:bodyPr>
          <a:lstStyle/>
          <a:p>
            <a:r>
              <a:rPr lang="en-US" dirty="0" smtClean="0"/>
              <a:t>Characterize baseline market conditions</a:t>
            </a:r>
          </a:p>
          <a:p>
            <a:r>
              <a:rPr lang="en-US" dirty="0" smtClean="0"/>
              <a:t>Identify market needs</a:t>
            </a:r>
          </a:p>
          <a:p>
            <a:r>
              <a:rPr lang="en-US" dirty="0" smtClean="0"/>
              <a:t>Understand program lifecycle</a:t>
            </a:r>
          </a:p>
          <a:p>
            <a:r>
              <a:rPr lang="en-US" dirty="0" smtClean="0"/>
              <a:t>Develop key </a:t>
            </a:r>
            <a:r>
              <a:rPr lang="en-US" dirty="0"/>
              <a:t>market progress indicators to assess market changes over time </a:t>
            </a:r>
            <a:endParaRPr lang="en-US" dirty="0" smtClean="0"/>
          </a:p>
          <a:p>
            <a:pPr marL="0" indent="0">
              <a:buNone/>
            </a:pPr>
            <a:r>
              <a:rPr lang="en-US" dirty="0" smtClean="0"/>
              <a:t>Examples:</a:t>
            </a:r>
          </a:p>
          <a:p>
            <a:pPr lvl="1"/>
            <a:r>
              <a:rPr lang="en-US" dirty="0" smtClean="0"/>
              <a:t>Appliance and equipment saturation studies</a:t>
            </a:r>
          </a:p>
          <a:p>
            <a:pPr lvl="1"/>
            <a:r>
              <a:rPr lang="en-US" dirty="0" smtClean="0"/>
              <a:t>Program lifecycle development</a:t>
            </a:r>
          </a:p>
          <a:p>
            <a:pPr lvl="1"/>
            <a:r>
              <a:rPr lang="en-US" dirty="0" smtClean="0"/>
              <a:t>Market Segmentations</a:t>
            </a:r>
          </a:p>
          <a:p>
            <a:pPr lvl="1"/>
            <a:r>
              <a:rPr lang="en-US" dirty="0" smtClean="0"/>
              <a:t>Sales Profiles</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Assessment</a:t>
            </a:r>
            <a:endParaRPr lang="en-US" dirty="0"/>
          </a:p>
        </p:txBody>
      </p:sp>
      <p:sp>
        <p:nvSpPr>
          <p:cNvPr id="3" name="Content Placeholder 2"/>
          <p:cNvSpPr>
            <a:spLocks noGrp="1"/>
          </p:cNvSpPr>
          <p:nvPr>
            <p:ph idx="1"/>
          </p:nvPr>
        </p:nvSpPr>
        <p:spPr/>
        <p:txBody>
          <a:bodyPr/>
          <a:lstStyle/>
          <a:p>
            <a:r>
              <a:rPr lang="en-US" dirty="0" smtClean="0"/>
              <a:t>Assess strengths, weaknesses, opportunities of utility’s internal evaluation group </a:t>
            </a:r>
          </a:p>
          <a:p>
            <a:pPr lvl="1"/>
            <a:r>
              <a:rPr lang="en-US" dirty="0" smtClean="0"/>
              <a:t>Assessment of independence</a:t>
            </a:r>
          </a:p>
          <a:p>
            <a:pPr lvl="1"/>
            <a:r>
              <a:rPr lang="en-US" dirty="0" smtClean="0"/>
              <a:t>Managerial support</a:t>
            </a:r>
          </a:p>
          <a:p>
            <a:pPr lvl="1"/>
            <a:r>
              <a:rPr lang="en-US" dirty="0" smtClean="0"/>
              <a:t>Placement in organization</a:t>
            </a:r>
          </a:p>
          <a:p>
            <a:pPr lvl="1"/>
            <a:r>
              <a:rPr lang="en-US" dirty="0" smtClean="0"/>
              <a:t>Relationships with program staff</a:t>
            </a:r>
          </a:p>
          <a:p>
            <a:pPr lvl="1"/>
            <a:r>
              <a:rPr lang="en-US" dirty="0" smtClean="0"/>
              <a:t>Appropriate standards, methods</a:t>
            </a:r>
          </a:p>
          <a:p>
            <a:pPr lvl="1"/>
            <a:r>
              <a:rPr lang="en-US" dirty="0" smtClean="0"/>
              <a:t>Sufficient technical and people skills</a:t>
            </a:r>
          </a:p>
          <a:p>
            <a:pPr lvl="1"/>
            <a:r>
              <a:rPr lang="en-US" dirty="0" smtClean="0"/>
              <a:t>Professional development, career path</a:t>
            </a:r>
          </a:p>
          <a:p>
            <a:pPr lvl="1"/>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that may affect your work, too. Let’s chat about….</a:t>
            </a:r>
            <a:endParaRPr lang="en-US" dirty="0"/>
          </a:p>
        </p:txBody>
      </p:sp>
      <p:sp>
        <p:nvSpPr>
          <p:cNvPr id="3" name="Content Placeholder 2"/>
          <p:cNvSpPr>
            <a:spLocks noGrp="1"/>
          </p:cNvSpPr>
          <p:nvPr>
            <p:ph idx="1"/>
          </p:nvPr>
        </p:nvSpPr>
        <p:spPr/>
        <p:txBody>
          <a:bodyPr/>
          <a:lstStyle/>
          <a:p>
            <a:pPr lvl="1"/>
            <a:endParaRPr lang="en-US" dirty="0" smtClean="0"/>
          </a:p>
          <a:p>
            <a:r>
              <a:rPr lang="en-US" dirty="0" smtClean="0"/>
              <a:t>Free ridership</a:t>
            </a:r>
          </a:p>
          <a:p>
            <a:endParaRPr lang="en-US" dirty="0" smtClean="0"/>
          </a:p>
          <a:p>
            <a:r>
              <a:rPr lang="en-US" dirty="0" smtClean="0"/>
              <a:t>Spillover</a:t>
            </a:r>
          </a:p>
          <a:p>
            <a:endParaRPr lang="en-US" dirty="0" smtClean="0"/>
          </a:p>
          <a:p>
            <a:r>
              <a:rPr lang="en-US" dirty="0" smtClean="0"/>
              <a:t>Interactive effects</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Ridership</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a:t>Free riders are program participants who would have implemented the program measure or practice </a:t>
            </a:r>
            <a:r>
              <a:rPr lang="en-US" b="1" i="1" dirty="0"/>
              <a:t>in the absence of the program. </a:t>
            </a:r>
            <a:endParaRPr lang="en-US" b="1" i="1" dirty="0" smtClean="0"/>
          </a:p>
          <a:p>
            <a:r>
              <a:rPr lang="en-US" dirty="0" smtClean="0"/>
              <a:t>Example:</a:t>
            </a:r>
          </a:p>
          <a:p>
            <a:pPr lvl="1"/>
            <a:r>
              <a:rPr lang="en-US" dirty="0" smtClean="0"/>
              <a:t>A Small Business Owner who receives an incentive to install new high efficiency florescent lights but had planned to install these lights before participating in the program and had budgeted for </a:t>
            </a:r>
            <a:r>
              <a:rPr lang="en-US" dirty="0"/>
              <a:t>the expenditure during the program </a:t>
            </a:r>
            <a:r>
              <a:rPr lang="en-US" dirty="0" smtClean="0"/>
              <a:t>year.</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dasolar.com/images/pages/energy-efficiency-bulb3_1.jpg"/>
          <p:cNvPicPr>
            <a:picLocks noChangeAspect="1" noChangeArrowheads="1"/>
          </p:cNvPicPr>
          <p:nvPr/>
        </p:nvPicPr>
        <p:blipFill>
          <a:blip r:embed="rId2" cstate="print"/>
          <a:srcRect/>
          <a:stretch>
            <a:fillRect/>
          </a:stretch>
        </p:blipFill>
        <p:spPr bwMode="auto">
          <a:xfrm>
            <a:off x="149629" y="1174750"/>
            <a:ext cx="8765771" cy="4464050"/>
          </a:xfrm>
          <a:prstGeom prst="rect">
            <a:avLst/>
          </a:prstGeom>
          <a:noFill/>
        </p:spPr>
      </p:pic>
      <p:sp>
        <p:nvSpPr>
          <p:cNvPr id="5" name="Text Placeholder 4"/>
          <p:cNvSpPr>
            <a:spLocks noGrp="1"/>
          </p:cNvSpPr>
          <p:nvPr>
            <p:ph type="body" idx="2"/>
          </p:nvPr>
        </p:nvSpPr>
        <p:spPr>
          <a:xfrm>
            <a:off x="5105400" y="990600"/>
            <a:ext cx="3657600" cy="4572000"/>
          </a:xfrm>
          <a:noFill/>
        </p:spPr>
        <p:txBody>
          <a:bodyPr/>
          <a:lstStyle/>
          <a:p>
            <a:r>
              <a:rPr lang="en-US" b="1" dirty="0" smtClean="0"/>
              <a:t>Energy Efficiency</a:t>
            </a:r>
          </a:p>
          <a:p>
            <a:endParaRPr lang="en-US" dirty="0" smtClean="0"/>
          </a:p>
          <a:p>
            <a:r>
              <a:rPr lang="en-US" dirty="0" smtClean="0"/>
              <a:t>The</a:t>
            </a:r>
          </a:p>
          <a:p>
            <a:r>
              <a:rPr lang="en-US" dirty="0" smtClean="0"/>
              <a:t>quick </a:t>
            </a:r>
          </a:p>
          <a:p>
            <a:r>
              <a:rPr lang="en-US" dirty="0" smtClean="0"/>
              <a:t>overview</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Ridership In Your Work</a:t>
            </a:r>
            <a:endParaRPr lang="en-US" dirty="0"/>
          </a:p>
        </p:txBody>
      </p:sp>
      <p:sp>
        <p:nvSpPr>
          <p:cNvPr id="3" name="Content Placeholder 2"/>
          <p:cNvSpPr>
            <a:spLocks noGrp="1"/>
          </p:cNvSpPr>
          <p:nvPr>
            <p:ph idx="1"/>
          </p:nvPr>
        </p:nvSpPr>
        <p:spPr/>
        <p:txBody>
          <a:bodyPr/>
          <a:lstStyle/>
          <a:p>
            <a:r>
              <a:rPr lang="en-US" dirty="0" smtClean="0"/>
              <a:t>What do you call it? </a:t>
            </a:r>
          </a:p>
          <a:p>
            <a:endParaRPr lang="en-US" dirty="0" smtClean="0"/>
          </a:p>
          <a:p>
            <a:r>
              <a:rPr lang="en-US" dirty="0" smtClean="0"/>
              <a:t>How does it occur? </a:t>
            </a:r>
          </a:p>
          <a:p>
            <a:endParaRPr lang="en-US" dirty="0" smtClean="0"/>
          </a:p>
          <a:p>
            <a:r>
              <a:rPr lang="en-US" dirty="0" smtClean="0"/>
              <a:t>Does it matter?</a:t>
            </a:r>
          </a:p>
          <a:p>
            <a:endParaRPr lang="en-US" dirty="0" smtClean="0"/>
          </a:p>
          <a:p>
            <a:r>
              <a:rPr lang="en-US" dirty="0" smtClean="0"/>
              <a:t>How do you account for it (or not)?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Spillover</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marL="0" algn="ctr">
              <a:buNone/>
            </a:pPr>
            <a:r>
              <a:rPr lang="en-US" dirty="0" smtClean="0"/>
              <a:t>When program participants install additional energy efficiency measures or adopt new energy efficiency behaviors </a:t>
            </a:r>
            <a:r>
              <a:rPr lang="en-US" b="1" i="1" dirty="0" smtClean="0"/>
              <a:t>beyond</a:t>
            </a:r>
            <a:r>
              <a:rPr lang="en-US" dirty="0" smtClean="0"/>
              <a:t> those recommended or rebated by the program and they </a:t>
            </a:r>
            <a:r>
              <a:rPr lang="en-US" b="1" dirty="0" smtClean="0"/>
              <a:t>attribute</a:t>
            </a:r>
            <a:r>
              <a:rPr lang="en-US" dirty="0" smtClean="0"/>
              <a:t> the investment or behavior change to their participation in the program. </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Spillover In Your Work</a:t>
            </a:r>
            <a:endParaRPr lang="en-US" dirty="0"/>
          </a:p>
        </p:txBody>
      </p:sp>
      <p:sp>
        <p:nvSpPr>
          <p:cNvPr id="3" name="Content Placeholder 2"/>
          <p:cNvSpPr>
            <a:spLocks noGrp="1"/>
          </p:cNvSpPr>
          <p:nvPr>
            <p:ph idx="1"/>
          </p:nvPr>
        </p:nvSpPr>
        <p:spPr/>
        <p:txBody>
          <a:bodyPr/>
          <a:lstStyle/>
          <a:p>
            <a:r>
              <a:rPr lang="en-US" dirty="0" smtClean="0"/>
              <a:t>What do </a:t>
            </a:r>
            <a:r>
              <a:rPr lang="en-US" u="sng" dirty="0" smtClean="0"/>
              <a:t>you</a:t>
            </a:r>
            <a:r>
              <a:rPr lang="en-US" dirty="0" smtClean="0"/>
              <a:t> call it in your work? </a:t>
            </a:r>
          </a:p>
          <a:p>
            <a:endParaRPr lang="en-US" dirty="0" smtClean="0"/>
          </a:p>
          <a:p>
            <a:r>
              <a:rPr lang="en-US" dirty="0" smtClean="0"/>
              <a:t>How does it occur? </a:t>
            </a:r>
          </a:p>
          <a:p>
            <a:endParaRPr lang="en-US" dirty="0" smtClean="0"/>
          </a:p>
          <a:p>
            <a:r>
              <a:rPr lang="en-US" dirty="0" smtClean="0"/>
              <a:t>Does it matter?</a:t>
            </a:r>
          </a:p>
          <a:p>
            <a:endParaRPr lang="en-US" dirty="0" smtClean="0"/>
          </a:p>
          <a:p>
            <a:r>
              <a:rPr lang="en-US" dirty="0" smtClean="0"/>
              <a:t>How do you account for it (or not)?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Effects</a:t>
            </a:r>
            <a:endParaRPr lang="en-US" dirty="0"/>
          </a:p>
        </p:txBody>
      </p:sp>
      <p:sp>
        <p:nvSpPr>
          <p:cNvPr id="3" name="Content Placeholder 2"/>
          <p:cNvSpPr>
            <a:spLocks noGrp="1"/>
          </p:cNvSpPr>
          <p:nvPr>
            <p:ph idx="1"/>
          </p:nvPr>
        </p:nvSpPr>
        <p:spPr>
          <a:xfrm>
            <a:off x="457200" y="838200"/>
            <a:ext cx="8229600" cy="5029200"/>
          </a:xfrm>
        </p:spPr>
        <p:txBody>
          <a:bodyPr>
            <a:normAutofit fontScale="77500" lnSpcReduction="20000"/>
          </a:bodyPr>
          <a:lstStyle/>
          <a:p>
            <a:endParaRPr lang="en-US" dirty="0"/>
          </a:p>
          <a:p>
            <a:pPr>
              <a:lnSpc>
                <a:spcPts val="2400"/>
              </a:lnSpc>
            </a:pPr>
            <a:r>
              <a:rPr lang="en-US" dirty="0" smtClean="0"/>
              <a:t>Interactive Effects refers to the increased number and type of energy efficiency programs and media messages that may influence consumer actions making the task of determining attribution that much more challenging.</a:t>
            </a:r>
          </a:p>
          <a:p>
            <a:endParaRPr lang="en-US" dirty="0" smtClean="0"/>
          </a:p>
          <a:p>
            <a:r>
              <a:rPr lang="en-US" dirty="0" smtClean="0"/>
              <a:t>Examples</a:t>
            </a:r>
          </a:p>
          <a:p>
            <a:pPr lvl="1">
              <a:lnSpc>
                <a:spcPts val="2400"/>
              </a:lnSpc>
            </a:pPr>
            <a:r>
              <a:rPr lang="en-US" b="1" dirty="0" smtClean="0"/>
              <a:t>Within Portfolio </a:t>
            </a:r>
            <a:r>
              <a:rPr lang="en-US" b="1" dirty="0" smtClean="0"/>
              <a:t>Interactions </a:t>
            </a:r>
            <a:r>
              <a:rPr lang="en-US" dirty="0" smtClean="0"/>
              <a:t>– Multiple programs within a single utility portfolio influencing customer actions. </a:t>
            </a:r>
            <a:r>
              <a:rPr lang="en-US" dirty="0"/>
              <a:t>(i.e. a Residential Rate Program and a Residential Weatherization Program)</a:t>
            </a:r>
            <a:endParaRPr lang="en-US" dirty="0" smtClean="0"/>
          </a:p>
          <a:p>
            <a:pPr lvl="1">
              <a:lnSpc>
                <a:spcPts val="2400"/>
              </a:lnSpc>
            </a:pPr>
            <a:r>
              <a:rPr lang="en-US" b="1" dirty="0" smtClean="0"/>
              <a:t>Within Community </a:t>
            </a:r>
            <a:r>
              <a:rPr lang="en-US" b="1" dirty="0" smtClean="0"/>
              <a:t>Interactions </a:t>
            </a:r>
            <a:r>
              <a:rPr lang="en-US" dirty="0" smtClean="0"/>
              <a:t>– Multiple programs within a single community influencing customer actions (Utility Program, Neighboring Utility Program, ARRA-funded Program)</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Effects In Your Work</a:t>
            </a:r>
            <a:endParaRPr lang="en-US" dirty="0"/>
          </a:p>
        </p:txBody>
      </p:sp>
      <p:sp>
        <p:nvSpPr>
          <p:cNvPr id="3" name="Content Placeholder 2"/>
          <p:cNvSpPr>
            <a:spLocks noGrp="1"/>
          </p:cNvSpPr>
          <p:nvPr>
            <p:ph idx="1"/>
          </p:nvPr>
        </p:nvSpPr>
        <p:spPr/>
        <p:txBody>
          <a:bodyPr/>
          <a:lstStyle/>
          <a:p>
            <a:r>
              <a:rPr lang="en-US" dirty="0" smtClean="0"/>
              <a:t>What do you call it? </a:t>
            </a:r>
          </a:p>
          <a:p>
            <a:endParaRPr lang="en-US" dirty="0" smtClean="0"/>
          </a:p>
          <a:p>
            <a:r>
              <a:rPr lang="en-US" dirty="0" smtClean="0"/>
              <a:t>How does it occur? </a:t>
            </a:r>
          </a:p>
          <a:p>
            <a:endParaRPr lang="en-US" dirty="0" smtClean="0"/>
          </a:p>
          <a:p>
            <a:r>
              <a:rPr lang="en-US" dirty="0" smtClean="0"/>
              <a:t>Does it matter?</a:t>
            </a:r>
          </a:p>
          <a:p>
            <a:endParaRPr lang="en-US" dirty="0" smtClean="0"/>
          </a:p>
          <a:p>
            <a:r>
              <a:rPr lang="en-US" dirty="0" smtClean="0"/>
              <a:t>How do you account for it (or not)?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a:xfrm>
            <a:off x="533400" y="3380936"/>
            <a:ext cx="7854696" cy="2181664"/>
          </a:xfrm>
        </p:spPr>
        <p:txBody>
          <a:bodyPr>
            <a:normAutofit fontScale="92500" lnSpcReduction="20000"/>
          </a:bodyPr>
          <a:lstStyle/>
          <a:p>
            <a:r>
              <a:rPr lang="en-US" dirty="0" smtClean="0">
                <a:solidFill>
                  <a:srgbClr val="006666"/>
                </a:solidFill>
              </a:rPr>
              <a:t>Ellen Steiner</a:t>
            </a:r>
          </a:p>
          <a:p>
            <a:r>
              <a:rPr lang="en-US" dirty="0" smtClean="0">
                <a:solidFill>
                  <a:srgbClr val="0070C0"/>
                </a:solidFill>
              </a:rPr>
              <a:t>esteiner@emiconsulting.com</a:t>
            </a:r>
          </a:p>
          <a:p>
            <a:endParaRPr lang="en-US" dirty="0" smtClean="0">
              <a:solidFill>
                <a:srgbClr val="0070C0"/>
              </a:solidFill>
            </a:endParaRPr>
          </a:p>
          <a:p>
            <a:r>
              <a:rPr lang="en-US" dirty="0" smtClean="0">
                <a:solidFill>
                  <a:srgbClr val="006666"/>
                </a:solidFill>
              </a:rPr>
              <a:t>Kara Crohn</a:t>
            </a:r>
          </a:p>
          <a:p>
            <a:r>
              <a:rPr lang="en-US" dirty="0" smtClean="0">
                <a:solidFill>
                  <a:srgbClr val="0070C0"/>
                </a:solidFill>
              </a:rPr>
              <a:t>karac@researchintoaction.com</a:t>
            </a:r>
          </a:p>
          <a:p>
            <a:endParaRPr lang="en-US" dirty="0">
              <a:solidFill>
                <a:srgbClr val="006666"/>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Energy Conservation &amp; Energy Efficiency</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Energy </a:t>
            </a:r>
            <a:r>
              <a:rPr lang="en-US" b="1" dirty="0" smtClean="0"/>
              <a:t>conservation</a:t>
            </a:r>
            <a:r>
              <a:rPr lang="en-US" dirty="0" smtClean="0"/>
              <a:t> is … </a:t>
            </a:r>
          </a:p>
          <a:p>
            <a:pPr>
              <a:buNone/>
            </a:pPr>
            <a:r>
              <a:rPr lang="en-US" dirty="0" smtClean="0"/>
              <a:t>				using less</a:t>
            </a:r>
          </a:p>
          <a:p>
            <a:pPr lvl="1"/>
            <a:r>
              <a:rPr lang="en-US" dirty="0" smtClean="0"/>
              <a:t>Reduce energy consumption</a:t>
            </a:r>
          </a:p>
          <a:p>
            <a:pPr lvl="1"/>
            <a:endParaRPr lang="en-US" dirty="0" smtClean="0"/>
          </a:p>
          <a:p>
            <a:pPr>
              <a:buNone/>
            </a:pPr>
            <a:r>
              <a:rPr lang="en-US" dirty="0" smtClean="0"/>
              <a:t>Energy </a:t>
            </a:r>
            <a:r>
              <a:rPr lang="en-US" b="1" dirty="0" smtClean="0"/>
              <a:t>efficiency</a:t>
            </a:r>
            <a:r>
              <a:rPr lang="en-US" dirty="0" smtClean="0"/>
              <a:t>  is …. </a:t>
            </a:r>
          </a:p>
          <a:p>
            <a:pPr>
              <a:buNone/>
            </a:pPr>
            <a:r>
              <a:rPr lang="en-US" dirty="0" smtClean="0"/>
              <a:t>				doing the same with less</a:t>
            </a:r>
          </a:p>
          <a:p>
            <a:pPr lvl="1"/>
            <a:r>
              <a:rPr lang="en-US" dirty="0" smtClean="0"/>
              <a:t>Change the technology</a:t>
            </a:r>
          </a:p>
          <a:p>
            <a:pPr lvl="1"/>
            <a:r>
              <a:rPr lang="en-US" dirty="0" smtClean="0"/>
              <a:t>Reduce energy loss</a:t>
            </a:r>
          </a:p>
          <a:p>
            <a:pPr>
              <a:buNone/>
            </a:pPr>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own Arrow 14"/>
          <p:cNvSpPr/>
          <p:nvPr/>
        </p:nvSpPr>
        <p:spPr>
          <a:xfrm rot="17178455">
            <a:off x="4368389" y="473989"/>
            <a:ext cx="233500" cy="408240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Down Arrow 15"/>
          <p:cNvSpPr/>
          <p:nvPr/>
        </p:nvSpPr>
        <p:spPr>
          <a:xfrm rot="15468977">
            <a:off x="4337447" y="2942669"/>
            <a:ext cx="233500" cy="414061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Down Arrow 12"/>
          <p:cNvSpPr/>
          <p:nvPr/>
        </p:nvSpPr>
        <p:spPr>
          <a:xfrm rot="14668041">
            <a:off x="3208800" y="4314638"/>
            <a:ext cx="233500" cy="154280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Down Arrow 11"/>
          <p:cNvSpPr/>
          <p:nvPr/>
        </p:nvSpPr>
        <p:spPr>
          <a:xfrm rot="18192000">
            <a:off x="3160964" y="1494575"/>
            <a:ext cx="233500" cy="173184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Energy Efficiency Services Sector</a:t>
            </a:r>
            <a:endParaRPr lang="en-US" dirty="0"/>
          </a:p>
        </p:txBody>
      </p:sp>
      <p:sp>
        <p:nvSpPr>
          <p:cNvPr id="4" name="Rectangle 3"/>
          <p:cNvSpPr/>
          <p:nvPr/>
        </p:nvSpPr>
        <p:spPr>
          <a:xfrm>
            <a:off x="419100" y="1371600"/>
            <a:ext cx="2209800" cy="1295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Federal &amp; State Policies</a:t>
            </a:r>
            <a:endParaRPr lang="en-US" dirty="0"/>
          </a:p>
        </p:txBody>
      </p:sp>
      <p:sp>
        <p:nvSpPr>
          <p:cNvPr id="5" name="Rectangle 4"/>
          <p:cNvSpPr/>
          <p:nvPr/>
        </p:nvSpPr>
        <p:spPr>
          <a:xfrm>
            <a:off x="381000" y="4876800"/>
            <a:ext cx="2286000" cy="838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Energy  Services Companies</a:t>
            </a:r>
            <a:endParaRPr lang="en-US" dirty="0"/>
          </a:p>
        </p:txBody>
      </p:sp>
      <p:sp>
        <p:nvSpPr>
          <p:cNvPr id="7" name="Rectangle 6"/>
          <p:cNvSpPr/>
          <p:nvPr/>
        </p:nvSpPr>
        <p:spPr>
          <a:xfrm>
            <a:off x="381000" y="3352800"/>
            <a:ext cx="2286000" cy="838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Utilities</a:t>
            </a:r>
            <a:endParaRPr lang="en-US" dirty="0"/>
          </a:p>
        </p:txBody>
      </p:sp>
      <p:sp>
        <p:nvSpPr>
          <p:cNvPr id="8" name="Oval 7"/>
          <p:cNvSpPr/>
          <p:nvPr/>
        </p:nvSpPr>
        <p:spPr>
          <a:xfrm>
            <a:off x="3581400" y="2819400"/>
            <a:ext cx="1828800" cy="1828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Energy Consumer</a:t>
            </a:r>
          </a:p>
          <a:p>
            <a:pPr algn="ctr"/>
            <a:r>
              <a:rPr lang="en-US" dirty="0" smtClean="0"/>
              <a:t>-------------</a:t>
            </a:r>
          </a:p>
          <a:p>
            <a:pPr algn="ctr"/>
            <a:r>
              <a:rPr lang="en-US" dirty="0" smtClean="0"/>
              <a:t>Building Owner</a:t>
            </a:r>
            <a:endParaRPr lang="en-US" dirty="0"/>
          </a:p>
        </p:txBody>
      </p:sp>
      <p:sp>
        <p:nvSpPr>
          <p:cNvPr id="9" name="Hexagon 8"/>
          <p:cNvSpPr/>
          <p:nvPr/>
        </p:nvSpPr>
        <p:spPr>
          <a:xfrm>
            <a:off x="6248400" y="2133600"/>
            <a:ext cx="2514600" cy="3200400"/>
          </a:xfrm>
          <a:prstGeom prst="hexag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Industry Construction</a:t>
            </a:r>
          </a:p>
          <a:p>
            <a:pPr algn="ctr"/>
            <a:r>
              <a:rPr lang="en-US" dirty="0" smtClean="0"/>
              <a:t>Manufacturers</a:t>
            </a:r>
          </a:p>
          <a:p>
            <a:pPr algn="ctr"/>
            <a:r>
              <a:rPr lang="en-US" dirty="0" smtClean="0"/>
              <a:t>Retailers</a:t>
            </a:r>
            <a:endParaRPr lang="en-US" dirty="0"/>
          </a:p>
        </p:txBody>
      </p:sp>
      <p:sp>
        <p:nvSpPr>
          <p:cNvPr id="10" name="Down Arrow 9"/>
          <p:cNvSpPr/>
          <p:nvPr/>
        </p:nvSpPr>
        <p:spPr>
          <a:xfrm>
            <a:off x="1371600" y="2705100"/>
            <a:ext cx="304800" cy="609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Down Arrow 10"/>
          <p:cNvSpPr/>
          <p:nvPr/>
        </p:nvSpPr>
        <p:spPr>
          <a:xfrm>
            <a:off x="1371600" y="4229100"/>
            <a:ext cx="304800" cy="609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Down Arrow 13"/>
          <p:cNvSpPr/>
          <p:nvPr/>
        </p:nvSpPr>
        <p:spPr>
          <a:xfrm rot="16200000">
            <a:off x="2931252" y="3429000"/>
            <a:ext cx="233500" cy="60960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Left-Right Arrow 17"/>
          <p:cNvSpPr/>
          <p:nvPr/>
        </p:nvSpPr>
        <p:spPr>
          <a:xfrm>
            <a:off x="5562600" y="3619500"/>
            <a:ext cx="609600" cy="22860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Energy Efficiency Programs</a:t>
            </a:r>
            <a:endParaRPr lang="en-US" dirty="0"/>
          </a:p>
        </p:txBody>
      </p:sp>
      <p:sp>
        <p:nvSpPr>
          <p:cNvPr id="3" name="Content Placeholder 2"/>
          <p:cNvSpPr>
            <a:spLocks noGrp="1"/>
          </p:cNvSpPr>
          <p:nvPr>
            <p:ph idx="1"/>
          </p:nvPr>
        </p:nvSpPr>
        <p:spPr/>
        <p:txBody>
          <a:bodyPr>
            <a:normAutofit/>
          </a:bodyPr>
          <a:lstStyle/>
          <a:p>
            <a:pPr>
              <a:buNone/>
            </a:pPr>
            <a:endParaRPr lang="en-US" sz="4000" i="1" dirty="0"/>
          </a:p>
          <a:p>
            <a:pPr>
              <a:buNone/>
            </a:pPr>
            <a:r>
              <a:rPr lang="en-US" sz="4000" i="1" dirty="0" smtClean="0"/>
              <a:t>Intervene to</a:t>
            </a:r>
            <a:r>
              <a:rPr lang="en-US" sz="4000" i="1" dirty="0"/>
              <a:t> </a:t>
            </a:r>
            <a:r>
              <a:rPr lang="en-US" sz="4000" i="1" dirty="0" smtClean="0"/>
              <a:t>cause </a:t>
            </a:r>
            <a:r>
              <a:rPr lang="en-US" sz="4000" i="1" dirty="0" smtClean="0"/>
              <a:t>change </a:t>
            </a:r>
            <a:r>
              <a:rPr lang="en-US" sz="4000" i="1" dirty="0" smtClean="0"/>
              <a:t>that </a:t>
            </a:r>
            <a:r>
              <a:rPr lang="en-US" sz="4000" i="1" dirty="0" smtClean="0"/>
              <a:t>would not </a:t>
            </a:r>
            <a:r>
              <a:rPr lang="en-US" sz="4000" i="1" dirty="0" smtClean="0"/>
              <a:t>have happened otherwise:</a:t>
            </a:r>
          </a:p>
          <a:p>
            <a:r>
              <a:rPr lang="en-US" sz="4000" i="1" dirty="0" smtClean="0"/>
              <a:t>Cause change at a different rate</a:t>
            </a:r>
          </a:p>
          <a:p>
            <a:r>
              <a:rPr lang="en-US" sz="4000" i="1" dirty="0" smtClean="0"/>
              <a:t>Cause a shift in the market</a:t>
            </a:r>
          </a:p>
          <a:p>
            <a:r>
              <a:rPr lang="en-US" sz="4000" i="1" dirty="0" smtClean="0"/>
              <a:t>Cause increased innovation</a:t>
            </a:r>
          </a:p>
          <a:p>
            <a:r>
              <a:rPr lang="en-US" sz="4000" i="1" dirty="0" smtClean="0"/>
              <a:t>Cause phase shifts </a:t>
            </a:r>
          </a:p>
          <a:p>
            <a:pPr>
              <a:buNone/>
            </a:pPr>
            <a:endParaRPr lang="en-US" sz="4000" i="1" dirty="0"/>
          </a:p>
          <a:p>
            <a:pPr algn="ctr">
              <a:buNone/>
            </a:pPr>
            <a:endParaRPr lang="en-US" sz="4000" i="1" dirty="0" smtClean="0"/>
          </a:p>
          <a:p>
            <a:pPr lvl="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isepreneur.com/wp-content/uploads/2010/12/dollar-sign-in-lightbulb.jpg"/>
          <p:cNvPicPr>
            <a:picLocks noChangeAspect="1" noChangeArrowheads="1"/>
          </p:cNvPicPr>
          <p:nvPr/>
        </p:nvPicPr>
        <p:blipFill>
          <a:blip r:embed="rId3" cstate="print"/>
          <a:srcRect/>
          <a:stretch>
            <a:fillRect/>
          </a:stretch>
        </p:blipFill>
        <p:spPr bwMode="auto">
          <a:xfrm>
            <a:off x="1219200" y="3352800"/>
            <a:ext cx="2209799" cy="2209799"/>
          </a:xfrm>
          <a:prstGeom prst="rect">
            <a:avLst/>
          </a:prstGeom>
          <a:noFill/>
        </p:spPr>
      </p:pic>
      <p:pic>
        <p:nvPicPr>
          <p:cNvPr id="24580" name="Picture 4" descr="http://thepam.files.wordpress.com/2008/11/marketing.jpg"/>
          <p:cNvPicPr>
            <a:picLocks noChangeAspect="1" noChangeArrowheads="1"/>
          </p:cNvPicPr>
          <p:nvPr/>
        </p:nvPicPr>
        <p:blipFill>
          <a:blip r:embed="rId4" cstate="print"/>
          <a:srcRect/>
          <a:stretch>
            <a:fillRect/>
          </a:stretch>
        </p:blipFill>
        <p:spPr bwMode="auto">
          <a:xfrm>
            <a:off x="5334000" y="3429000"/>
            <a:ext cx="2943225" cy="2375010"/>
          </a:xfrm>
          <a:prstGeom prst="rect">
            <a:avLst/>
          </a:prstGeom>
          <a:noFill/>
        </p:spPr>
      </p:pic>
      <p:pic>
        <p:nvPicPr>
          <p:cNvPr id="24582" name="Picture 6" descr="http://mpjoakes.files.wordpress.com/2010/04/regulations.jpg"/>
          <p:cNvPicPr>
            <a:picLocks noChangeAspect="1" noChangeArrowheads="1"/>
          </p:cNvPicPr>
          <p:nvPr/>
        </p:nvPicPr>
        <p:blipFill>
          <a:blip r:embed="rId5" cstate="print"/>
          <a:srcRect/>
          <a:stretch>
            <a:fillRect/>
          </a:stretch>
        </p:blipFill>
        <p:spPr bwMode="auto">
          <a:xfrm>
            <a:off x="3124200" y="1219200"/>
            <a:ext cx="2479450" cy="2495551"/>
          </a:xfrm>
          <a:prstGeom prst="rect">
            <a:avLst/>
          </a:prstGeom>
          <a:noFill/>
        </p:spPr>
      </p:pic>
      <p:sp>
        <p:nvSpPr>
          <p:cNvPr id="2" name="Title 1"/>
          <p:cNvSpPr>
            <a:spLocks noGrp="1"/>
          </p:cNvSpPr>
          <p:nvPr>
            <p:ph type="title"/>
          </p:nvPr>
        </p:nvSpPr>
        <p:spPr/>
        <p:txBody>
          <a:bodyPr/>
          <a:lstStyle/>
          <a:p>
            <a:r>
              <a:rPr lang="en-US" dirty="0" smtClean="0"/>
              <a:t>Mechanisms That Push User Adoption</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82"/>
                                        </p:tgtEl>
                                        <p:attrNameLst>
                                          <p:attrName>style.visibility</p:attrName>
                                        </p:attrNameLst>
                                      </p:cBhvr>
                                      <p:to>
                                        <p:strVal val="visible"/>
                                      </p:to>
                                    </p:set>
                                    <p:anim calcmode="lin" valueType="num">
                                      <p:cBhvr additive="base">
                                        <p:cTn id="7" dur="500" fill="hold"/>
                                        <p:tgtEl>
                                          <p:spTgt spid="24582"/>
                                        </p:tgtEl>
                                        <p:attrNameLst>
                                          <p:attrName>ppt_x</p:attrName>
                                        </p:attrNameLst>
                                      </p:cBhvr>
                                      <p:tavLst>
                                        <p:tav tm="0">
                                          <p:val>
                                            <p:strVal val="#ppt_x"/>
                                          </p:val>
                                        </p:tav>
                                        <p:tav tm="100000">
                                          <p:val>
                                            <p:strVal val="#ppt_x"/>
                                          </p:val>
                                        </p:tav>
                                      </p:tavLst>
                                    </p:anim>
                                    <p:anim calcmode="lin" valueType="num">
                                      <p:cBhvr additive="base">
                                        <p:cTn id="8" dur="500" fill="hold"/>
                                        <p:tgtEl>
                                          <p:spTgt spid="245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78"/>
                                        </p:tgtEl>
                                        <p:attrNameLst>
                                          <p:attrName>style.visibility</p:attrName>
                                        </p:attrNameLst>
                                      </p:cBhvr>
                                      <p:to>
                                        <p:strVal val="visible"/>
                                      </p:to>
                                    </p:set>
                                    <p:anim calcmode="lin" valueType="num">
                                      <p:cBhvr additive="base">
                                        <p:cTn id="13" dur="500" fill="hold"/>
                                        <p:tgtEl>
                                          <p:spTgt spid="24578"/>
                                        </p:tgtEl>
                                        <p:attrNameLst>
                                          <p:attrName>ppt_x</p:attrName>
                                        </p:attrNameLst>
                                      </p:cBhvr>
                                      <p:tavLst>
                                        <p:tav tm="0">
                                          <p:val>
                                            <p:strVal val="#ppt_x"/>
                                          </p:val>
                                        </p:tav>
                                        <p:tav tm="100000">
                                          <p:val>
                                            <p:strVal val="#ppt_x"/>
                                          </p:val>
                                        </p:tav>
                                      </p:tavLst>
                                    </p:anim>
                                    <p:anim calcmode="lin" valueType="num">
                                      <p:cBhvr additive="base">
                                        <p:cTn id="14" dur="500" fill="hold"/>
                                        <p:tgtEl>
                                          <p:spTgt spid="2457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580"/>
                                        </p:tgtEl>
                                        <p:attrNameLst>
                                          <p:attrName>style.visibility</p:attrName>
                                        </p:attrNameLst>
                                      </p:cBhvr>
                                      <p:to>
                                        <p:strVal val="visible"/>
                                      </p:to>
                                    </p:set>
                                    <p:anim calcmode="lin" valueType="num">
                                      <p:cBhvr additive="base">
                                        <p:cTn id="19" dur="500" fill="hold"/>
                                        <p:tgtEl>
                                          <p:spTgt spid="24580"/>
                                        </p:tgtEl>
                                        <p:attrNameLst>
                                          <p:attrName>ppt_x</p:attrName>
                                        </p:attrNameLst>
                                      </p:cBhvr>
                                      <p:tavLst>
                                        <p:tav tm="0">
                                          <p:val>
                                            <p:strVal val="#ppt_x"/>
                                          </p:val>
                                        </p:tav>
                                        <p:tav tm="100000">
                                          <p:val>
                                            <p:strVal val="#ppt_x"/>
                                          </p:val>
                                        </p:tav>
                                      </p:tavLst>
                                    </p:anim>
                                    <p:anim calcmode="lin" valueType="num">
                                      <p:cBhvr additive="base">
                                        <p:cTn id="20" dur="500" fill="hold"/>
                                        <p:tgtEl>
                                          <p:spTgt spid="245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 a minute….</a:t>
            </a:r>
            <a:endParaRPr lang="en-US" dirty="0"/>
          </a:p>
        </p:txBody>
      </p:sp>
      <p:sp>
        <p:nvSpPr>
          <p:cNvPr id="3" name="Content Placeholder 2"/>
          <p:cNvSpPr>
            <a:spLocks noGrp="1"/>
          </p:cNvSpPr>
          <p:nvPr>
            <p:ph idx="1"/>
          </p:nvPr>
        </p:nvSpPr>
        <p:spPr/>
        <p:txBody>
          <a:bodyPr/>
          <a:lstStyle/>
          <a:p>
            <a:pPr>
              <a:buNone/>
            </a:pPr>
            <a:r>
              <a:rPr lang="en-US" dirty="0" smtClean="0"/>
              <a:t>Don’t utilities </a:t>
            </a:r>
            <a:r>
              <a:rPr lang="en-US" i="1" dirty="0" smtClean="0"/>
              <a:t>SELL</a:t>
            </a:r>
            <a:r>
              <a:rPr lang="en-US" dirty="0" smtClean="0"/>
              <a:t> energy? </a:t>
            </a:r>
          </a:p>
          <a:p>
            <a:pPr>
              <a:buNone/>
            </a:pPr>
            <a:endParaRPr lang="en-US" dirty="0" smtClean="0"/>
          </a:p>
          <a:p>
            <a:pPr>
              <a:buNone/>
            </a:pPr>
            <a:endParaRPr lang="en-US" dirty="0" smtClean="0"/>
          </a:p>
          <a:p>
            <a:pPr algn="r">
              <a:buNone/>
            </a:pPr>
            <a:r>
              <a:rPr lang="en-US" dirty="0" smtClean="0"/>
              <a:t>How can they afford to </a:t>
            </a:r>
            <a:r>
              <a:rPr lang="en-US" i="1" dirty="0" smtClean="0"/>
              <a:t>DECREASE</a:t>
            </a:r>
            <a:r>
              <a:rPr lang="en-US" dirty="0" smtClean="0"/>
              <a:t> energy consumption?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Regulatory Carrots &amp; Sticks</a:t>
            </a:r>
            <a:endParaRPr lang="en-US" dirty="0"/>
          </a:p>
        </p:txBody>
      </p:sp>
      <p:sp>
        <p:nvSpPr>
          <p:cNvPr id="3" name="Content Placeholder 2"/>
          <p:cNvSpPr>
            <a:spLocks noGrp="1"/>
          </p:cNvSpPr>
          <p:nvPr>
            <p:ph idx="1"/>
          </p:nvPr>
        </p:nvSpPr>
        <p:spPr/>
        <p:txBody>
          <a:bodyPr>
            <a:normAutofit/>
          </a:bodyPr>
          <a:lstStyle/>
          <a:p>
            <a:r>
              <a:rPr lang="en-US" dirty="0" smtClean="0"/>
              <a:t>Traditional model: </a:t>
            </a:r>
            <a:br>
              <a:rPr lang="en-US" dirty="0" smtClean="0"/>
            </a:br>
            <a:r>
              <a:rPr lang="en-US" dirty="0" smtClean="0"/>
              <a:t>energy efficiency = lost revenue</a:t>
            </a:r>
          </a:p>
          <a:p>
            <a:pPr lvl="1"/>
            <a:r>
              <a:rPr lang="en-US" dirty="0" smtClean="0"/>
              <a:t>Sell more energy </a:t>
            </a:r>
            <a:r>
              <a:rPr lang="en-US" dirty="0" smtClean="0">
                <a:sym typeface="Wingdings" pitchFamily="2" charset="2"/>
              </a:rPr>
              <a:t></a:t>
            </a:r>
            <a:r>
              <a:rPr lang="en-US" dirty="0" smtClean="0"/>
              <a:t> happy investors</a:t>
            </a:r>
          </a:p>
          <a:p>
            <a:pPr lvl="1"/>
            <a:endParaRPr lang="en-US" dirty="0" smtClean="0"/>
          </a:p>
          <a:p>
            <a:r>
              <a:rPr lang="en-US" dirty="0" smtClean="0"/>
              <a:t>New model: </a:t>
            </a:r>
            <a:br>
              <a:rPr lang="en-US" dirty="0" smtClean="0"/>
            </a:br>
            <a:r>
              <a:rPr lang="en-US" dirty="0" smtClean="0"/>
              <a:t>energy efficiency = resource </a:t>
            </a:r>
            <a:endParaRPr lang="en-US" sz="1400" dirty="0" smtClean="0"/>
          </a:p>
          <a:p>
            <a:pPr lvl="1"/>
            <a:r>
              <a:rPr lang="en-US" dirty="0" smtClean="0"/>
              <a:t>Recovery of program costs</a:t>
            </a:r>
          </a:p>
          <a:p>
            <a:pPr lvl="1"/>
            <a:r>
              <a:rPr lang="en-US" dirty="0" smtClean="0"/>
              <a:t>Collection of lost revenues e.g. decoupling</a:t>
            </a:r>
          </a:p>
          <a:p>
            <a:pPr lvl="1"/>
            <a:r>
              <a:rPr lang="en-US" dirty="0" smtClean="0"/>
              <a:t>Shareholder incentive</a:t>
            </a:r>
          </a:p>
          <a:p>
            <a:pPr lvl="1"/>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00"/>
                                        <p:tgtEl>
                                          <p:spTgt spid="3">
                                            <p:txEl>
                                              <p:pRg st="5" end="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down)">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evaluation fits in</a:t>
            </a:r>
            <a:endParaRPr lang="en-US" dirty="0"/>
          </a:p>
        </p:txBody>
      </p:sp>
      <p:sp>
        <p:nvSpPr>
          <p:cNvPr id="4" name="Down Arrow Callout 3"/>
          <p:cNvSpPr/>
          <p:nvPr/>
        </p:nvSpPr>
        <p:spPr>
          <a:xfrm>
            <a:off x="1219200" y="1066800"/>
            <a:ext cx="5638800" cy="718559"/>
          </a:xfrm>
          <a:prstGeom prst="downArrowCallout">
            <a:avLst/>
          </a:prstGeom>
          <a:solidFill>
            <a:schemeClr val="bg1">
              <a:lumMod val="85000"/>
            </a:schemeClr>
          </a:solidFill>
          <a:ln>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Rate case? </a:t>
            </a:r>
            <a:endParaRPr lang="en-US" dirty="0"/>
          </a:p>
        </p:txBody>
      </p:sp>
      <p:sp>
        <p:nvSpPr>
          <p:cNvPr id="10" name="Right Arrow 9"/>
          <p:cNvSpPr/>
          <p:nvPr/>
        </p:nvSpPr>
        <p:spPr>
          <a:xfrm>
            <a:off x="2514600" y="2286000"/>
            <a:ext cx="4419600" cy="1295400"/>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Program design &amp; implementation</a:t>
            </a:r>
            <a:endParaRPr lang="en-US" dirty="0"/>
          </a:p>
        </p:txBody>
      </p:sp>
      <p:sp>
        <p:nvSpPr>
          <p:cNvPr id="11" name="Right Arrow 10"/>
          <p:cNvSpPr/>
          <p:nvPr/>
        </p:nvSpPr>
        <p:spPr>
          <a:xfrm>
            <a:off x="2971800" y="3970230"/>
            <a:ext cx="4038600" cy="609600"/>
          </a:xfrm>
          <a:prstGeom prst="rightArrow">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Process Evaluation</a:t>
            </a:r>
            <a:endParaRPr lang="en-US" dirty="0"/>
          </a:p>
        </p:txBody>
      </p:sp>
      <p:sp>
        <p:nvSpPr>
          <p:cNvPr id="9" name="Right Arrow 8"/>
          <p:cNvSpPr/>
          <p:nvPr/>
        </p:nvSpPr>
        <p:spPr>
          <a:xfrm>
            <a:off x="609600" y="1828800"/>
            <a:ext cx="1828800" cy="60960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Business case</a:t>
            </a:r>
            <a:endParaRPr lang="en-US" dirty="0"/>
          </a:p>
        </p:txBody>
      </p:sp>
      <p:sp>
        <p:nvSpPr>
          <p:cNvPr id="13" name="Right Arrow 12"/>
          <p:cNvSpPr/>
          <p:nvPr/>
        </p:nvSpPr>
        <p:spPr>
          <a:xfrm>
            <a:off x="5105400" y="1828800"/>
            <a:ext cx="1752600" cy="60960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Business case</a:t>
            </a:r>
            <a:endParaRPr lang="en-US" dirty="0"/>
          </a:p>
        </p:txBody>
      </p:sp>
      <p:graphicFrame>
        <p:nvGraphicFramePr>
          <p:cNvPr id="16" name="Diagram 15"/>
          <p:cNvGraphicFramePr/>
          <p:nvPr/>
        </p:nvGraphicFramePr>
        <p:xfrm>
          <a:off x="762000" y="5029200"/>
          <a:ext cx="7543800" cy="106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Right Arrow 17"/>
          <p:cNvSpPr/>
          <p:nvPr/>
        </p:nvSpPr>
        <p:spPr>
          <a:xfrm>
            <a:off x="4800600" y="4495800"/>
            <a:ext cx="4038600" cy="609600"/>
          </a:xfrm>
          <a:prstGeom prst="rightArrow">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Impact Evaluation</a:t>
            </a:r>
            <a:endParaRPr lang="en-US" dirty="0"/>
          </a:p>
        </p:txBody>
      </p:sp>
      <p:sp>
        <p:nvSpPr>
          <p:cNvPr id="19" name="Right Arrow 18"/>
          <p:cNvSpPr/>
          <p:nvPr/>
        </p:nvSpPr>
        <p:spPr>
          <a:xfrm>
            <a:off x="76200" y="3429000"/>
            <a:ext cx="2286000" cy="609600"/>
          </a:xfrm>
          <a:prstGeom prst="rightArrow">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Market Assessment</a:t>
            </a:r>
            <a:endParaRPr lang="en-US" dirty="0"/>
          </a:p>
        </p:txBody>
      </p:sp>
      <p:sp>
        <p:nvSpPr>
          <p:cNvPr id="20" name="Right Arrow 19"/>
          <p:cNvSpPr/>
          <p:nvPr/>
        </p:nvSpPr>
        <p:spPr>
          <a:xfrm>
            <a:off x="3505200" y="3429000"/>
            <a:ext cx="2286000" cy="609600"/>
          </a:xfrm>
          <a:prstGeom prst="rightArrow">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Market Assessment</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ppt_x"/>
                                          </p:val>
                                        </p:tav>
                                        <p:tav tm="100000">
                                          <p:val>
                                            <p:strVal val="#ppt_x"/>
                                          </p:val>
                                        </p:tav>
                                      </p:tavLst>
                                    </p:anim>
                                    <p:anim calcmode="lin" valueType="num">
                                      <p:cBhvr additive="base">
                                        <p:cTn id="2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down)">
                                      <p:cBhvr>
                                        <p:cTn id="4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3" grpId="0" animBg="1"/>
      <p:bldP spid="18" grpId="0" animBg="1"/>
      <p:bldP spid="19" grpId="0" animBg="1"/>
      <p:bldP spid="2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A Presentation Template_120210">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RIA Presentation Template_120210</Template>
  <TotalTime>1565</TotalTime>
  <Words>847</Words>
  <Application>Microsoft Macintosh PowerPoint</Application>
  <PresentationFormat>On-screen Show (4:3)</PresentationFormat>
  <Paragraphs>205</Paragraphs>
  <Slides>25</Slides>
  <Notes>14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RIA Presentation Template_120210</vt:lpstr>
      <vt:lpstr>Energy efficiency evaluation:  Balancing priorities, quality &amp; timeliness in a regulated environment</vt:lpstr>
      <vt:lpstr>PowerPoint Presentation</vt:lpstr>
      <vt:lpstr>Energy Conservation &amp; Energy Efficiency</vt:lpstr>
      <vt:lpstr>Energy Efficiency Services Sector</vt:lpstr>
      <vt:lpstr>Purpose of Energy Efficiency Programs</vt:lpstr>
      <vt:lpstr>Mechanisms That Push User Adoption</vt:lpstr>
      <vt:lpstr>Wait a minute….</vt:lpstr>
      <vt:lpstr>Financial, Regulatory Carrots &amp; Sticks</vt:lpstr>
      <vt:lpstr>Where evaluation fits in</vt:lpstr>
      <vt:lpstr>PowerPoint Presentation</vt:lpstr>
      <vt:lpstr>Impact evaluation - Uses</vt:lpstr>
      <vt:lpstr>Impact evaluation - Methods</vt:lpstr>
      <vt:lpstr>PowerPoint Presentation</vt:lpstr>
      <vt:lpstr>Process Evaluation - Uses</vt:lpstr>
      <vt:lpstr>Process Evaluation - Methods</vt:lpstr>
      <vt:lpstr>Market Assessment</vt:lpstr>
      <vt:lpstr>Organizational Assessment</vt:lpstr>
      <vt:lpstr>Issues that may affect your work, too. Let’s chat about….</vt:lpstr>
      <vt:lpstr>Free Ridership</vt:lpstr>
      <vt:lpstr>Free Ridership In Your Work</vt:lpstr>
      <vt:lpstr>Spillover</vt:lpstr>
      <vt:lpstr>Spillover In Your Work</vt:lpstr>
      <vt:lpstr>Interactive Effects</vt:lpstr>
      <vt:lpstr>Interactive Effects In Your Work</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KaracTR</dc:creator>
  <cp:lastModifiedBy>Ellen Steiner</cp:lastModifiedBy>
  <cp:revision>122</cp:revision>
  <dcterms:created xsi:type="dcterms:W3CDTF">2011-06-17T01:48:07Z</dcterms:created>
  <dcterms:modified xsi:type="dcterms:W3CDTF">2011-06-24T03:01:30Z</dcterms:modified>
</cp:coreProperties>
</file>