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7" r:id="rId3"/>
    <p:sldId id="268" r:id="rId4"/>
    <p:sldId id="265" r:id="rId5"/>
    <p:sldId id="266" r:id="rId6"/>
    <p:sldId id="267" r:id="rId7"/>
    <p:sldId id="269" r:id="rId8"/>
    <p:sldId id="270" r:id="rId9"/>
    <p:sldId id="271" r:id="rId10"/>
    <p:sldId id="272" r:id="rId11"/>
    <p:sldId id="273" r:id="rId12"/>
    <p:sldId id="283" r:id="rId13"/>
    <p:sldId id="282" r:id="rId14"/>
    <p:sldId id="274" r:id="rId15"/>
    <p:sldId id="275" r:id="rId16"/>
    <p:sldId id="276" r:id="rId17"/>
    <p:sldId id="284" r:id="rId18"/>
    <p:sldId id="277" r:id="rId19"/>
    <p:sldId id="278" r:id="rId20"/>
    <p:sldId id="279" r:id="rId21"/>
    <p:sldId id="281"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57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83742-BA12-4B3B-A5B6-883DFF98B09E}" type="doc">
      <dgm:prSet loTypeId="urn:microsoft.com/office/officeart/2005/8/layout/hProcess4" loCatId="process" qsTypeId="urn:microsoft.com/office/officeart/2005/8/quickstyle/simple3" qsCatId="simple" csTypeId="urn:microsoft.com/office/officeart/2005/8/colors/accent1_1" csCatId="accent1" phldr="1"/>
      <dgm:spPr/>
      <dgm:t>
        <a:bodyPr/>
        <a:lstStyle/>
        <a:p>
          <a:endParaRPr lang="en-US"/>
        </a:p>
      </dgm:t>
    </dgm:pt>
    <dgm:pt modelId="{A7071F39-D341-4EB1-B03D-94FDF2121BB7}">
      <dgm:prSet phldrT="[Text]"/>
      <dgm:spPr/>
      <dgm:t>
        <a:bodyPr/>
        <a:lstStyle/>
        <a:p>
          <a:r>
            <a:rPr lang="en-US" dirty="0" smtClean="0"/>
            <a:t>Program Checklist</a:t>
          </a:r>
          <a:endParaRPr lang="en-US" dirty="0"/>
        </a:p>
      </dgm:t>
    </dgm:pt>
    <dgm:pt modelId="{6773F62B-8F94-4E44-A5B4-D1111CB0B417}" type="parTrans" cxnId="{320258FF-C70F-49E8-B4E9-11E7E261A010}">
      <dgm:prSet/>
      <dgm:spPr/>
      <dgm:t>
        <a:bodyPr/>
        <a:lstStyle/>
        <a:p>
          <a:endParaRPr lang="en-US"/>
        </a:p>
      </dgm:t>
    </dgm:pt>
    <dgm:pt modelId="{77B83CF1-4A61-4E7E-AFA9-7AD0D960223D}" type="sibTrans" cxnId="{320258FF-C70F-49E8-B4E9-11E7E261A010}">
      <dgm:prSet/>
      <dgm:spPr/>
      <dgm:t>
        <a:bodyPr/>
        <a:lstStyle/>
        <a:p>
          <a:endParaRPr lang="en-US"/>
        </a:p>
      </dgm:t>
    </dgm:pt>
    <dgm:pt modelId="{E228FD2E-881C-4FD9-85DC-0FBAFCA09F88}">
      <dgm:prSet phldrT="[Text]" custT="1"/>
      <dgm:spPr/>
      <dgm:t>
        <a:bodyPr/>
        <a:lstStyle/>
        <a:p>
          <a:r>
            <a:rPr lang="en-US" sz="1000" dirty="0" smtClean="0"/>
            <a:t>Member comes up with an idea</a:t>
          </a:r>
          <a:endParaRPr lang="en-US" sz="1000" dirty="0"/>
        </a:p>
      </dgm:t>
    </dgm:pt>
    <dgm:pt modelId="{09B94CD2-DF03-4B99-9FD9-BB500AD025A3}" type="parTrans" cxnId="{D3484329-4439-4469-BF25-2D9E570AB396}">
      <dgm:prSet/>
      <dgm:spPr/>
      <dgm:t>
        <a:bodyPr/>
        <a:lstStyle/>
        <a:p>
          <a:endParaRPr lang="en-US"/>
        </a:p>
      </dgm:t>
    </dgm:pt>
    <dgm:pt modelId="{BEABC127-4297-47BA-A3DF-0F6D27F767D1}" type="sibTrans" cxnId="{D3484329-4439-4469-BF25-2D9E570AB396}">
      <dgm:prSet/>
      <dgm:spPr/>
      <dgm:t>
        <a:bodyPr/>
        <a:lstStyle/>
        <a:p>
          <a:endParaRPr lang="en-US"/>
        </a:p>
      </dgm:t>
    </dgm:pt>
    <dgm:pt modelId="{A0DC82B7-BC65-462B-BDBC-83EBD870137A}">
      <dgm:prSet phldrT="[Text]"/>
      <dgm:spPr/>
      <dgm:t>
        <a:bodyPr/>
        <a:lstStyle/>
        <a:p>
          <a:r>
            <a:rPr lang="en-US" dirty="0" smtClean="0"/>
            <a:t>Program Details</a:t>
          </a:r>
          <a:endParaRPr lang="en-US" dirty="0"/>
        </a:p>
      </dgm:t>
    </dgm:pt>
    <dgm:pt modelId="{44FD4D29-CBA8-4F0A-AD99-1FFF99CA25D1}" type="parTrans" cxnId="{84C8445D-220B-4DA2-9528-A9396438243C}">
      <dgm:prSet/>
      <dgm:spPr/>
      <dgm:t>
        <a:bodyPr/>
        <a:lstStyle/>
        <a:p>
          <a:endParaRPr lang="en-US"/>
        </a:p>
      </dgm:t>
    </dgm:pt>
    <dgm:pt modelId="{23738ED9-6B42-47C7-BD32-5E5EE033E7B2}" type="sibTrans" cxnId="{84C8445D-220B-4DA2-9528-A9396438243C}">
      <dgm:prSet/>
      <dgm:spPr/>
      <dgm:t>
        <a:bodyPr/>
        <a:lstStyle/>
        <a:p>
          <a:endParaRPr lang="en-US"/>
        </a:p>
      </dgm:t>
    </dgm:pt>
    <dgm:pt modelId="{45679D42-7C71-4EA1-B87C-A87E083AB485}">
      <dgm:prSet phldrT="[Text]" custT="1"/>
      <dgm:spPr/>
      <dgm:t>
        <a:bodyPr/>
        <a:lstStyle/>
        <a:p>
          <a:r>
            <a:rPr lang="en-US" sz="1000" dirty="0" smtClean="0"/>
            <a:t>Member drafts legislation</a:t>
          </a:r>
          <a:endParaRPr lang="en-US" sz="1000" dirty="0"/>
        </a:p>
      </dgm:t>
    </dgm:pt>
    <dgm:pt modelId="{14CA388A-BD26-4ACD-BFFC-5A5C8A7F190D}" type="parTrans" cxnId="{11BD610C-C555-446A-A271-F84CF379F81B}">
      <dgm:prSet/>
      <dgm:spPr/>
      <dgm:t>
        <a:bodyPr/>
        <a:lstStyle/>
        <a:p>
          <a:endParaRPr lang="en-US"/>
        </a:p>
      </dgm:t>
    </dgm:pt>
    <dgm:pt modelId="{52227D79-3EB6-49A9-B1C7-26A8FA7AC3CF}" type="sibTrans" cxnId="{11BD610C-C555-446A-A271-F84CF379F81B}">
      <dgm:prSet/>
      <dgm:spPr/>
      <dgm:t>
        <a:bodyPr/>
        <a:lstStyle/>
        <a:p>
          <a:endParaRPr lang="en-US"/>
        </a:p>
      </dgm:t>
    </dgm:pt>
    <dgm:pt modelId="{5CB5B10C-A96A-47EC-9BC0-44555D1A6658}">
      <dgm:prSet phldrT="[Text]"/>
      <dgm:spPr/>
      <dgm:t>
        <a:bodyPr/>
        <a:lstStyle/>
        <a:p>
          <a:r>
            <a:rPr lang="en-US" dirty="0" smtClean="0"/>
            <a:t>Program Assessment </a:t>
          </a:r>
          <a:endParaRPr lang="en-US" dirty="0"/>
        </a:p>
      </dgm:t>
    </dgm:pt>
    <dgm:pt modelId="{4DF2C9BB-F9E4-4D1C-88E2-608F7DEE5EA0}" type="parTrans" cxnId="{9A1CC852-E56C-4F6F-A6E6-DBDED61863DC}">
      <dgm:prSet/>
      <dgm:spPr/>
      <dgm:t>
        <a:bodyPr/>
        <a:lstStyle/>
        <a:p>
          <a:endParaRPr lang="en-US"/>
        </a:p>
      </dgm:t>
    </dgm:pt>
    <dgm:pt modelId="{39A0BDFB-6C78-4AE1-85B6-B0E772582DBA}" type="sibTrans" cxnId="{9A1CC852-E56C-4F6F-A6E6-DBDED61863DC}">
      <dgm:prSet/>
      <dgm:spPr/>
      <dgm:t>
        <a:bodyPr/>
        <a:lstStyle/>
        <a:p>
          <a:endParaRPr lang="en-US"/>
        </a:p>
      </dgm:t>
    </dgm:pt>
    <dgm:pt modelId="{6D54E4CB-4183-4372-97AA-B11B1392FFE0}">
      <dgm:prSet phldrT="[Text]" custT="1"/>
      <dgm:spPr/>
      <dgm:t>
        <a:bodyPr/>
        <a:lstStyle/>
        <a:p>
          <a:r>
            <a:rPr lang="en-US" sz="1000" dirty="0" smtClean="0"/>
            <a:t>Independent body reviews the program</a:t>
          </a:r>
          <a:endParaRPr lang="en-US" sz="1000" dirty="0"/>
        </a:p>
      </dgm:t>
    </dgm:pt>
    <dgm:pt modelId="{46119AD4-B00C-468E-B891-A9F4543F1C68}" type="parTrans" cxnId="{F8771A1A-B172-46D6-B6C8-62DA4B4A5643}">
      <dgm:prSet/>
      <dgm:spPr/>
      <dgm:t>
        <a:bodyPr/>
        <a:lstStyle/>
        <a:p>
          <a:endParaRPr lang="en-US"/>
        </a:p>
      </dgm:t>
    </dgm:pt>
    <dgm:pt modelId="{A4273CDB-9F0D-4DE3-A5C0-CBD4BE387DC1}" type="sibTrans" cxnId="{F8771A1A-B172-46D6-B6C8-62DA4B4A5643}">
      <dgm:prSet/>
      <dgm:spPr/>
      <dgm:t>
        <a:bodyPr/>
        <a:lstStyle/>
        <a:p>
          <a:endParaRPr lang="en-US"/>
        </a:p>
      </dgm:t>
    </dgm:pt>
    <dgm:pt modelId="{EAC6DE8A-F761-4095-B6E4-9C566CED4C5B}">
      <dgm:prSet phldrT="[Text]" custT="1"/>
      <dgm:spPr/>
      <dgm:t>
        <a:bodyPr/>
        <a:lstStyle/>
        <a:p>
          <a:endParaRPr lang="en-US" sz="1000" dirty="0"/>
        </a:p>
      </dgm:t>
    </dgm:pt>
    <dgm:pt modelId="{1D95D778-DB4A-44EF-B9E6-82BF8FA05D32}" type="sibTrans" cxnId="{FB805FA9-4F6E-4DE7-BB85-C9DF9FD2BFE5}">
      <dgm:prSet/>
      <dgm:spPr/>
      <dgm:t>
        <a:bodyPr/>
        <a:lstStyle/>
        <a:p>
          <a:endParaRPr lang="en-US"/>
        </a:p>
      </dgm:t>
    </dgm:pt>
    <dgm:pt modelId="{A22821D4-4EAD-4665-BB99-406A338A99BC}" type="parTrans" cxnId="{FB805FA9-4F6E-4DE7-BB85-C9DF9FD2BFE5}">
      <dgm:prSet/>
      <dgm:spPr/>
      <dgm:t>
        <a:bodyPr/>
        <a:lstStyle/>
        <a:p>
          <a:endParaRPr lang="en-US"/>
        </a:p>
      </dgm:t>
    </dgm:pt>
    <dgm:pt modelId="{39F01E83-744C-4A97-8CB3-78568494A415}">
      <dgm:prSet/>
      <dgm:spPr/>
      <dgm:t>
        <a:bodyPr/>
        <a:lstStyle/>
        <a:p>
          <a:endParaRPr lang="en-US" dirty="0"/>
        </a:p>
      </dgm:t>
    </dgm:pt>
    <dgm:pt modelId="{73B384A0-36A4-4464-8563-FDB0767980CC}" type="sibTrans" cxnId="{D2401EC9-EF73-4720-9796-4F8EB21ABC0B}">
      <dgm:prSet/>
      <dgm:spPr/>
      <dgm:t>
        <a:bodyPr/>
        <a:lstStyle/>
        <a:p>
          <a:endParaRPr lang="en-US"/>
        </a:p>
      </dgm:t>
    </dgm:pt>
    <dgm:pt modelId="{D7A4D7DA-9E6A-4FC5-897E-027F2D574AB9}" type="parTrans" cxnId="{D2401EC9-EF73-4720-9796-4F8EB21ABC0B}">
      <dgm:prSet/>
      <dgm:spPr/>
      <dgm:t>
        <a:bodyPr/>
        <a:lstStyle/>
        <a:p>
          <a:endParaRPr lang="en-US"/>
        </a:p>
      </dgm:t>
    </dgm:pt>
    <dgm:pt modelId="{C7AAEFF1-858C-41BE-BD47-0C7A8428503B}">
      <dgm:prSet custT="1"/>
      <dgm:spPr/>
      <dgm:t>
        <a:bodyPr/>
        <a:lstStyle/>
        <a:p>
          <a:r>
            <a:rPr lang="en-US" sz="1000" dirty="0" smtClean="0"/>
            <a:t>Decision made in Committee and  rest of Congress</a:t>
          </a:r>
          <a:endParaRPr lang="en-US" sz="1000" dirty="0"/>
        </a:p>
      </dgm:t>
    </dgm:pt>
    <dgm:pt modelId="{8B014977-DE55-45F4-9AEA-564A725FB8B5}" type="sibTrans" cxnId="{CB2ED89B-7455-49D8-BADF-1936CE5194CD}">
      <dgm:prSet/>
      <dgm:spPr/>
      <dgm:t>
        <a:bodyPr/>
        <a:lstStyle/>
        <a:p>
          <a:endParaRPr lang="en-US"/>
        </a:p>
      </dgm:t>
    </dgm:pt>
    <dgm:pt modelId="{C4C2D8F7-50FD-4975-B7EF-04327DBF1DA1}" type="parTrans" cxnId="{CB2ED89B-7455-49D8-BADF-1936CE5194CD}">
      <dgm:prSet/>
      <dgm:spPr/>
      <dgm:t>
        <a:bodyPr/>
        <a:lstStyle/>
        <a:p>
          <a:endParaRPr lang="en-US"/>
        </a:p>
      </dgm:t>
    </dgm:pt>
    <dgm:pt modelId="{7BA9BB3C-4C70-45EB-990B-A4691649FDC1}" type="pres">
      <dgm:prSet presAssocID="{F2183742-BA12-4B3B-A5B6-883DFF98B09E}" presName="Name0" presStyleCnt="0">
        <dgm:presLayoutVars>
          <dgm:dir/>
          <dgm:animLvl val="lvl"/>
          <dgm:resizeHandles val="exact"/>
        </dgm:presLayoutVars>
      </dgm:prSet>
      <dgm:spPr/>
      <dgm:t>
        <a:bodyPr/>
        <a:lstStyle/>
        <a:p>
          <a:endParaRPr lang="en-US"/>
        </a:p>
      </dgm:t>
    </dgm:pt>
    <dgm:pt modelId="{A184F7BD-F45C-4C90-B5F9-38492F61F898}" type="pres">
      <dgm:prSet presAssocID="{F2183742-BA12-4B3B-A5B6-883DFF98B09E}" presName="tSp" presStyleCnt="0"/>
      <dgm:spPr/>
    </dgm:pt>
    <dgm:pt modelId="{69D2E49A-058D-4057-8493-2870594AC2F7}" type="pres">
      <dgm:prSet presAssocID="{F2183742-BA12-4B3B-A5B6-883DFF98B09E}" presName="bSp" presStyleCnt="0"/>
      <dgm:spPr/>
    </dgm:pt>
    <dgm:pt modelId="{A9ECE421-450E-4D87-993F-35EE085C14DC}" type="pres">
      <dgm:prSet presAssocID="{F2183742-BA12-4B3B-A5B6-883DFF98B09E}" presName="process" presStyleCnt="0"/>
      <dgm:spPr/>
    </dgm:pt>
    <dgm:pt modelId="{857EB97A-E56C-4C0A-93DC-EBA00DCEA186}" type="pres">
      <dgm:prSet presAssocID="{A7071F39-D341-4EB1-B03D-94FDF2121BB7}" presName="composite1" presStyleCnt="0"/>
      <dgm:spPr/>
    </dgm:pt>
    <dgm:pt modelId="{EEA32B05-FCA5-4C84-AC00-6985FADBF587}" type="pres">
      <dgm:prSet presAssocID="{A7071F39-D341-4EB1-B03D-94FDF2121BB7}" presName="dummyNode1" presStyleLbl="node1" presStyleIdx="0" presStyleCnt="4"/>
      <dgm:spPr/>
    </dgm:pt>
    <dgm:pt modelId="{4FF86D66-4A16-40CE-9C32-22A7D82D4135}" type="pres">
      <dgm:prSet presAssocID="{A7071F39-D341-4EB1-B03D-94FDF2121BB7}" presName="childNode1" presStyleLbl="bgAcc1" presStyleIdx="0" presStyleCnt="4" custScaleX="167364" custScaleY="97019">
        <dgm:presLayoutVars>
          <dgm:bulletEnabled val="1"/>
        </dgm:presLayoutVars>
      </dgm:prSet>
      <dgm:spPr/>
      <dgm:t>
        <a:bodyPr/>
        <a:lstStyle/>
        <a:p>
          <a:endParaRPr lang="en-US"/>
        </a:p>
      </dgm:t>
    </dgm:pt>
    <dgm:pt modelId="{940F6DCD-47FD-45B2-A7D7-2B075198350E}" type="pres">
      <dgm:prSet presAssocID="{A7071F39-D341-4EB1-B03D-94FDF2121BB7}" presName="childNode1tx" presStyleLbl="bgAcc1" presStyleIdx="0" presStyleCnt="4">
        <dgm:presLayoutVars>
          <dgm:bulletEnabled val="1"/>
        </dgm:presLayoutVars>
      </dgm:prSet>
      <dgm:spPr/>
      <dgm:t>
        <a:bodyPr/>
        <a:lstStyle/>
        <a:p>
          <a:endParaRPr lang="en-US"/>
        </a:p>
      </dgm:t>
    </dgm:pt>
    <dgm:pt modelId="{F208AD03-65F1-4D11-9486-7C854D493259}" type="pres">
      <dgm:prSet presAssocID="{A7071F39-D341-4EB1-B03D-94FDF2121BB7}" presName="parentNode1" presStyleLbl="node1" presStyleIdx="0" presStyleCnt="4" custLinFactNeighborX="7185" custLinFactNeighborY="-3783">
        <dgm:presLayoutVars>
          <dgm:chMax val="1"/>
          <dgm:bulletEnabled val="1"/>
        </dgm:presLayoutVars>
      </dgm:prSet>
      <dgm:spPr/>
      <dgm:t>
        <a:bodyPr/>
        <a:lstStyle/>
        <a:p>
          <a:endParaRPr lang="en-US"/>
        </a:p>
      </dgm:t>
    </dgm:pt>
    <dgm:pt modelId="{77AABD7C-B02D-4D53-8B1B-73D177054FAD}" type="pres">
      <dgm:prSet presAssocID="{A7071F39-D341-4EB1-B03D-94FDF2121BB7}" presName="connSite1" presStyleCnt="0"/>
      <dgm:spPr/>
    </dgm:pt>
    <dgm:pt modelId="{B45767DA-61A2-41B7-9FC4-CAAEAF9C0BBD}" type="pres">
      <dgm:prSet presAssocID="{77B83CF1-4A61-4E7E-AFA9-7AD0D960223D}" presName="Name9" presStyleLbl="sibTrans2D1" presStyleIdx="0" presStyleCnt="3"/>
      <dgm:spPr/>
      <dgm:t>
        <a:bodyPr/>
        <a:lstStyle/>
        <a:p>
          <a:endParaRPr lang="en-US"/>
        </a:p>
      </dgm:t>
    </dgm:pt>
    <dgm:pt modelId="{47561DBD-04F0-443A-9B9A-8804073CA9C3}" type="pres">
      <dgm:prSet presAssocID="{A0DC82B7-BC65-462B-BDBC-83EBD870137A}" presName="composite2" presStyleCnt="0"/>
      <dgm:spPr/>
    </dgm:pt>
    <dgm:pt modelId="{3FB87AB9-A308-4ADF-BA64-ABC016142413}" type="pres">
      <dgm:prSet presAssocID="{A0DC82B7-BC65-462B-BDBC-83EBD870137A}" presName="dummyNode2" presStyleLbl="node1" presStyleIdx="0" presStyleCnt="4"/>
      <dgm:spPr/>
    </dgm:pt>
    <dgm:pt modelId="{7DB4546A-A93F-4BBA-BAFF-CD09699088E7}" type="pres">
      <dgm:prSet presAssocID="{A0DC82B7-BC65-462B-BDBC-83EBD870137A}" presName="childNode2" presStyleLbl="bgAcc1" presStyleIdx="1" presStyleCnt="4" custScaleX="129881" custScaleY="118579">
        <dgm:presLayoutVars>
          <dgm:bulletEnabled val="1"/>
        </dgm:presLayoutVars>
      </dgm:prSet>
      <dgm:spPr/>
      <dgm:t>
        <a:bodyPr/>
        <a:lstStyle/>
        <a:p>
          <a:endParaRPr lang="en-US"/>
        </a:p>
      </dgm:t>
    </dgm:pt>
    <dgm:pt modelId="{80605EEF-92E7-4AE5-9276-F6D5CC834BDE}" type="pres">
      <dgm:prSet presAssocID="{A0DC82B7-BC65-462B-BDBC-83EBD870137A}" presName="childNode2tx" presStyleLbl="bgAcc1" presStyleIdx="1" presStyleCnt="4">
        <dgm:presLayoutVars>
          <dgm:bulletEnabled val="1"/>
        </dgm:presLayoutVars>
      </dgm:prSet>
      <dgm:spPr/>
      <dgm:t>
        <a:bodyPr/>
        <a:lstStyle/>
        <a:p>
          <a:endParaRPr lang="en-US"/>
        </a:p>
      </dgm:t>
    </dgm:pt>
    <dgm:pt modelId="{B7077B53-83E3-4EE1-A022-D022D39649AF}" type="pres">
      <dgm:prSet presAssocID="{A0DC82B7-BC65-462B-BDBC-83EBD870137A}" presName="parentNode2" presStyleLbl="node1" presStyleIdx="1" presStyleCnt="4" custLinFactNeighborX="4787" custLinFactNeighborY="3326">
        <dgm:presLayoutVars>
          <dgm:chMax val="0"/>
          <dgm:bulletEnabled val="1"/>
        </dgm:presLayoutVars>
      </dgm:prSet>
      <dgm:spPr/>
      <dgm:t>
        <a:bodyPr/>
        <a:lstStyle/>
        <a:p>
          <a:endParaRPr lang="en-US"/>
        </a:p>
      </dgm:t>
    </dgm:pt>
    <dgm:pt modelId="{51E178FF-6AB3-427D-8589-6BA2288B8A5F}" type="pres">
      <dgm:prSet presAssocID="{A0DC82B7-BC65-462B-BDBC-83EBD870137A}" presName="connSite2" presStyleCnt="0"/>
      <dgm:spPr/>
    </dgm:pt>
    <dgm:pt modelId="{F79FD13F-00CC-44B0-BD8D-0E8D1B4504C1}" type="pres">
      <dgm:prSet presAssocID="{23738ED9-6B42-47C7-BD32-5E5EE033E7B2}" presName="Name18" presStyleLbl="sibTrans2D1" presStyleIdx="1" presStyleCnt="3"/>
      <dgm:spPr/>
      <dgm:t>
        <a:bodyPr/>
        <a:lstStyle/>
        <a:p>
          <a:endParaRPr lang="en-US"/>
        </a:p>
      </dgm:t>
    </dgm:pt>
    <dgm:pt modelId="{8F0CC4F2-5F66-4D5D-AA62-27AECF9D5D11}" type="pres">
      <dgm:prSet presAssocID="{5CB5B10C-A96A-47EC-9BC0-44555D1A6658}" presName="composite1" presStyleCnt="0"/>
      <dgm:spPr/>
    </dgm:pt>
    <dgm:pt modelId="{DE4A0617-517B-469E-BB91-F7CD2A020096}" type="pres">
      <dgm:prSet presAssocID="{5CB5B10C-A96A-47EC-9BC0-44555D1A6658}" presName="dummyNode1" presStyleLbl="node1" presStyleIdx="1" presStyleCnt="4"/>
      <dgm:spPr/>
    </dgm:pt>
    <dgm:pt modelId="{45779237-CA88-4B5C-9C36-F1B81A6E9BA2}" type="pres">
      <dgm:prSet presAssocID="{5CB5B10C-A96A-47EC-9BC0-44555D1A6658}" presName="childNode1" presStyleLbl="bgAcc1" presStyleIdx="2" presStyleCnt="4" custScaleX="134374" custScaleY="102232">
        <dgm:presLayoutVars>
          <dgm:bulletEnabled val="1"/>
        </dgm:presLayoutVars>
      </dgm:prSet>
      <dgm:spPr/>
      <dgm:t>
        <a:bodyPr/>
        <a:lstStyle/>
        <a:p>
          <a:endParaRPr lang="en-US"/>
        </a:p>
      </dgm:t>
    </dgm:pt>
    <dgm:pt modelId="{9D5BFEDE-CFC3-41D8-9F07-0D395F6F4264}" type="pres">
      <dgm:prSet presAssocID="{5CB5B10C-A96A-47EC-9BC0-44555D1A6658}" presName="childNode1tx" presStyleLbl="bgAcc1" presStyleIdx="2" presStyleCnt="4">
        <dgm:presLayoutVars>
          <dgm:bulletEnabled val="1"/>
        </dgm:presLayoutVars>
      </dgm:prSet>
      <dgm:spPr/>
      <dgm:t>
        <a:bodyPr/>
        <a:lstStyle/>
        <a:p>
          <a:endParaRPr lang="en-US"/>
        </a:p>
      </dgm:t>
    </dgm:pt>
    <dgm:pt modelId="{7A285B90-0861-420E-9590-FAAEFAA989BA}" type="pres">
      <dgm:prSet presAssocID="{5CB5B10C-A96A-47EC-9BC0-44555D1A6658}" presName="parentNode1" presStyleLbl="node1" presStyleIdx="2" presStyleCnt="4" custLinFactNeighborX="20593" custLinFactNeighborY="21351">
        <dgm:presLayoutVars>
          <dgm:chMax val="1"/>
          <dgm:bulletEnabled val="1"/>
        </dgm:presLayoutVars>
      </dgm:prSet>
      <dgm:spPr/>
      <dgm:t>
        <a:bodyPr/>
        <a:lstStyle/>
        <a:p>
          <a:endParaRPr lang="en-US"/>
        </a:p>
      </dgm:t>
    </dgm:pt>
    <dgm:pt modelId="{E48DE0CC-EBCE-431E-8513-38CD380D22C6}" type="pres">
      <dgm:prSet presAssocID="{5CB5B10C-A96A-47EC-9BC0-44555D1A6658}" presName="connSite1" presStyleCnt="0"/>
      <dgm:spPr/>
    </dgm:pt>
    <dgm:pt modelId="{C1E29661-2CF2-4CED-ADCE-AA684A0AFBD5}" type="pres">
      <dgm:prSet presAssocID="{39A0BDFB-6C78-4AE1-85B6-B0E772582DBA}" presName="Name9" presStyleLbl="sibTrans2D1" presStyleIdx="2" presStyleCnt="3"/>
      <dgm:spPr/>
      <dgm:t>
        <a:bodyPr/>
        <a:lstStyle/>
        <a:p>
          <a:endParaRPr lang="en-US"/>
        </a:p>
      </dgm:t>
    </dgm:pt>
    <dgm:pt modelId="{B76F2FB9-6F6F-44A4-A440-067FF94CD7D7}" type="pres">
      <dgm:prSet presAssocID="{39F01E83-744C-4A97-8CB3-78568494A415}" presName="composite2" presStyleCnt="0"/>
      <dgm:spPr/>
    </dgm:pt>
    <dgm:pt modelId="{14CCC3F4-A307-4068-B3D1-FE5355AEBE29}" type="pres">
      <dgm:prSet presAssocID="{39F01E83-744C-4A97-8CB3-78568494A415}" presName="dummyNode2" presStyleLbl="node1" presStyleIdx="2" presStyleCnt="4"/>
      <dgm:spPr/>
    </dgm:pt>
    <dgm:pt modelId="{99A186B2-EF96-4988-9C25-5C2625DAB85A}" type="pres">
      <dgm:prSet presAssocID="{39F01E83-744C-4A97-8CB3-78568494A415}" presName="childNode2" presStyleLbl="bgAcc1" presStyleIdx="3" presStyleCnt="4" custScaleX="149278" custScaleY="161832">
        <dgm:presLayoutVars>
          <dgm:bulletEnabled val="1"/>
        </dgm:presLayoutVars>
      </dgm:prSet>
      <dgm:spPr/>
      <dgm:t>
        <a:bodyPr/>
        <a:lstStyle/>
        <a:p>
          <a:endParaRPr lang="en-US"/>
        </a:p>
      </dgm:t>
    </dgm:pt>
    <dgm:pt modelId="{3D3699ED-7544-4F28-B7A5-03B4EEF2CAD4}" type="pres">
      <dgm:prSet presAssocID="{39F01E83-744C-4A97-8CB3-78568494A415}" presName="childNode2tx" presStyleLbl="bgAcc1" presStyleIdx="3" presStyleCnt="4">
        <dgm:presLayoutVars>
          <dgm:bulletEnabled val="1"/>
        </dgm:presLayoutVars>
      </dgm:prSet>
      <dgm:spPr/>
      <dgm:t>
        <a:bodyPr/>
        <a:lstStyle/>
        <a:p>
          <a:endParaRPr lang="en-US"/>
        </a:p>
      </dgm:t>
    </dgm:pt>
    <dgm:pt modelId="{BD55D68A-7D9C-4AE1-84E8-F59400C14535}" type="pres">
      <dgm:prSet presAssocID="{39F01E83-744C-4A97-8CB3-78568494A415}" presName="parentNode2" presStyleLbl="node1" presStyleIdx="3" presStyleCnt="4" custFlipVert="1" custFlipHor="1" custScaleX="16259" custScaleY="15768" custLinFactNeighborX="-16382" custLinFactNeighborY="11362">
        <dgm:presLayoutVars>
          <dgm:chMax val="0"/>
          <dgm:bulletEnabled val="1"/>
        </dgm:presLayoutVars>
      </dgm:prSet>
      <dgm:spPr/>
      <dgm:t>
        <a:bodyPr/>
        <a:lstStyle/>
        <a:p>
          <a:endParaRPr lang="en-US"/>
        </a:p>
      </dgm:t>
    </dgm:pt>
    <dgm:pt modelId="{E3467F50-3193-4370-ABC5-CDA9C9234381}" type="pres">
      <dgm:prSet presAssocID="{39F01E83-744C-4A97-8CB3-78568494A415}" presName="connSite2" presStyleCnt="0"/>
      <dgm:spPr/>
    </dgm:pt>
  </dgm:ptLst>
  <dgm:cxnLst>
    <dgm:cxn modelId="{5411835F-101C-4AD8-8C05-D28CE315E65F}" type="presOf" srcId="{A7071F39-D341-4EB1-B03D-94FDF2121BB7}" destId="{F208AD03-65F1-4D11-9486-7C854D493259}" srcOrd="0" destOrd="0" presId="urn:microsoft.com/office/officeart/2005/8/layout/hProcess4"/>
    <dgm:cxn modelId="{8DFF7F0B-BA5C-4AB0-94C1-68E297E9430E}" type="presOf" srcId="{F2183742-BA12-4B3B-A5B6-883DFF98B09E}" destId="{7BA9BB3C-4C70-45EB-990B-A4691649FDC1}" srcOrd="0" destOrd="0" presId="urn:microsoft.com/office/officeart/2005/8/layout/hProcess4"/>
    <dgm:cxn modelId="{01CB3105-FEDA-4C8C-897B-1AE4914F0144}" type="presOf" srcId="{5CB5B10C-A96A-47EC-9BC0-44555D1A6658}" destId="{7A285B90-0861-420E-9590-FAAEFAA989BA}" srcOrd="0" destOrd="0" presId="urn:microsoft.com/office/officeart/2005/8/layout/hProcess4"/>
    <dgm:cxn modelId="{C2A15CE1-4F68-4C98-BDD2-77DE132CE7DB}" type="presOf" srcId="{6D54E4CB-4183-4372-97AA-B11B1392FFE0}" destId="{45779237-CA88-4B5C-9C36-F1B81A6E9BA2}" srcOrd="0" destOrd="0" presId="urn:microsoft.com/office/officeart/2005/8/layout/hProcess4"/>
    <dgm:cxn modelId="{2C01E0FC-D3E3-4BDB-9658-2D973C41878D}" type="presOf" srcId="{39A0BDFB-6C78-4AE1-85B6-B0E772582DBA}" destId="{C1E29661-2CF2-4CED-ADCE-AA684A0AFBD5}" srcOrd="0" destOrd="0" presId="urn:microsoft.com/office/officeart/2005/8/layout/hProcess4"/>
    <dgm:cxn modelId="{D2401EC9-EF73-4720-9796-4F8EB21ABC0B}" srcId="{F2183742-BA12-4B3B-A5B6-883DFF98B09E}" destId="{39F01E83-744C-4A97-8CB3-78568494A415}" srcOrd="3" destOrd="0" parTransId="{D7A4D7DA-9E6A-4FC5-897E-027F2D574AB9}" sibTransId="{73B384A0-36A4-4464-8563-FDB0767980CC}"/>
    <dgm:cxn modelId="{9A1CC852-E56C-4F6F-A6E6-DBDED61863DC}" srcId="{F2183742-BA12-4B3B-A5B6-883DFF98B09E}" destId="{5CB5B10C-A96A-47EC-9BC0-44555D1A6658}" srcOrd="2" destOrd="0" parTransId="{4DF2C9BB-F9E4-4D1C-88E2-608F7DEE5EA0}" sibTransId="{39A0BDFB-6C78-4AE1-85B6-B0E772582DBA}"/>
    <dgm:cxn modelId="{6AE17C97-FD44-436D-B450-272B65968B82}" type="presOf" srcId="{E228FD2E-881C-4FD9-85DC-0FBAFCA09F88}" destId="{4FF86D66-4A16-40CE-9C32-22A7D82D4135}" srcOrd="0" destOrd="0" presId="urn:microsoft.com/office/officeart/2005/8/layout/hProcess4"/>
    <dgm:cxn modelId="{C3A615A5-92B0-4DD3-83A4-2DD08DF44102}" type="presOf" srcId="{45679D42-7C71-4EA1-B87C-A87E083AB485}" destId="{7DB4546A-A93F-4BBA-BAFF-CD09699088E7}" srcOrd="0" destOrd="0" presId="urn:microsoft.com/office/officeart/2005/8/layout/hProcess4"/>
    <dgm:cxn modelId="{33296A7D-33FC-4D8E-888C-1085CE50A94E}" type="presOf" srcId="{E228FD2E-881C-4FD9-85DC-0FBAFCA09F88}" destId="{940F6DCD-47FD-45B2-A7D7-2B075198350E}" srcOrd="1" destOrd="0" presId="urn:microsoft.com/office/officeart/2005/8/layout/hProcess4"/>
    <dgm:cxn modelId="{FB805FA9-4F6E-4DE7-BB85-C9DF9FD2BFE5}" srcId="{5CB5B10C-A96A-47EC-9BC0-44555D1A6658}" destId="{EAC6DE8A-F761-4095-B6E4-9C566CED4C5B}" srcOrd="1" destOrd="0" parTransId="{A22821D4-4EAD-4665-BB99-406A338A99BC}" sibTransId="{1D95D778-DB4A-44EF-B9E6-82BF8FA05D32}"/>
    <dgm:cxn modelId="{4F6C66BA-EE12-427C-9DDE-AED6794D15A9}" type="presOf" srcId="{45679D42-7C71-4EA1-B87C-A87E083AB485}" destId="{80605EEF-92E7-4AE5-9276-F6D5CC834BDE}" srcOrd="1" destOrd="0" presId="urn:microsoft.com/office/officeart/2005/8/layout/hProcess4"/>
    <dgm:cxn modelId="{CEB59751-2547-468C-AF2A-C0508BC01F97}" type="presOf" srcId="{C7AAEFF1-858C-41BE-BD47-0C7A8428503B}" destId="{3D3699ED-7544-4F28-B7A5-03B4EEF2CAD4}" srcOrd="1" destOrd="0" presId="urn:microsoft.com/office/officeart/2005/8/layout/hProcess4"/>
    <dgm:cxn modelId="{543CF92A-B3A5-4BB9-B972-0D362192FD6C}" type="presOf" srcId="{EAC6DE8A-F761-4095-B6E4-9C566CED4C5B}" destId="{45779237-CA88-4B5C-9C36-F1B81A6E9BA2}" srcOrd="0" destOrd="1" presId="urn:microsoft.com/office/officeart/2005/8/layout/hProcess4"/>
    <dgm:cxn modelId="{D3484329-4439-4469-BF25-2D9E570AB396}" srcId="{A7071F39-D341-4EB1-B03D-94FDF2121BB7}" destId="{E228FD2E-881C-4FD9-85DC-0FBAFCA09F88}" srcOrd="0" destOrd="0" parTransId="{09B94CD2-DF03-4B99-9FD9-BB500AD025A3}" sibTransId="{BEABC127-4297-47BA-A3DF-0F6D27F767D1}"/>
    <dgm:cxn modelId="{E0D48EBD-68E1-4DAF-B8D7-5EE023688F8F}" type="presOf" srcId="{23738ED9-6B42-47C7-BD32-5E5EE033E7B2}" destId="{F79FD13F-00CC-44B0-BD8D-0E8D1B4504C1}" srcOrd="0" destOrd="0" presId="urn:microsoft.com/office/officeart/2005/8/layout/hProcess4"/>
    <dgm:cxn modelId="{F8A14567-B414-4CEE-9414-0B7BA638B1D9}" type="presOf" srcId="{EAC6DE8A-F761-4095-B6E4-9C566CED4C5B}" destId="{9D5BFEDE-CFC3-41D8-9F07-0D395F6F4264}" srcOrd="1" destOrd="1" presId="urn:microsoft.com/office/officeart/2005/8/layout/hProcess4"/>
    <dgm:cxn modelId="{10C98C17-B6BB-4A21-A996-95C70E042400}" type="presOf" srcId="{6D54E4CB-4183-4372-97AA-B11B1392FFE0}" destId="{9D5BFEDE-CFC3-41D8-9F07-0D395F6F4264}" srcOrd="1" destOrd="0" presId="urn:microsoft.com/office/officeart/2005/8/layout/hProcess4"/>
    <dgm:cxn modelId="{F8771A1A-B172-46D6-B6C8-62DA4B4A5643}" srcId="{5CB5B10C-A96A-47EC-9BC0-44555D1A6658}" destId="{6D54E4CB-4183-4372-97AA-B11B1392FFE0}" srcOrd="0" destOrd="0" parTransId="{46119AD4-B00C-468E-B891-A9F4543F1C68}" sibTransId="{A4273CDB-9F0D-4DE3-A5C0-CBD4BE387DC1}"/>
    <dgm:cxn modelId="{BD6F6685-2BF4-48D6-BCAF-29C731564EE0}" type="presOf" srcId="{77B83CF1-4A61-4E7E-AFA9-7AD0D960223D}" destId="{B45767DA-61A2-41B7-9FC4-CAAEAF9C0BBD}" srcOrd="0" destOrd="0" presId="urn:microsoft.com/office/officeart/2005/8/layout/hProcess4"/>
    <dgm:cxn modelId="{9BC114CB-5AF0-4339-8F6D-210B445BC484}" type="presOf" srcId="{A0DC82B7-BC65-462B-BDBC-83EBD870137A}" destId="{B7077B53-83E3-4EE1-A022-D022D39649AF}" srcOrd="0" destOrd="0" presId="urn:microsoft.com/office/officeart/2005/8/layout/hProcess4"/>
    <dgm:cxn modelId="{34EB38F4-0680-49B2-8A50-40E001A7160B}" type="presOf" srcId="{39F01E83-744C-4A97-8CB3-78568494A415}" destId="{BD55D68A-7D9C-4AE1-84E8-F59400C14535}" srcOrd="0" destOrd="0" presId="urn:microsoft.com/office/officeart/2005/8/layout/hProcess4"/>
    <dgm:cxn modelId="{84C8445D-220B-4DA2-9528-A9396438243C}" srcId="{F2183742-BA12-4B3B-A5B6-883DFF98B09E}" destId="{A0DC82B7-BC65-462B-BDBC-83EBD870137A}" srcOrd="1" destOrd="0" parTransId="{44FD4D29-CBA8-4F0A-AD99-1FFF99CA25D1}" sibTransId="{23738ED9-6B42-47C7-BD32-5E5EE033E7B2}"/>
    <dgm:cxn modelId="{CB2ED89B-7455-49D8-BADF-1936CE5194CD}" srcId="{39F01E83-744C-4A97-8CB3-78568494A415}" destId="{C7AAEFF1-858C-41BE-BD47-0C7A8428503B}" srcOrd="0" destOrd="0" parTransId="{C4C2D8F7-50FD-4975-B7EF-04327DBF1DA1}" sibTransId="{8B014977-DE55-45F4-9AEA-564A725FB8B5}"/>
    <dgm:cxn modelId="{11BD610C-C555-446A-A271-F84CF379F81B}" srcId="{A0DC82B7-BC65-462B-BDBC-83EBD870137A}" destId="{45679D42-7C71-4EA1-B87C-A87E083AB485}" srcOrd="0" destOrd="0" parTransId="{14CA388A-BD26-4ACD-BFFC-5A5C8A7F190D}" sibTransId="{52227D79-3EB6-49A9-B1C7-26A8FA7AC3CF}"/>
    <dgm:cxn modelId="{320258FF-C70F-49E8-B4E9-11E7E261A010}" srcId="{F2183742-BA12-4B3B-A5B6-883DFF98B09E}" destId="{A7071F39-D341-4EB1-B03D-94FDF2121BB7}" srcOrd="0" destOrd="0" parTransId="{6773F62B-8F94-4E44-A5B4-D1111CB0B417}" sibTransId="{77B83CF1-4A61-4E7E-AFA9-7AD0D960223D}"/>
    <dgm:cxn modelId="{2AFD02BD-86CC-4A7E-AD6D-7D720F0DDF23}" type="presOf" srcId="{C7AAEFF1-858C-41BE-BD47-0C7A8428503B}" destId="{99A186B2-EF96-4988-9C25-5C2625DAB85A}" srcOrd="0" destOrd="0" presId="urn:microsoft.com/office/officeart/2005/8/layout/hProcess4"/>
    <dgm:cxn modelId="{7FAD7713-C960-43A8-B3D3-F142D5452FD8}" type="presParOf" srcId="{7BA9BB3C-4C70-45EB-990B-A4691649FDC1}" destId="{A184F7BD-F45C-4C90-B5F9-38492F61F898}" srcOrd="0" destOrd="0" presId="urn:microsoft.com/office/officeart/2005/8/layout/hProcess4"/>
    <dgm:cxn modelId="{D6852020-D7B3-4DD6-AE8D-2D1AE970FE64}" type="presParOf" srcId="{7BA9BB3C-4C70-45EB-990B-A4691649FDC1}" destId="{69D2E49A-058D-4057-8493-2870594AC2F7}" srcOrd="1" destOrd="0" presId="urn:microsoft.com/office/officeart/2005/8/layout/hProcess4"/>
    <dgm:cxn modelId="{42FC6B66-2BE7-4DC3-90E5-FACAFDA3EBE3}" type="presParOf" srcId="{7BA9BB3C-4C70-45EB-990B-A4691649FDC1}" destId="{A9ECE421-450E-4D87-993F-35EE085C14DC}" srcOrd="2" destOrd="0" presId="urn:microsoft.com/office/officeart/2005/8/layout/hProcess4"/>
    <dgm:cxn modelId="{B9BB400D-0507-42F3-B8D9-CB931D4C85A8}" type="presParOf" srcId="{A9ECE421-450E-4D87-993F-35EE085C14DC}" destId="{857EB97A-E56C-4C0A-93DC-EBA00DCEA186}" srcOrd="0" destOrd="0" presId="urn:microsoft.com/office/officeart/2005/8/layout/hProcess4"/>
    <dgm:cxn modelId="{C2EE8EE5-1A02-47EC-9AC2-68BC48CC8FC6}" type="presParOf" srcId="{857EB97A-E56C-4C0A-93DC-EBA00DCEA186}" destId="{EEA32B05-FCA5-4C84-AC00-6985FADBF587}" srcOrd="0" destOrd="0" presId="urn:microsoft.com/office/officeart/2005/8/layout/hProcess4"/>
    <dgm:cxn modelId="{F8F7F7C3-509D-4EF5-A507-39D6B00CD6AB}" type="presParOf" srcId="{857EB97A-E56C-4C0A-93DC-EBA00DCEA186}" destId="{4FF86D66-4A16-40CE-9C32-22A7D82D4135}" srcOrd="1" destOrd="0" presId="urn:microsoft.com/office/officeart/2005/8/layout/hProcess4"/>
    <dgm:cxn modelId="{D8DA9C0D-6CAA-42B0-9303-9DB92B5481FD}" type="presParOf" srcId="{857EB97A-E56C-4C0A-93DC-EBA00DCEA186}" destId="{940F6DCD-47FD-45B2-A7D7-2B075198350E}" srcOrd="2" destOrd="0" presId="urn:microsoft.com/office/officeart/2005/8/layout/hProcess4"/>
    <dgm:cxn modelId="{D3B9428E-5DC5-4DEB-B13B-1367BAD99B46}" type="presParOf" srcId="{857EB97A-E56C-4C0A-93DC-EBA00DCEA186}" destId="{F208AD03-65F1-4D11-9486-7C854D493259}" srcOrd="3" destOrd="0" presId="urn:microsoft.com/office/officeart/2005/8/layout/hProcess4"/>
    <dgm:cxn modelId="{3D21DBE6-4E0A-4415-BCE7-E1C9BAF565F5}" type="presParOf" srcId="{857EB97A-E56C-4C0A-93DC-EBA00DCEA186}" destId="{77AABD7C-B02D-4D53-8B1B-73D177054FAD}" srcOrd="4" destOrd="0" presId="urn:microsoft.com/office/officeart/2005/8/layout/hProcess4"/>
    <dgm:cxn modelId="{FDD54AD3-849B-4822-9305-C6D75ED411AA}" type="presParOf" srcId="{A9ECE421-450E-4D87-993F-35EE085C14DC}" destId="{B45767DA-61A2-41B7-9FC4-CAAEAF9C0BBD}" srcOrd="1" destOrd="0" presId="urn:microsoft.com/office/officeart/2005/8/layout/hProcess4"/>
    <dgm:cxn modelId="{ED849E42-03D3-46C2-B37C-EB46A7743FB2}" type="presParOf" srcId="{A9ECE421-450E-4D87-993F-35EE085C14DC}" destId="{47561DBD-04F0-443A-9B9A-8804073CA9C3}" srcOrd="2" destOrd="0" presId="urn:microsoft.com/office/officeart/2005/8/layout/hProcess4"/>
    <dgm:cxn modelId="{7DD8FCC8-E9C4-4EB9-9BAF-46E2F50DD6E4}" type="presParOf" srcId="{47561DBD-04F0-443A-9B9A-8804073CA9C3}" destId="{3FB87AB9-A308-4ADF-BA64-ABC016142413}" srcOrd="0" destOrd="0" presId="urn:microsoft.com/office/officeart/2005/8/layout/hProcess4"/>
    <dgm:cxn modelId="{8636C483-6C70-423F-8675-22094935F644}" type="presParOf" srcId="{47561DBD-04F0-443A-9B9A-8804073CA9C3}" destId="{7DB4546A-A93F-4BBA-BAFF-CD09699088E7}" srcOrd="1" destOrd="0" presId="urn:microsoft.com/office/officeart/2005/8/layout/hProcess4"/>
    <dgm:cxn modelId="{6751071B-A175-44CF-B4DB-91ADD9999F1C}" type="presParOf" srcId="{47561DBD-04F0-443A-9B9A-8804073CA9C3}" destId="{80605EEF-92E7-4AE5-9276-F6D5CC834BDE}" srcOrd="2" destOrd="0" presId="urn:microsoft.com/office/officeart/2005/8/layout/hProcess4"/>
    <dgm:cxn modelId="{76EC8F74-29C3-47EF-8103-F3A52893E294}" type="presParOf" srcId="{47561DBD-04F0-443A-9B9A-8804073CA9C3}" destId="{B7077B53-83E3-4EE1-A022-D022D39649AF}" srcOrd="3" destOrd="0" presId="urn:microsoft.com/office/officeart/2005/8/layout/hProcess4"/>
    <dgm:cxn modelId="{0F89F8A0-B3DE-4F84-80A1-6310253953F6}" type="presParOf" srcId="{47561DBD-04F0-443A-9B9A-8804073CA9C3}" destId="{51E178FF-6AB3-427D-8589-6BA2288B8A5F}" srcOrd="4" destOrd="0" presId="urn:microsoft.com/office/officeart/2005/8/layout/hProcess4"/>
    <dgm:cxn modelId="{C3D2F904-4E24-4556-A275-2CC76C5BFA2B}" type="presParOf" srcId="{A9ECE421-450E-4D87-993F-35EE085C14DC}" destId="{F79FD13F-00CC-44B0-BD8D-0E8D1B4504C1}" srcOrd="3" destOrd="0" presId="urn:microsoft.com/office/officeart/2005/8/layout/hProcess4"/>
    <dgm:cxn modelId="{36D6353B-CDE3-45B0-9118-F83A54886664}" type="presParOf" srcId="{A9ECE421-450E-4D87-993F-35EE085C14DC}" destId="{8F0CC4F2-5F66-4D5D-AA62-27AECF9D5D11}" srcOrd="4" destOrd="0" presId="urn:microsoft.com/office/officeart/2005/8/layout/hProcess4"/>
    <dgm:cxn modelId="{D97DB86E-903B-4D09-8895-3061C138CD3B}" type="presParOf" srcId="{8F0CC4F2-5F66-4D5D-AA62-27AECF9D5D11}" destId="{DE4A0617-517B-469E-BB91-F7CD2A020096}" srcOrd="0" destOrd="0" presId="urn:microsoft.com/office/officeart/2005/8/layout/hProcess4"/>
    <dgm:cxn modelId="{36879BAB-AFA5-4CA7-8915-5E6FBE83F672}" type="presParOf" srcId="{8F0CC4F2-5F66-4D5D-AA62-27AECF9D5D11}" destId="{45779237-CA88-4B5C-9C36-F1B81A6E9BA2}" srcOrd="1" destOrd="0" presId="urn:microsoft.com/office/officeart/2005/8/layout/hProcess4"/>
    <dgm:cxn modelId="{AAC90744-9AAE-4E06-B8F2-34FF822D03E9}" type="presParOf" srcId="{8F0CC4F2-5F66-4D5D-AA62-27AECF9D5D11}" destId="{9D5BFEDE-CFC3-41D8-9F07-0D395F6F4264}" srcOrd="2" destOrd="0" presId="urn:microsoft.com/office/officeart/2005/8/layout/hProcess4"/>
    <dgm:cxn modelId="{2E248F91-614A-42CD-9568-B5BD2AD9D32B}" type="presParOf" srcId="{8F0CC4F2-5F66-4D5D-AA62-27AECF9D5D11}" destId="{7A285B90-0861-420E-9590-FAAEFAA989BA}" srcOrd="3" destOrd="0" presId="urn:microsoft.com/office/officeart/2005/8/layout/hProcess4"/>
    <dgm:cxn modelId="{C2880199-57BF-42E2-8920-C76E2D27A154}" type="presParOf" srcId="{8F0CC4F2-5F66-4D5D-AA62-27AECF9D5D11}" destId="{E48DE0CC-EBCE-431E-8513-38CD380D22C6}" srcOrd="4" destOrd="0" presId="urn:microsoft.com/office/officeart/2005/8/layout/hProcess4"/>
    <dgm:cxn modelId="{E53AA89B-B09B-4981-BB7F-1486BA54883E}" type="presParOf" srcId="{A9ECE421-450E-4D87-993F-35EE085C14DC}" destId="{C1E29661-2CF2-4CED-ADCE-AA684A0AFBD5}" srcOrd="5" destOrd="0" presId="urn:microsoft.com/office/officeart/2005/8/layout/hProcess4"/>
    <dgm:cxn modelId="{DA99783C-4FD9-47A6-9BB5-23A644EF3E36}" type="presParOf" srcId="{A9ECE421-450E-4D87-993F-35EE085C14DC}" destId="{B76F2FB9-6F6F-44A4-A440-067FF94CD7D7}" srcOrd="6" destOrd="0" presId="urn:microsoft.com/office/officeart/2005/8/layout/hProcess4"/>
    <dgm:cxn modelId="{E54601E4-519A-4E98-B6DA-263DEC3C28AD}" type="presParOf" srcId="{B76F2FB9-6F6F-44A4-A440-067FF94CD7D7}" destId="{14CCC3F4-A307-4068-B3D1-FE5355AEBE29}" srcOrd="0" destOrd="0" presId="urn:microsoft.com/office/officeart/2005/8/layout/hProcess4"/>
    <dgm:cxn modelId="{1CE78712-3035-4B4F-B982-BE3A247D25BA}" type="presParOf" srcId="{B76F2FB9-6F6F-44A4-A440-067FF94CD7D7}" destId="{99A186B2-EF96-4988-9C25-5C2625DAB85A}" srcOrd="1" destOrd="0" presId="urn:microsoft.com/office/officeart/2005/8/layout/hProcess4"/>
    <dgm:cxn modelId="{D33558F4-F2FC-4DC7-BF5C-4A3477916BFB}" type="presParOf" srcId="{B76F2FB9-6F6F-44A4-A440-067FF94CD7D7}" destId="{3D3699ED-7544-4F28-B7A5-03B4EEF2CAD4}" srcOrd="2" destOrd="0" presId="urn:microsoft.com/office/officeart/2005/8/layout/hProcess4"/>
    <dgm:cxn modelId="{4916BFD9-88AC-4272-A984-DE28F22E149E}" type="presParOf" srcId="{B76F2FB9-6F6F-44A4-A440-067FF94CD7D7}" destId="{BD55D68A-7D9C-4AE1-84E8-F59400C14535}" srcOrd="3" destOrd="0" presId="urn:microsoft.com/office/officeart/2005/8/layout/hProcess4"/>
    <dgm:cxn modelId="{346EA1C4-60DC-4607-9D8F-8F0A01C9AFCF}" type="presParOf" srcId="{B76F2FB9-6F6F-44A4-A440-067FF94CD7D7}" destId="{E3467F50-3193-4370-ABC5-CDA9C9234381}"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83742-BA12-4B3B-A5B6-883DFF98B09E}" type="doc">
      <dgm:prSet loTypeId="urn:microsoft.com/office/officeart/2005/8/layout/hProcess4" loCatId="process" qsTypeId="urn:microsoft.com/office/officeart/2005/8/quickstyle/simple3" qsCatId="simple" csTypeId="urn:microsoft.com/office/officeart/2005/8/colors/accent2_1" csCatId="accent2" phldr="1"/>
      <dgm:spPr/>
      <dgm:t>
        <a:bodyPr/>
        <a:lstStyle/>
        <a:p>
          <a:endParaRPr lang="en-US"/>
        </a:p>
      </dgm:t>
    </dgm:pt>
    <dgm:pt modelId="{A7071F39-D341-4EB1-B03D-94FDF2121BB7}">
      <dgm:prSet phldrT="[Text]"/>
      <dgm:spPr/>
      <dgm:t>
        <a:bodyPr/>
        <a:lstStyle/>
        <a:p>
          <a:r>
            <a:rPr lang="en-US" dirty="0" smtClean="0"/>
            <a:t>Program Checklist</a:t>
          </a:r>
          <a:endParaRPr lang="en-US" dirty="0"/>
        </a:p>
      </dgm:t>
    </dgm:pt>
    <dgm:pt modelId="{6773F62B-8F94-4E44-A5B4-D1111CB0B417}" type="parTrans" cxnId="{320258FF-C70F-49E8-B4E9-11E7E261A010}">
      <dgm:prSet/>
      <dgm:spPr/>
      <dgm:t>
        <a:bodyPr/>
        <a:lstStyle/>
        <a:p>
          <a:endParaRPr lang="en-US"/>
        </a:p>
      </dgm:t>
    </dgm:pt>
    <dgm:pt modelId="{77B83CF1-4A61-4E7E-AFA9-7AD0D960223D}" type="sibTrans" cxnId="{320258FF-C70F-49E8-B4E9-11E7E261A010}">
      <dgm:prSet/>
      <dgm:spPr/>
      <dgm:t>
        <a:bodyPr/>
        <a:lstStyle/>
        <a:p>
          <a:endParaRPr lang="en-US"/>
        </a:p>
      </dgm:t>
    </dgm:pt>
    <dgm:pt modelId="{E228FD2E-881C-4FD9-85DC-0FBAFCA09F88}">
      <dgm:prSet phldrT="[Text]" custT="1"/>
      <dgm:spPr/>
      <dgm:t>
        <a:bodyPr/>
        <a:lstStyle/>
        <a:p>
          <a:r>
            <a:rPr lang="en-US" sz="1000" dirty="0" smtClean="0"/>
            <a:t>Agency staffer comes up with an idea</a:t>
          </a:r>
          <a:endParaRPr lang="en-US" sz="1000" dirty="0"/>
        </a:p>
      </dgm:t>
    </dgm:pt>
    <dgm:pt modelId="{09B94CD2-DF03-4B99-9FD9-BB500AD025A3}" type="parTrans" cxnId="{D3484329-4439-4469-BF25-2D9E570AB396}">
      <dgm:prSet/>
      <dgm:spPr/>
      <dgm:t>
        <a:bodyPr/>
        <a:lstStyle/>
        <a:p>
          <a:endParaRPr lang="en-US"/>
        </a:p>
      </dgm:t>
    </dgm:pt>
    <dgm:pt modelId="{BEABC127-4297-47BA-A3DF-0F6D27F767D1}" type="sibTrans" cxnId="{D3484329-4439-4469-BF25-2D9E570AB396}">
      <dgm:prSet/>
      <dgm:spPr/>
      <dgm:t>
        <a:bodyPr/>
        <a:lstStyle/>
        <a:p>
          <a:endParaRPr lang="en-US"/>
        </a:p>
      </dgm:t>
    </dgm:pt>
    <dgm:pt modelId="{A0DC82B7-BC65-462B-BDBC-83EBD870137A}">
      <dgm:prSet phldrT="[Text]"/>
      <dgm:spPr/>
      <dgm:t>
        <a:bodyPr/>
        <a:lstStyle/>
        <a:p>
          <a:r>
            <a:rPr lang="en-US" dirty="0" smtClean="0"/>
            <a:t>Program Details</a:t>
          </a:r>
          <a:endParaRPr lang="en-US" dirty="0"/>
        </a:p>
      </dgm:t>
    </dgm:pt>
    <dgm:pt modelId="{44FD4D29-CBA8-4F0A-AD99-1FFF99CA25D1}" type="parTrans" cxnId="{84C8445D-220B-4DA2-9528-A9396438243C}">
      <dgm:prSet/>
      <dgm:spPr/>
      <dgm:t>
        <a:bodyPr/>
        <a:lstStyle/>
        <a:p>
          <a:endParaRPr lang="en-US"/>
        </a:p>
      </dgm:t>
    </dgm:pt>
    <dgm:pt modelId="{23738ED9-6B42-47C7-BD32-5E5EE033E7B2}" type="sibTrans" cxnId="{84C8445D-220B-4DA2-9528-A9396438243C}">
      <dgm:prSet/>
      <dgm:spPr/>
      <dgm:t>
        <a:bodyPr/>
        <a:lstStyle/>
        <a:p>
          <a:endParaRPr lang="en-US"/>
        </a:p>
      </dgm:t>
    </dgm:pt>
    <dgm:pt modelId="{45679D42-7C71-4EA1-B87C-A87E083AB485}">
      <dgm:prSet phldrT="[Text]" custT="1"/>
      <dgm:spPr/>
      <dgm:t>
        <a:bodyPr/>
        <a:lstStyle/>
        <a:p>
          <a:r>
            <a:rPr lang="en-US" sz="1000" dirty="0" smtClean="0"/>
            <a:t>Agency staffer develops a program proposal</a:t>
          </a:r>
          <a:endParaRPr lang="en-US" sz="1000" dirty="0"/>
        </a:p>
      </dgm:t>
    </dgm:pt>
    <dgm:pt modelId="{14CA388A-BD26-4ACD-BFFC-5A5C8A7F190D}" type="parTrans" cxnId="{11BD610C-C555-446A-A271-F84CF379F81B}">
      <dgm:prSet/>
      <dgm:spPr/>
      <dgm:t>
        <a:bodyPr/>
        <a:lstStyle/>
        <a:p>
          <a:endParaRPr lang="en-US"/>
        </a:p>
      </dgm:t>
    </dgm:pt>
    <dgm:pt modelId="{52227D79-3EB6-49A9-B1C7-26A8FA7AC3CF}" type="sibTrans" cxnId="{11BD610C-C555-446A-A271-F84CF379F81B}">
      <dgm:prSet/>
      <dgm:spPr/>
      <dgm:t>
        <a:bodyPr/>
        <a:lstStyle/>
        <a:p>
          <a:endParaRPr lang="en-US"/>
        </a:p>
      </dgm:t>
    </dgm:pt>
    <dgm:pt modelId="{5CB5B10C-A96A-47EC-9BC0-44555D1A6658}">
      <dgm:prSet phldrT="[Text]"/>
      <dgm:spPr/>
      <dgm:t>
        <a:bodyPr/>
        <a:lstStyle/>
        <a:p>
          <a:r>
            <a:rPr lang="en-US" dirty="0" smtClean="0"/>
            <a:t>Program Assessment </a:t>
          </a:r>
          <a:endParaRPr lang="en-US" dirty="0"/>
        </a:p>
      </dgm:t>
    </dgm:pt>
    <dgm:pt modelId="{4DF2C9BB-F9E4-4D1C-88E2-608F7DEE5EA0}" type="parTrans" cxnId="{9A1CC852-E56C-4F6F-A6E6-DBDED61863DC}">
      <dgm:prSet/>
      <dgm:spPr/>
      <dgm:t>
        <a:bodyPr/>
        <a:lstStyle/>
        <a:p>
          <a:endParaRPr lang="en-US"/>
        </a:p>
      </dgm:t>
    </dgm:pt>
    <dgm:pt modelId="{39A0BDFB-6C78-4AE1-85B6-B0E772582DBA}" type="sibTrans" cxnId="{9A1CC852-E56C-4F6F-A6E6-DBDED61863DC}">
      <dgm:prSet/>
      <dgm:spPr/>
      <dgm:t>
        <a:bodyPr/>
        <a:lstStyle/>
        <a:p>
          <a:endParaRPr lang="en-US"/>
        </a:p>
      </dgm:t>
    </dgm:pt>
    <dgm:pt modelId="{6D54E4CB-4183-4372-97AA-B11B1392FFE0}">
      <dgm:prSet phldrT="[Text]" custT="1"/>
      <dgm:spPr/>
      <dgm:t>
        <a:bodyPr/>
        <a:lstStyle/>
        <a:p>
          <a:r>
            <a:rPr lang="en-US" sz="1000" dirty="0" smtClean="0"/>
            <a:t>Interagency panel reviews the proposal</a:t>
          </a:r>
          <a:endParaRPr lang="en-US" sz="1000" dirty="0"/>
        </a:p>
      </dgm:t>
    </dgm:pt>
    <dgm:pt modelId="{46119AD4-B00C-468E-B891-A9F4543F1C68}" type="parTrans" cxnId="{F8771A1A-B172-46D6-B6C8-62DA4B4A5643}">
      <dgm:prSet/>
      <dgm:spPr/>
      <dgm:t>
        <a:bodyPr/>
        <a:lstStyle/>
        <a:p>
          <a:endParaRPr lang="en-US"/>
        </a:p>
      </dgm:t>
    </dgm:pt>
    <dgm:pt modelId="{A4273CDB-9F0D-4DE3-A5C0-CBD4BE387DC1}" type="sibTrans" cxnId="{F8771A1A-B172-46D6-B6C8-62DA4B4A5643}">
      <dgm:prSet/>
      <dgm:spPr/>
      <dgm:t>
        <a:bodyPr/>
        <a:lstStyle/>
        <a:p>
          <a:endParaRPr lang="en-US"/>
        </a:p>
      </dgm:t>
    </dgm:pt>
    <dgm:pt modelId="{39F01E83-744C-4A97-8CB3-78568494A415}">
      <dgm:prSet/>
      <dgm:spPr/>
      <dgm:t>
        <a:bodyPr/>
        <a:lstStyle/>
        <a:p>
          <a:endParaRPr lang="en-US" dirty="0"/>
        </a:p>
      </dgm:t>
    </dgm:pt>
    <dgm:pt modelId="{73B384A0-36A4-4464-8563-FDB0767980CC}" type="sibTrans" cxnId="{D2401EC9-EF73-4720-9796-4F8EB21ABC0B}">
      <dgm:prSet/>
      <dgm:spPr/>
      <dgm:t>
        <a:bodyPr/>
        <a:lstStyle/>
        <a:p>
          <a:endParaRPr lang="en-US"/>
        </a:p>
      </dgm:t>
    </dgm:pt>
    <dgm:pt modelId="{D7A4D7DA-9E6A-4FC5-897E-027F2D574AB9}" type="parTrans" cxnId="{D2401EC9-EF73-4720-9796-4F8EB21ABC0B}">
      <dgm:prSet/>
      <dgm:spPr/>
      <dgm:t>
        <a:bodyPr/>
        <a:lstStyle/>
        <a:p>
          <a:endParaRPr lang="en-US"/>
        </a:p>
      </dgm:t>
    </dgm:pt>
    <dgm:pt modelId="{EAC6DE8A-F761-4095-B6E4-9C566CED4C5B}">
      <dgm:prSet phldrT="[Text]" custT="1"/>
      <dgm:spPr/>
      <dgm:t>
        <a:bodyPr/>
        <a:lstStyle/>
        <a:p>
          <a:endParaRPr lang="en-US" sz="1000" dirty="0"/>
        </a:p>
      </dgm:t>
    </dgm:pt>
    <dgm:pt modelId="{1D95D778-DB4A-44EF-B9E6-82BF8FA05D32}" type="sibTrans" cxnId="{FB805FA9-4F6E-4DE7-BB85-C9DF9FD2BFE5}">
      <dgm:prSet/>
      <dgm:spPr/>
      <dgm:t>
        <a:bodyPr/>
        <a:lstStyle/>
        <a:p>
          <a:endParaRPr lang="en-US"/>
        </a:p>
      </dgm:t>
    </dgm:pt>
    <dgm:pt modelId="{A22821D4-4EAD-4665-BB99-406A338A99BC}" type="parTrans" cxnId="{FB805FA9-4F6E-4DE7-BB85-C9DF9FD2BFE5}">
      <dgm:prSet/>
      <dgm:spPr/>
      <dgm:t>
        <a:bodyPr/>
        <a:lstStyle/>
        <a:p>
          <a:endParaRPr lang="en-US"/>
        </a:p>
      </dgm:t>
    </dgm:pt>
    <dgm:pt modelId="{C7AAEFF1-858C-41BE-BD47-0C7A8428503B}">
      <dgm:prSet custT="1"/>
      <dgm:spPr/>
      <dgm:t>
        <a:bodyPr/>
        <a:lstStyle/>
        <a:p>
          <a:r>
            <a:rPr lang="en-US" sz="1000" dirty="0" smtClean="0"/>
            <a:t>Decision made in the agency, OMB and  Congress</a:t>
          </a:r>
          <a:endParaRPr lang="en-US" sz="1000" dirty="0"/>
        </a:p>
      </dgm:t>
    </dgm:pt>
    <dgm:pt modelId="{C4C2D8F7-50FD-4975-B7EF-04327DBF1DA1}" type="parTrans" cxnId="{CB2ED89B-7455-49D8-BADF-1936CE5194CD}">
      <dgm:prSet/>
      <dgm:spPr/>
      <dgm:t>
        <a:bodyPr/>
        <a:lstStyle/>
        <a:p>
          <a:endParaRPr lang="en-US"/>
        </a:p>
      </dgm:t>
    </dgm:pt>
    <dgm:pt modelId="{8B014977-DE55-45F4-9AEA-564A725FB8B5}" type="sibTrans" cxnId="{CB2ED89B-7455-49D8-BADF-1936CE5194CD}">
      <dgm:prSet/>
      <dgm:spPr/>
      <dgm:t>
        <a:bodyPr/>
        <a:lstStyle/>
        <a:p>
          <a:endParaRPr lang="en-US"/>
        </a:p>
      </dgm:t>
    </dgm:pt>
    <dgm:pt modelId="{7BA9BB3C-4C70-45EB-990B-A4691649FDC1}" type="pres">
      <dgm:prSet presAssocID="{F2183742-BA12-4B3B-A5B6-883DFF98B09E}" presName="Name0" presStyleCnt="0">
        <dgm:presLayoutVars>
          <dgm:dir/>
          <dgm:animLvl val="lvl"/>
          <dgm:resizeHandles val="exact"/>
        </dgm:presLayoutVars>
      </dgm:prSet>
      <dgm:spPr/>
      <dgm:t>
        <a:bodyPr/>
        <a:lstStyle/>
        <a:p>
          <a:endParaRPr lang="en-US"/>
        </a:p>
      </dgm:t>
    </dgm:pt>
    <dgm:pt modelId="{A184F7BD-F45C-4C90-B5F9-38492F61F898}" type="pres">
      <dgm:prSet presAssocID="{F2183742-BA12-4B3B-A5B6-883DFF98B09E}" presName="tSp" presStyleCnt="0"/>
      <dgm:spPr/>
    </dgm:pt>
    <dgm:pt modelId="{69D2E49A-058D-4057-8493-2870594AC2F7}" type="pres">
      <dgm:prSet presAssocID="{F2183742-BA12-4B3B-A5B6-883DFF98B09E}" presName="bSp" presStyleCnt="0"/>
      <dgm:spPr/>
    </dgm:pt>
    <dgm:pt modelId="{A9ECE421-450E-4D87-993F-35EE085C14DC}" type="pres">
      <dgm:prSet presAssocID="{F2183742-BA12-4B3B-A5B6-883DFF98B09E}" presName="process" presStyleCnt="0"/>
      <dgm:spPr/>
    </dgm:pt>
    <dgm:pt modelId="{857EB97A-E56C-4C0A-93DC-EBA00DCEA186}" type="pres">
      <dgm:prSet presAssocID="{A7071F39-D341-4EB1-B03D-94FDF2121BB7}" presName="composite1" presStyleCnt="0"/>
      <dgm:spPr/>
    </dgm:pt>
    <dgm:pt modelId="{EEA32B05-FCA5-4C84-AC00-6985FADBF587}" type="pres">
      <dgm:prSet presAssocID="{A7071F39-D341-4EB1-B03D-94FDF2121BB7}" presName="dummyNode1" presStyleLbl="node1" presStyleIdx="0" presStyleCnt="4"/>
      <dgm:spPr/>
    </dgm:pt>
    <dgm:pt modelId="{4FF86D66-4A16-40CE-9C32-22A7D82D4135}" type="pres">
      <dgm:prSet presAssocID="{A7071F39-D341-4EB1-B03D-94FDF2121BB7}" presName="childNode1" presStyleLbl="bgAcc1" presStyleIdx="0" presStyleCnt="4" custScaleX="167454" custScaleY="108033" custLinFactNeighborX="9427" custLinFactNeighborY="-490">
        <dgm:presLayoutVars>
          <dgm:bulletEnabled val="1"/>
        </dgm:presLayoutVars>
      </dgm:prSet>
      <dgm:spPr/>
      <dgm:t>
        <a:bodyPr/>
        <a:lstStyle/>
        <a:p>
          <a:endParaRPr lang="en-US"/>
        </a:p>
      </dgm:t>
    </dgm:pt>
    <dgm:pt modelId="{940F6DCD-47FD-45B2-A7D7-2B075198350E}" type="pres">
      <dgm:prSet presAssocID="{A7071F39-D341-4EB1-B03D-94FDF2121BB7}" presName="childNode1tx" presStyleLbl="bgAcc1" presStyleIdx="0" presStyleCnt="4">
        <dgm:presLayoutVars>
          <dgm:bulletEnabled val="1"/>
        </dgm:presLayoutVars>
      </dgm:prSet>
      <dgm:spPr/>
      <dgm:t>
        <a:bodyPr/>
        <a:lstStyle/>
        <a:p>
          <a:endParaRPr lang="en-US"/>
        </a:p>
      </dgm:t>
    </dgm:pt>
    <dgm:pt modelId="{F208AD03-65F1-4D11-9486-7C854D493259}" type="pres">
      <dgm:prSet presAssocID="{A7071F39-D341-4EB1-B03D-94FDF2121BB7}" presName="parentNode1" presStyleLbl="node1" presStyleIdx="0" presStyleCnt="4" custLinFactNeighborX="15098" custLinFactNeighborY="32187">
        <dgm:presLayoutVars>
          <dgm:chMax val="1"/>
          <dgm:bulletEnabled val="1"/>
        </dgm:presLayoutVars>
      </dgm:prSet>
      <dgm:spPr/>
      <dgm:t>
        <a:bodyPr/>
        <a:lstStyle/>
        <a:p>
          <a:endParaRPr lang="en-US"/>
        </a:p>
      </dgm:t>
    </dgm:pt>
    <dgm:pt modelId="{77AABD7C-B02D-4D53-8B1B-73D177054FAD}" type="pres">
      <dgm:prSet presAssocID="{A7071F39-D341-4EB1-B03D-94FDF2121BB7}" presName="connSite1" presStyleCnt="0"/>
      <dgm:spPr/>
    </dgm:pt>
    <dgm:pt modelId="{B45767DA-61A2-41B7-9FC4-CAAEAF9C0BBD}" type="pres">
      <dgm:prSet presAssocID="{77B83CF1-4A61-4E7E-AFA9-7AD0D960223D}" presName="Name9" presStyleLbl="sibTrans2D1" presStyleIdx="0" presStyleCnt="3"/>
      <dgm:spPr/>
      <dgm:t>
        <a:bodyPr/>
        <a:lstStyle/>
        <a:p>
          <a:endParaRPr lang="en-US"/>
        </a:p>
      </dgm:t>
    </dgm:pt>
    <dgm:pt modelId="{47561DBD-04F0-443A-9B9A-8804073CA9C3}" type="pres">
      <dgm:prSet presAssocID="{A0DC82B7-BC65-462B-BDBC-83EBD870137A}" presName="composite2" presStyleCnt="0"/>
      <dgm:spPr/>
    </dgm:pt>
    <dgm:pt modelId="{3FB87AB9-A308-4ADF-BA64-ABC016142413}" type="pres">
      <dgm:prSet presAssocID="{A0DC82B7-BC65-462B-BDBC-83EBD870137A}" presName="dummyNode2" presStyleLbl="node1" presStyleIdx="0" presStyleCnt="4"/>
      <dgm:spPr/>
    </dgm:pt>
    <dgm:pt modelId="{7DB4546A-A93F-4BBA-BAFF-CD09699088E7}" type="pres">
      <dgm:prSet presAssocID="{A0DC82B7-BC65-462B-BDBC-83EBD870137A}" presName="childNode2" presStyleLbl="bgAcc1" presStyleIdx="1" presStyleCnt="4" custScaleX="181284" custScaleY="136224" custLinFactNeighborX="7667" custLinFactNeighborY="10663">
        <dgm:presLayoutVars>
          <dgm:bulletEnabled val="1"/>
        </dgm:presLayoutVars>
      </dgm:prSet>
      <dgm:spPr/>
      <dgm:t>
        <a:bodyPr/>
        <a:lstStyle/>
        <a:p>
          <a:endParaRPr lang="en-US"/>
        </a:p>
      </dgm:t>
    </dgm:pt>
    <dgm:pt modelId="{80605EEF-92E7-4AE5-9276-F6D5CC834BDE}" type="pres">
      <dgm:prSet presAssocID="{A0DC82B7-BC65-462B-BDBC-83EBD870137A}" presName="childNode2tx" presStyleLbl="bgAcc1" presStyleIdx="1" presStyleCnt="4">
        <dgm:presLayoutVars>
          <dgm:bulletEnabled val="1"/>
        </dgm:presLayoutVars>
      </dgm:prSet>
      <dgm:spPr/>
      <dgm:t>
        <a:bodyPr/>
        <a:lstStyle/>
        <a:p>
          <a:endParaRPr lang="en-US"/>
        </a:p>
      </dgm:t>
    </dgm:pt>
    <dgm:pt modelId="{B7077B53-83E3-4EE1-A022-D022D39649AF}" type="pres">
      <dgm:prSet presAssocID="{A0DC82B7-BC65-462B-BDBC-83EBD870137A}" presName="parentNode2" presStyleLbl="node1" presStyleIdx="1" presStyleCnt="4" custLinFactNeighborX="28655" custLinFactNeighborY="11523">
        <dgm:presLayoutVars>
          <dgm:chMax val="0"/>
          <dgm:bulletEnabled val="1"/>
        </dgm:presLayoutVars>
      </dgm:prSet>
      <dgm:spPr/>
      <dgm:t>
        <a:bodyPr/>
        <a:lstStyle/>
        <a:p>
          <a:endParaRPr lang="en-US"/>
        </a:p>
      </dgm:t>
    </dgm:pt>
    <dgm:pt modelId="{51E178FF-6AB3-427D-8589-6BA2288B8A5F}" type="pres">
      <dgm:prSet presAssocID="{A0DC82B7-BC65-462B-BDBC-83EBD870137A}" presName="connSite2" presStyleCnt="0"/>
      <dgm:spPr/>
    </dgm:pt>
    <dgm:pt modelId="{F79FD13F-00CC-44B0-BD8D-0E8D1B4504C1}" type="pres">
      <dgm:prSet presAssocID="{23738ED9-6B42-47C7-BD32-5E5EE033E7B2}" presName="Name18" presStyleLbl="sibTrans2D1" presStyleIdx="1" presStyleCnt="3"/>
      <dgm:spPr/>
      <dgm:t>
        <a:bodyPr/>
        <a:lstStyle/>
        <a:p>
          <a:endParaRPr lang="en-US"/>
        </a:p>
      </dgm:t>
    </dgm:pt>
    <dgm:pt modelId="{8F0CC4F2-5F66-4D5D-AA62-27AECF9D5D11}" type="pres">
      <dgm:prSet presAssocID="{5CB5B10C-A96A-47EC-9BC0-44555D1A6658}" presName="composite1" presStyleCnt="0"/>
      <dgm:spPr/>
    </dgm:pt>
    <dgm:pt modelId="{DE4A0617-517B-469E-BB91-F7CD2A020096}" type="pres">
      <dgm:prSet presAssocID="{5CB5B10C-A96A-47EC-9BC0-44555D1A6658}" presName="dummyNode1" presStyleLbl="node1" presStyleIdx="1" presStyleCnt="4"/>
      <dgm:spPr/>
    </dgm:pt>
    <dgm:pt modelId="{45779237-CA88-4B5C-9C36-F1B81A6E9BA2}" type="pres">
      <dgm:prSet presAssocID="{5CB5B10C-A96A-47EC-9BC0-44555D1A6658}" presName="childNode1" presStyleLbl="bgAcc1" presStyleIdx="2" presStyleCnt="4" custScaleX="180002" custScaleY="109014">
        <dgm:presLayoutVars>
          <dgm:bulletEnabled val="1"/>
        </dgm:presLayoutVars>
      </dgm:prSet>
      <dgm:spPr/>
      <dgm:t>
        <a:bodyPr/>
        <a:lstStyle/>
        <a:p>
          <a:endParaRPr lang="en-US"/>
        </a:p>
      </dgm:t>
    </dgm:pt>
    <dgm:pt modelId="{9D5BFEDE-CFC3-41D8-9F07-0D395F6F4264}" type="pres">
      <dgm:prSet presAssocID="{5CB5B10C-A96A-47EC-9BC0-44555D1A6658}" presName="childNode1tx" presStyleLbl="bgAcc1" presStyleIdx="2" presStyleCnt="4">
        <dgm:presLayoutVars>
          <dgm:bulletEnabled val="1"/>
        </dgm:presLayoutVars>
      </dgm:prSet>
      <dgm:spPr/>
      <dgm:t>
        <a:bodyPr/>
        <a:lstStyle/>
        <a:p>
          <a:endParaRPr lang="en-US"/>
        </a:p>
      </dgm:t>
    </dgm:pt>
    <dgm:pt modelId="{7A285B90-0861-420E-9590-FAAEFAA989BA}" type="pres">
      <dgm:prSet presAssocID="{5CB5B10C-A96A-47EC-9BC0-44555D1A6658}" presName="parentNode1" presStyleLbl="node1" presStyleIdx="2" presStyleCnt="4" custLinFactNeighborX="12676" custLinFactNeighborY="32178">
        <dgm:presLayoutVars>
          <dgm:chMax val="1"/>
          <dgm:bulletEnabled val="1"/>
        </dgm:presLayoutVars>
      </dgm:prSet>
      <dgm:spPr/>
      <dgm:t>
        <a:bodyPr/>
        <a:lstStyle/>
        <a:p>
          <a:endParaRPr lang="en-US"/>
        </a:p>
      </dgm:t>
    </dgm:pt>
    <dgm:pt modelId="{E48DE0CC-EBCE-431E-8513-38CD380D22C6}" type="pres">
      <dgm:prSet presAssocID="{5CB5B10C-A96A-47EC-9BC0-44555D1A6658}" presName="connSite1" presStyleCnt="0"/>
      <dgm:spPr/>
    </dgm:pt>
    <dgm:pt modelId="{C1E29661-2CF2-4CED-ADCE-AA684A0AFBD5}" type="pres">
      <dgm:prSet presAssocID="{39A0BDFB-6C78-4AE1-85B6-B0E772582DBA}" presName="Name9" presStyleLbl="sibTrans2D1" presStyleIdx="2" presStyleCnt="3"/>
      <dgm:spPr/>
      <dgm:t>
        <a:bodyPr/>
        <a:lstStyle/>
        <a:p>
          <a:endParaRPr lang="en-US"/>
        </a:p>
      </dgm:t>
    </dgm:pt>
    <dgm:pt modelId="{B76F2FB9-6F6F-44A4-A440-067FF94CD7D7}" type="pres">
      <dgm:prSet presAssocID="{39F01E83-744C-4A97-8CB3-78568494A415}" presName="composite2" presStyleCnt="0"/>
      <dgm:spPr/>
    </dgm:pt>
    <dgm:pt modelId="{14CCC3F4-A307-4068-B3D1-FE5355AEBE29}" type="pres">
      <dgm:prSet presAssocID="{39F01E83-744C-4A97-8CB3-78568494A415}" presName="dummyNode2" presStyleLbl="node1" presStyleIdx="2" presStyleCnt="4"/>
      <dgm:spPr/>
    </dgm:pt>
    <dgm:pt modelId="{99A186B2-EF96-4988-9C25-5C2625DAB85A}" type="pres">
      <dgm:prSet presAssocID="{39F01E83-744C-4A97-8CB3-78568494A415}" presName="childNode2" presStyleLbl="bgAcc1" presStyleIdx="3" presStyleCnt="4" custScaleX="149278" custScaleY="186960" custLinFactNeighborX="1150" custLinFactNeighborY="8520">
        <dgm:presLayoutVars>
          <dgm:bulletEnabled val="1"/>
        </dgm:presLayoutVars>
      </dgm:prSet>
      <dgm:spPr/>
      <dgm:t>
        <a:bodyPr/>
        <a:lstStyle/>
        <a:p>
          <a:endParaRPr lang="en-US"/>
        </a:p>
      </dgm:t>
    </dgm:pt>
    <dgm:pt modelId="{3D3699ED-7544-4F28-B7A5-03B4EEF2CAD4}" type="pres">
      <dgm:prSet presAssocID="{39F01E83-744C-4A97-8CB3-78568494A415}" presName="childNode2tx" presStyleLbl="bgAcc1" presStyleIdx="3" presStyleCnt="4">
        <dgm:presLayoutVars>
          <dgm:bulletEnabled val="1"/>
        </dgm:presLayoutVars>
      </dgm:prSet>
      <dgm:spPr/>
      <dgm:t>
        <a:bodyPr/>
        <a:lstStyle/>
        <a:p>
          <a:endParaRPr lang="en-US"/>
        </a:p>
      </dgm:t>
    </dgm:pt>
    <dgm:pt modelId="{BD55D68A-7D9C-4AE1-84E8-F59400C14535}" type="pres">
      <dgm:prSet presAssocID="{39F01E83-744C-4A97-8CB3-78568494A415}" presName="parentNode2" presStyleLbl="node1" presStyleIdx="3" presStyleCnt="4" custFlipHor="1" custScaleX="16259" custScaleY="15768" custLinFactNeighborX="-2356" custLinFactNeighborY="-25721">
        <dgm:presLayoutVars>
          <dgm:chMax val="0"/>
          <dgm:bulletEnabled val="1"/>
        </dgm:presLayoutVars>
      </dgm:prSet>
      <dgm:spPr/>
      <dgm:t>
        <a:bodyPr/>
        <a:lstStyle/>
        <a:p>
          <a:endParaRPr lang="en-US"/>
        </a:p>
      </dgm:t>
    </dgm:pt>
    <dgm:pt modelId="{E3467F50-3193-4370-ABC5-CDA9C9234381}" type="pres">
      <dgm:prSet presAssocID="{39F01E83-744C-4A97-8CB3-78568494A415}" presName="connSite2" presStyleCnt="0"/>
      <dgm:spPr/>
    </dgm:pt>
  </dgm:ptLst>
  <dgm:cxnLst>
    <dgm:cxn modelId="{1532CAF1-66B2-4B58-9647-5D20C80C841A}" type="presOf" srcId="{C7AAEFF1-858C-41BE-BD47-0C7A8428503B}" destId="{3D3699ED-7544-4F28-B7A5-03B4EEF2CAD4}" srcOrd="1" destOrd="0" presId="urn:microsoft.com/office/officeart/2005/8/layout/hProcess4"/>
    <dgm:cxn modelId="{E3F2C2D5-9794-4D3B-8509-70AD68F1E5E1}" type="presOf" srcId="{E228FD2E-881C-4FD9-85DC-0FBAFCA09F88}" destId="{940F6DCD-47FD-45B2-A7D7-2B075198350E}" srcOrd="1" destOrd="0" presId="urn:microsoft.com/office/officeart/2005/8/layout/hProcess4"/>
    <dgm:cxn modelId="{CBECA331-122C-44F8-B3DB-7B46F46E7DA9}" type="presOf" srcId="{5CB5B10C-A96A-47EC-9BC0-44555D1A6658}" destId="{7A285B90-0861-420E-9590-FAAEFAA989BA}" srcOrd="0" destOrd="0" presId="urn:microsoft.com/office/officeart/2005/8/layout/hProcess4"/>
    <dgm:cxn modelId="{CEEDFCA5-E51B-431E-90F0-63B6A00FF3C4}" type="presOf" srcId="{EAC6DE8A-F761-4095-B6E4-9C566CED4C5B}" destId="{45779237-CA88-4B5C-9C36-F1B81A6E9BA2}" srcOrd="0" destOrd="1" presId="urn:microsoft.com/office/officeart/2005/8/layout/hProcess4"/>
    <dgm:cxn modelId="{D2401EC9-EF73-4720-9796-4F8EB21ABC0B}" srcId="{F2183742-BA12-4B3B-A5B6-883DFF98B09E}" destId="{39F01E83-744C-4A97-8CB3-78568494A415}" srcOrd="3" destOrd="0" parTransId="{D7A4D7DA-9E6A-4FC5-897E-027F2D574AB9}" sibTransId="{73B384A0-36A4-4464-8563-FDB0767980CC}"/>
    <dgm:cxn modelId="{7773E0FA-E7BA-4686-9107-60D9C6156CCD}" type="presOf" srcId="{39A0BDFB-6C78-4AE1-85B6-B0E772582DBA}" destId="{C1E29661-2CF2-4CED-ADCE-AA684A0AFBD5}" srcOrd="0" destOrd="0" presId="urn:microsoft.com/office/officeart/2005/8/layout/hProcess4"/>
    <dgm:cxn modelId="{74D89E31-F985-4A9D-B520-EF8056230204}" type="presOf" srcId="{A7071F39-D341-4EB1-B03D-94FDF2121BB7}" destId="{F208AD03-65F1-4D11-9486-7C854D493259}" srcOrd="0" destOrd="0" presId="urn:microsoft.com/office/officeart/2005/8/layout/hProcess4"/>
    <dgm:cxn modelId="{9A1CC852-E56C-4F6F-A6E6-DBDED61863DC}" srcId="{F2183742-BA12-4B3B-A5B6-883DFF98B09E}" destId="{5CB5B10C-A96A-47EC-9BC0-44555D1A6658}" srcOrd="2" destOrd="0" parTransId="{4DF2C9BB-F9E4-4D1C-88E2-608F7DEE5EA0}" sibTransId="{39A0BDFB-6C78-4AE1-85B6-B0E772582DBA}"/>
    <dgm:cxn modelId="{C6D24F3D-2C77-4A34-8A05-E1F49EFD979A}" type="presOf" srcId="{6D54E4CB-4183-4372-97AA-B11B1392FFE0}" destId="{45779237-CA88-4B5C-9C36-F1B81A6E9BA2}" srcOrd="0" destOrd="0" presId="urn:microsoft.com/office/officeart/2005/8/layout/hProcess4"/>
    <dgm:cxn modelId="{CAC457A9-81B7-4CE7-A81F-C81B904D08EF}" type="presOf" srcId="{77B83CF1-4A61-4E7E-AFA9-7AD0D960223D}" destId="{B45767DA-61A2-41B7-9FC4-CAAEAF9C0BBD}" srcOrd="0" destOrd="0" presId="urn:microsoft.com/office/officeart/2005/8/layout/hProcess4"/>
    <dgm:cxn modelId="{FB805FA9-4F6E-4DE7-BB85-C9DF9FD2BFE5}" srcId="{5CB5B10C-A96A-47EC-9BC0-44555D1A6658}" destId="{EAC6DE8A-F761-4095-B6E4-9C566CED4C5B}" srcOrd="1" destOrd="0" parTransId="{A22821D4-4EAD-4665-BB99-406A338A99BC}" sibTransId="{1D95D778-DB4A-44EF-B9E6-82BF8FA05D32}"/>
    <dgm:cxn modelId="{6ECFE7CF-8CD0-4275-A108-5A20FEA27086}" type="presOf" srcId="{23738ED9-6B42-47C7-BD32-5E5EE033E7B2}" destId="{F79FD13F-00CC-44B0-BD8D-0E8D1B4504C1}" srcOrd="0" destOrd="0" presId="urn:microsoft.com/office/officeart/2005/8/layout/hProcess4"/>
    <dgm:cxn modelId="{18AB3EDC-0657-4852-9B0A-00226068CB7C}" type="presOf" srcId="{E228FD2E-881C-4FD9-85DC-0FBAFCA09F88}" destId="{4FF86D66-4A16-40CE-9C32-22A7D82D4135}" srcOrd="0" destOrd="0" presId="urn:microsoft.com/office/officeart/2005/8/layout/hProcess4"/>
    <dgm:cxn modelId="{5B552A52-F627-4020-B770-CAFEA10F588C}" type="presOf" srcId="{45679D42-7C71-4EA1-B87C-A87E083AB485}" destId="{7DB4546A-A93F-4BBA-BAFF-CD09699088E7}" srcOrd="0" destOrd="0" presId="urn:microsoft.com/office/officeart/2005/8/layout/hProcess4"/>
    <dgm:cxn modelId="{D3484329-4439-4469-BF25-2D9E570AB396}" srcId="{A7071F39-D341-4EB1-B03D-94FDF2121BB7}" destId="{E228FD2E-881C-4FD9-85DC-0FBAFCA09F88}" srcOrd="0" destOrd="0" parTransId="{09B94CD2-DF03-4B99-9FD9-BB500AD025A3}" sibTransId="{BEABC127-4297-47BA-A3DF-0F6D27F767D1}"/>
    <dgm:cxn modelId="{8C19EF67-7F56-4A08-AEC7-5642C25BE267}" type="presOf" srcId="{C7AAEFF1-858C-41BE-BD47-0C7A8428503B}" destId="{99A186B2-EF96-4988-9C25-5C2625DAB85A}" srcOrd="0" destOrd="0" presId="urn:microsoft.com/office/officeart/2005/8/layout/hProcess4"/>
    <dgm:cxn modelId="{4FA06AE1-714B-4DC6-B4CD-6AD5FDAB752E}" type="presOf" srcId="{EAC6DE8A-F761-4095-B6E4-9C566CED4C5B}" destId="{9D5BFEDE-CFC3-41D8-9F07-0D395F6F4264}" srcOrd="1" destOrd="1" presId="urn:microsoft.com/office/officeart/2005/8/layout/hProcess4"/>
    <dgm:cxn modelId="{9F056C55-39D2-4EB3-8311-2B6E437CB823}" type="presOf" srcId="{A0DC82B7-BC65-462B-BDBC-83EBD870137A}" destId="{B7077B53-83E3-4EE1-A022-D022D39649AF}" srcOrd="0" destOrd="0" presId="urn:microsoft.com/office/officeart/2005/8/layout/hProcess4"/>
    <dgm:cxn modelId="{F8771A1A-B172-46D6-B6C8-62DA4B4A5643}" srcId="{5CB5B10C-A96A-47EC-9BC0-44555D1A6658}" destId="{6D54E4CB-4183-4372-97AA-B11B1392FFE0}" srcOrd="0" destOrd="0" parTransId="{46119AD4-B00C-468E-B891-A9F4543F1C68}" sibTransId="{A4273CDB-9F0D-4DE3-A5C0-CBD4BE387DC1}"/>
    <dgm:cxn modelId="{84C8445D-220B-4DA2-9528-A9396438243C}" srcId="{F2183742-BA12-4B3B-A5B6-883DFF98B09E}" destId="{A0DC82B7-BC65-462B-BDBC-83EBD870137A}" srcOrd="1" destOrd="0" parTransId="{44FD4D29-CBA8-4F0A-AD99-1FFF99CA25D1}" sibTransId="{23738ED9-6B42-47C7-BD32-5E5EE033E7B2}"/>
    <dgm:cxn modelId="{CB2ED89B-7455-49D8-BADF-1936CE5194CD}" srcId="{39F01E83-744C-4A97-8CB3-78568494A415}" destId="{C7AAEFF1-858C-41BE-BD47-0C7A8428503B}" srcOrd="0" destOrd="0" parTransId="{C4C2D8F7-50FD-4975-B7EF-04327DBF1DA1}" sibTransId="{8B014977-DE55-45F4-9AEA-564A725FB8B5}"/>
    <dgm:cxn modelId="{11BD610C-C555-446A-A271-F84CF379F81B}" srcId="{A0DC82B7-BC65-462B-BDBC-83EBD870137A}" destId="{45679D42-7C71-4EA1-B87C-A87E083AB485}" srcOrd="0" destOrd="0" parTransId="{14CA388A-BD26-4ACD-BFFC-5A5C8A7F190D}" sibTransId="{52227D79-3EB6-49A9-B1C7-26A8FA7AC3CF}"/>
    <dgm:cxn modelId="{320258FF-C70F-49E8-B4E9-11E7E261A010}" srcId="{F2183742-BA12-4B3B-A5B6-883DFF98B09E}" destId="{A7071F39-D341-4EB1-B03D-94FDF2121BB7}" srcOrd="0" destOrd="0" parTransId="{6773F62B-8F94-4E44-A5B4-D1111CB0B417}" sibTransId="{77B83CF1-4A61-4E7E-AFA9-7AD0D960223D}"/>
    <dgm:cxn modelId="{E9020C0C-2CBC-4818-928C-D9D49EAE8CD3}" type="presOf" srcId="{45679D42-7C71-4EA1-B87C-A87E083AB485}" destId="{80605EEF-92E7-4AE5-9276-F6D5CC834BDE}" srcOrd="1" destOrd="0" presId="urn:microsoft.com/office/officeart/2005/8/layout/hProcess4"/>
    <dgm:cxn modelId="{4C22C1F6-6040-4AA0-9ECA-6985F867CA73}" type="presOf" srcId="{39F01E83-744C-4A97-8CB3-78568494A415}" destId="{BD55D68A-7D9C-4AE1-84E8-F59400C14535}" srcOrd="0" destOrd="0" presId="urn:microsoft.com/office/officeart/2005/8/layout/hProcess4"/>
    <dgm:cxn modelId="{93360D2E-7BFA-4A98-A700-9354EC56828D}" type="presOf" srcId="{F2183742-BA12-4B3B-A5B6-883DFF98B09E}" destId="{7BA9BB3C-4C70-45EB-990B-A4691649FDC1}" srcOrd="0" destOrd="0" presId="urn:microsoft.com/office/officeart/2005/8/layout/hProcess4"/>
    <dgm:cxn modelId="{A2B841AC-78A3-4C12-94E5-8C953A1C7D4A}" type="presOf" srcId="{6D54E4CB-4183-4372-97AA-B11B1392FFE0}" destId="{9D5BFEDE-CFC3-41D8-9F07-0D395F6F4264}" srcOrd="1" destOrd="0" presId="urn:microsoft.com/office/officeart/2005/8/layout/hProcess4"/>
    <dgm:cxn modelId="{1D1CF70A-9D95-4487-AC49-4A16299CBC3C}" type="presParOf" srcId="{7BA9BB3C-4C70-45EB-990B-A4691649FDC1}" destId="{A184F7BD-F45C-4C90-B5F9-38492F61F898}" srcOrd="0" destOrd="0" presId="urn:microsoft.com/office/officeart/2005/8/layout/hProcess4"/>
    <dgm:cxn modelId="{306A1A4C-E021-4CB5-BC68-C1FEAB926054}" type="presParOf" srcId="{7BA9BB3C-4C70-45EB-990B-A4691649FDC1}" destId="{69D2E49A-058D-4057-8493-2870594AC2F7}" srcOrd="1" destOrd="0" presId="urn:microsoft.com/office/officeart/2005/8/layout/hProcess4"/>
    <dgm:cxn modelId="{66E0C3EC-240D-4CFC-A592-1BB7A673CF32}" type="presParOf" srcId="{7BA9BB3C-4C70-45EB-990B-A4691649FDC1}" destId="{A9ECE421-450E-4D87-993F-35EE085C14DC}" srcOrd="2" destOrd="0" presId="urn:microsoft.com/office/officeart/2005/8/layout/hProcess4"/>
    <dgm:cxn modelId="{5D96D643-8A4A-46E8-AF9D-E1A777D5294F}" type="presParOf" srcId="{A9ECE421-450E-4D87-993F-35EE085C14DC}" destId="{857EB97A-E56C-4C0A-93DC-EBA00DCEA186}" srcOrd="0" destOrd="0" presId="urn:microsoft.com/office/officeart/2005/8/layout/hProcess4"/>
    <dgm:cxn modelId="{920D8DA7-7E7F-4982-9BAB-496180E2A103}" type="presParOf" srcId="{857EB97A-E56C-4C0A-93DC-EBA00DCEA186}" destId="{EEA32B05-FCA5-4C84-AC00-6985FADBF587}" srcOrd="0" destOrd="0" presId="urn:microsoft.com/office/officeart/2005/8/layout/hProcess4"/>
    <dgm:cxn modelId="{6C93973B-7E6D-446E-9F1A-4A2080A7F046}" type="presParOf" srcId="{857EB97A-E56C-4C0A-93DC-EBA00DCEA186}" destId="{4FF86D66-4A16-40CE-9C32-22A7D82D4135}" srcOrd="1" destOrd="0" presId="urn:microsoft.com/office/officeart/2005/8/layout/hProcess4"/>
    <dgm:cxn modelId="{A2FDBA4B-7512-4C43-AC8C-D1526C7561F8}" type="presParOf" srcId="{857EB97A-E56C-4C0A-93DC-EBA00DCEA186}" destId="{940F6DCD-47FD-45B2-A7D7-2B075198350E}" srcOrd="2" destOrd="0" presId="urn:microsoft.com/office/officeart/2005/8/layout/hProcess4"/>
    <dgm:cxn modelId="{8043443B-DAF9-4EA5-91A8-A70C63155FC2}" type="presParOf" srcId="{857EB97A-E56C-4C0A-93DC-EBA00DCEA186}" destId="{F208AD03-65F1-4D11-9486-7C854D493259}" srcOrd="3" destOrd="0" presId="urn:microsoft.com/office/officeart/2005/8/layout/hProcess4"/>
    <dgm:cxn modelId="{88EB0BF4-21B9-4414-B06B-928233EC7140}" type="presParOf" srcId="{857EB97A-E56C-4C0A-93DC-EBA00DCEA186}" destId="{77AABD7C-B02D-4D53-8B1B-73D177054FAD}" srcOrd="4" destOrd="0" presId="urn:microsoft.com/office/officeart/2005/8/layout/hProcess4"/>
    <dgm:cxn modelId="{E2FD3087-46D5-48D2-B35C-5774A6D74D72}" type="presParOf" srcId="{A9ECE421-450E-4D87-993F-35EE085C14DC}" destId="{B45767DA-61A2-41B7-9FC4-CAAEAF9C0BBD}" srcOrd="1" destOrd="0" presId="urn:microsoft.com/office/officeart/2005/8/layout/hProcess4"/>
    <dgm:cxn modelId="{3C9F7558-67CE-4A36-85AC-30337FF5DD50}" type="presParOf" srcId="{A9ECE421-450E-4D87-993F-35EE085C14DC}" destId="{47561DBD-04F0-443A-9B9A-8804073CA9C3}" srcOrd="2" destOrd="0" presId="urn:microsoft.com/office/officeart/2005/8/layout/hProcess4"/>
    <dgm:cxn modelId="{146D57F0-D9E5-4F9F-B336-015727DF4AF8}" type="presParOf" srcId="{47561DBD-04F0-443A-9B9A-8804073CA9C3}" destId="{3FB87AB9-A308-4ADF-BA64-ABC016142413}" srcOrd="0" destOrd="0" presId="urn:microsoft.com/office/officeart/2005/8/layout/hProcess4"/>
    <dgm:cxn modelId="{4ECB7512-A01B-47CF-9581-16664BDC8B38}" type="presParOf" srcId="{47561DBD-04F0-443A-9B9A-8804073CA9C3}" destId="{7DB4546A-A93F-4BBA-BAFF-CD09699088E7}" srcOrd="1" destOrd="0" presId="urn:microsoft.com/office/officeart/2005/8/layout/hProcess4"/>
    <dgm:cxn modelId="{15740A8B-5820-4B1A-ABCF-6BF6BB7B57F2}" type="presParOf" srcId="{47561DBD-04F0-443A-9B9A-8804073CA9C3}" destId="{80605EEF-92E7-4AE5-9276-F6D5CC834BDE}" srcOrd="2" destOrd="0" presId="urn:microsoft.com/office/officeart/2005/8/layout/hProcess4"/>
    <dgm:cxn modelId="{5C4E4CC0-3282-4EE0-8D90-CACEE8616847}" type="presParOf" srcId="{47561DBD-04F0-443A-9B9A-8804073CA9C3}" destId="{B7077B53-83E3-4EE1-A022-D022D39649AF}" srcOrd="3" destOrd="0" presId="urn:microsoft.com/office/officeart/2005/8/layout/hProcess4"/>
    <dgm:cxn modelId="{0BE9328B-8271-4EE0-A624-5B94D8431F07}" type="presParOf" srcId="{47561DBD-04F0-443A-9B9A-8804073CA9C3}" destId="{51E178FF-6AB3-427D-8589-6BA2288B8A5F}" srcOrd="4" destOrd="0" presId="urn:microsoft.com/office/officeart/2005/8/layout/hProcess4"/>
    <dgm:cxn modelId="{2882413E-3905-492B-9884-D433ECCE64B5}" type="presParOf" srcId="{A9ECE421-450E-4D87-993F-35EE085C14DC}" destId="{F79FD13F-00CC-44B0-BD8D-0E8D1B4504C1}" srcOrd="3" destOrd="0" presId="urn:microsoft.com/office/officeart/2005/8/layout/hProcess4"/>
    <dgm:cxn modelId="{B7EA1FA7-3B07-4BAE-B574-A852856E750A}" type="presParOf" srcId="{A9ECE421-450E-4D87-993F-35EE085C14DC}" destId="{8F0CC4F2-5F66-4D5D-AA62-27AECF9D5D11}" srcOrd="4" destOrd="0" presId="urn:microsoft.com/office/officeart/2005/8/layout/hProcess4"/>
    <dgm:cxn modelId="{6BA9DB2C-7C3F-4917-8196-8E0B98F0D594}" type="presParOf" srcId="{8F0CC4F2-5F66-4D5D-AA62-27AECF9D5D11}" destId="{DE4A0617-517B-469E-BB91-F7CD2A020096}" srcOrd="0" destOrd="0" presId="urn:microsoft.com/office/officeart/2005/8/layout/hProcess4"/>
    <dgm:cxn modelId="{F349D9FE-A0AE-4AB6-A87F-866EC49E13A9}" type="presParOf" srcId="{8F0CC4F2-5F66-4D5D-AA62-27AECF9D5D11}" destId="{45779237-CA88-4B5C-9C36-F1B81A6E9BA2}" srcOrd="1" destOrd="0" presId="urn:microsoft.com/office/officeart/2005/8/layout/hProcess4"/>
    <dgm:cxn modelId="{9187E074-5A37-4E0C-871C-783238743EBF}" type="presParOf" srcId="{8F0CC4F2-5F66-4D5D-AA62-27AECF9D5D11}" destId="{9D5BFEDE-CFC3-41D8-9F07-0D395F6F4264}" srcOrd="2" destOrd="0" presId="urn:microsoft.com/office/officeart/2005/8/layout/hProcess4"/>
    <dgm:cxn modelId="{9A01D767-CC23-452D-BCD7-D10DD566F1EA}" type="presParOf" srcId="{8F0CC4F2-5F66-4D5D-AA62-27AECF9D5D11}" destId="{7A285B90-0861-420E-9590-FAAEFAA989BA}" srcOrd="3" destOrd="0" presId="urn:microsoft.com/office/officeart/2005/8/layout/hProcess4"/>
    <dgm:cxn modelId="{77351F72-54D2-4184-AC50-6843090CEF9A}" type="presParOf" srcId="{8F0CC4F2-5F66-4D5D-AA62-27AECF9D5D11}" destId="{E48DE0CC-EBCE-431E-8513-38CD380D22C6}" srcOrd="4" destOrd="0" presId="urn:microsoft.com/office/officeart/2005/8/layout/hProcess4"/>
    <dgm:cxn modelId="{9E091BF4-6D40-4983-8DED-360B17EA9B17}" type="presParOf" srcId="{A9ECE421-450E-4D87-993F-35EE085C14DC}" destId="{C1E29661-2CF2-4CED-ADCE-AA684A0AFBD5}" srcOrd="5" destOrd="0" presId="urn:microsoft.com/office/officeart/2005/8/layout/hProcess4"/>
    <dgm:cxn modelId="{33E8F804-2EFD-4E9F-8CB4-29DAB3AB80DF}" type="presParOf" srcId="{A9ECE421-450E-4D87-993F-35EE085C14DC}" destId="{B76F2FB9-6F6F-44A4-A440-067FF94CD7D7}" srcOrd="6" destOrd="0" presId="urn:microsoft.com/office/officeart/2005/8/layout/hProcess4"/>
    <dgm:cxn modelId="{D339E81A-3303-4E9D-8A8C-AFFF0445425C}" type="presParOf" srcId="{B76F2FB9-6F6F-44A4-A440-067FF94CD7D7}" destId="{14CCC3F4-A307-4068-B3D1-FE5355AEBE29}" srcOrd="0" destOrd="0" presId="urn:microsoft.com/office/officeart/2005/8/layout/hProcess4"/>
    <dgm:cxn modelId="{CD78C045-AAE3-4802-8907-349B349087F7}" type="presParOf" srcId="{B76F2FB9-6F6F-44A4-A440-067FF94CD7D7}" destId="{99A186B2-EF96-4988-9C25-5C2625DAB85A}" srcOrd="1" destOrd="0" presId="urn:microsoft.com/office/officeart/2005/8/layout/hProcess4"/>
    <dgm:cxn modelId="{AA0A2786-C1E9-44E8-B730-37178F35A11E}" type="presParOf" srcId="{B76F2FB9-6F6F-44A4-A440-067FF94CD7D7}" destId="{3D3699ED-7544-4F28-B7A5-03B4EEF2CAD4}" srcOrd="2" destOrd="0" presId="urn:microsoft.com/office/officeart/2005/8/layout/hProcess4"/>
    <dgm:cxn modelId="{2344B30A-7508-46BD-BFE7-D1260B0B1FF9}" type="presParOf" srcId="{B76F2FB9-6F6F-44A4-A440-067FF94CD7D7}" destId="{BD55D68A-7D9C-4AE1-84E8-F59400C14535}" srcOrd="3" destOrd="0" presId="urn:microsoft.com/office/officeart/2005/8/layout/hProcess4"/>
    <dgm:cxn modelId="{B93DC7FC-BE0E-4A52-88A8-90210A35B6CA}" type="presParOf" srcId="{B76F2FB9-6F6F-44A4-A440-067FF94CD7D7}" destId="{E3467F50-3193-4370-ABC5-CDA9C9234381}" srcOrd="4" destOrd="0" presId="urn:microsoft.com/office/officeart/2005/8/layout/h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6151973-2811-4CCC-A298-7FE354F97178}" type="datetimeFigureOut">
              <a:rPr lang="en-US"/>
              <a:pPr>
                <a:defRPr/>
              </a:pPr>
              <a:t>7/7/2011</a:t>
            </a:fld>
            <a:endParaRPr lang="en-US"/>
          </a:p>
        </p:txBody>
      </p:sp>
      <p:sp>
        <p:nvSpPr>
          <p:cNvPr id="194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52AC88D-B01E-41E8-9962-B76C229D715D}" type="slidenum">
              <a:rPr lang="en-US"/>
              <a:pPr>
                <a:defRPr/>
              </a:pPr>
              <a:t>‹#›</a:t>
            </a:fld>
            <a:endParaRPr lang="en-US"/>
          </a:p>
        </p:txBody>
      </p:sp>
    </p:spTree>
    <p:extLst>
      <p:ext uri="{BB962C8B-B14F-4D97-AF65-F5344CB8AC3E}">
        <p14:creationId xmlns:p14="http://schemas.microsoft.com/office/powerpoint/2010/main" val="1770311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F041C8-A178-4112-A8C6-4223D2476B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B1CB16-1BC4-43CC-A775-3121905190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2AC1C6-C89A-4E07-A54B-DE6BCDD395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FC60F1-9610-4622-9E23-D797281268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E89398-8E26-4496-B13D-15F8BBBF24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E5CCC3-B597-4C2B-9B39-3312048D08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391B98-C818-407C-BA29-E91E26A186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7D66FB-040C-47DE-A11B-9A2DAFA596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14B005-BDB9-447A-A3A8-CB0B29A3CC9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C80B5B-F696-4D1C-96AC-F02B92E6CB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9C9A03-9C4F-4414-84CD-82E130B5AF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7817B30-1C53-4AF6-BFB5-CC03DAB52E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jgriffith@americanprogres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1524000"/>
            <a:ext cx="7772400" cy="2819400"/>
          </a:xfrm>
        </p:spPr>
        <p:txBody>
          <a:bodyPr/>
          <a:lstStyle/>
          <a:p>
            <a:pPr eaLnBrk="1" hangingPunct="1"/>
            <a:r>
              <a:rPr lang="en-US" sz="5000" b="1" dirty="0" smtClean="0"/>
              <a:t>The Secret to Programs that Work</a:t>
            </a:r>
            <a:br>
              <a:rPr lang="en-US" sz="5000" b="1" dirty="0" smtClean="0"/>
            </a:br>
            <a:r>
              <a:rPr lang="en-US" sz="2500" b="1" dirty="0" smtClean="0"/>
              <a:t/>
            </a:r>
            <a:br>
              <a:rPr lang="en-US" sz="2500" b="1" dirty="0" smtClean="0"/>
            </a:br>
            <a:r>
              <a:rPr lang="en-US" sz="2200" b="1" i="1" dirty="0" smtClean="0"/>
              <a:t>New Tools for Program Design and Evaluation</a:t>
            </a:r>
            <a:r>
              <a:rPr lang="en-US" sz="2200" i="1" dirty="0" smtClean="0"/>
              <a:t/>
            </a:r>
            <a:br>
              <a:rPr lang="en-US" sz="2200" i="1" dirty="0" smtClean="0"/>
            </a:br>
            <a:endParaRPr lang="en-US" sz="2200" i="1" dirty="0" smtClean="0"/>
          </a:p>
        </p:txBody>
      </p:sp>
      <p:sp>
        <p:nvSpPr>
          <p:cNvPr id="14338" name="Rectangle 3"/>
          <p:cNvSpPr>
            <a:spLocks noGrp="1" noChangeArrowheads="1"/>
          </p:cNvSpPr>
          <p:nvPr>
            <p:ph type="subTitle" idx="1"/>
          </p:nvPr>
        </p:nvSpPr>
        <p:spPr>
          <a:xfrm>
            <a:off x="1371600" y="4495800"/>
            <a:ext cx="6400800" cy="2133600"/>
          </a:xfrm>
        </p:spPr>
        <p:txBody>
          <a:bodyPr/>
          <a:lstStyle/>
          <a:p>
            <a:pPr eaLnBrk="1" hangingPunct="1">
              <a:lnSpc>
                <a:spcPct val="80000"/>
              </a:lnSpc>
            </a:pPr>
            <a:r>
              <a:rPr lang="en-US" sz="2200" dirty="0" smtClean="0"/>
              <a:t>John Griffith</a:t>
            </a:r>
          </a:p>
          <a:p>
            <a:pPr eaLnBrk="1" hangingPunct="1">
              <a:lnSpc>
                <a:spcPct val="80000"/>
              </a:lnSpc>
            </a:pPr>
            <a:r>
              <a:rPr lang="en-US" sz="2200" dirty="0" smtClean="0"/>
              <a:t>Center for American Progress</a:t>
            </a:r>
          </a:p>
          <a:p>
            <a:pPr eaLnBrk="1" hangingPunct="1">
              <a:lnSpc>
                <a:spcPct val="80000"/>
              </a:lnSpc>
            </a:pPr>
            <a:endParaRPr lang="en-US" sz="2000" b="1" dirty="0" smtClean="0"/>
          </a:p>
          <a:p>
            <a:pPr eaLnBrk="1" hangingPunct="1">
              <a:lnSpc>
                <a:spcPct val="80000"/>
              </a:lnSpc>
            </a:pPr>
            <a:endParaRPr lang="en-US" sz="1400" dirty="0" smtClean="0"/>
          </a:p>
          <a:p>
            <a:pPr eaLnBrk="1" hangingPunct="1">
              <a:lnSpc>
                <a:spcPct val="80000"/>
              </a:lnSpc>
            </a:pPr>
            <a:r>
              <a:rPr lang="en-US" sz="1400" dirty="0" smtClean="0"/>
              <a:t>2011 Environmental Evaluators Network Forum</a:t>
            </a:r>
          </a:p>
          <a:p>
            <a:pPr eaLnBrk="1" hangingPunct="1">
              <a:lnSpc>
                <a:spcPct val="80000"/>
              </a:lnSpc>
            </a:pPr>
            <a:r>
              <a:rPr lang="en-US" sz="1400" dirty="0" smtClean="0"/>
              <a:t>The George Washington University, Washington, D.C.</a:t>
            </a:r>
          </a:p>
          <a:p>
            <a:pPr eaLnBrk="1" hangingPunct="1">
              <a:lnSpc>
                <a:spcPct val="80000"/>
              </a:lnSpc>
            </a:pPr>
            <a:r>
              <a:rPr lang="en-US" sz="1400" dirty="0" smtClean="0"/>
              <a:t>June 23, 2011</a:t>
            </a:r>
          </a:p>
        </p:txBody>
      </p:sp>
      <p:pic>
        <p:nvPicPr>
          <p:cNvPr id="14339" name="Picture 4" descr="Center for American Progress"/>
          <p:cNvPicPr>
            <a:picLocks noChangeAspect="1" noChangeArrowheads="1"/>
          </p:cNvPicPr>
          <p:nvPr/>
        </p:nvPicPr>
        <p:blipFill>
          <a:blip r:embed="rId2" cstate="print"/>
          <a:srcRect/>
          <a:stretch>
            <a:fillRect/>
          </a:stretch>
        </p:blipFill>
        <p:spPr bwMode="auto">
          <a:xfrm>
            <a:off x="1295400" y="609600"/>
            <a:ext cx="2590800" cy="600075"/>
          </a:xfrm>
          <a:prstGeom prst="rect">
            <a:avLst/>
          </a:prstGeom>
          <a:noFill/>
          <a:ln w="9525">
            <a:noFill/>
            <a:miter lim="800000"/>
            <a:headEnd/>
            <a:tailEnd/>
          </a:ln>
        </p:spPr>
      </p:pic>
      <p:pic>
        <p:nvPicPr>
          <p:cNvPr id="14340" name="Picture 5" descr="dww"/>
          <p:cNvPicPr>
            <a:picLocks noChangeAspect="1" noChangeArrowheads="1"/>
          </p:cNvPicPr>
          <p:nvPr/>
        </p:nvPicPr>
        <p:blipFill>
          <a:blip r:embed="rId3" cstate="print"/>
          <a:srcRect/>
          <a:stretch>
            <a:fillRect/>
          </a:stretch>
        </p:blipFill>
        <p:spPr bwMode="auto">
          <a:xfrm>
            <a:off x="6172200" y="533400"/>
            <a:ext cx="1952625" cy="7826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Design for Success Process</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pic>
        <p:nvPicPr>
          <p:cNvPr id="9" name="Picture 8" descr="New Image.JPG"/>
          <p:cNvPicPr>
            <a:picLocks noChangeAspect="1"/>
          </p:cNvPicPr>
          <p:nvPr/>
        </p:nvPicPr>
        <p:blipFill>
          <a:blip r:embed="rId4" cstate="print"/>
          <a:stretch>
            <a:fillRect/>
          </a:stretch>
        </p:blipFill>
        <p:spPr>
          <a:xfrm>
            <a:off x="152400" y="1828800"/>
            <a:ext cx="8850467" cy="3174492"/>
          </a:xfrm>
          <a:prstGeom prst="rect">
            <a:avLst/>
          </a:prstGeom>
        </p:spPr>
      </p:pic>
      <p:sp>
        <p:nvSpPr>
          <p:cNvPr id="11"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Design</a:t>
            </a:r>
            <a:r>
              <a:rPr kumimoji="0" lang="en-US" sz="4400" b="0" i="0" u="none" strike="noStrike" kern="0" cap="none" spc="0" normalizeH="0" noProof="0" dirty="0" smtClean="0">
                <a:ln>
                  <a:noFill/>
                </a:ln>
                <a:solidFill>
                  <a:schemeClr val="tx2"/>
                </a:solidFill>
                <a:effectLst/>
                <a:uLnTx/>
                <a:uFillTx/>
                <a:latin typeface="+mj-lt"/>
                <a:ea typeface="+mj-ea"/>
                <a:cs typeface="+mj-cs"/>
              </a:rPr>
              <a:t> for Success in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noProof="0" dirty="0" smtClean="0">
                <a:ln>
                  <a:noFill/>
                </a:ln>
                <a:solidFill>
                  <a:schemeClr val="tx2"/>
                </a:solidFill>
                <a:effectLst/>
                <a:uLnTx/>
                <a:uFillTx/>
                <a:latin typeface="+mj-lt"/>
                <a:ea typeface="+mj-ea"/>
                <a:cs typeface="+mj-cs"/>
              </a:rPr>
              <a:t>Real World</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7" name="Rectangle 3"/>
          <p:cNvSpPr txBox="1">
            <a:spLocks noChangeArrowheads="1"/>
          </p:cNvSpPr>
          <p:nvPr/>
        </p:nvSpPr>
        <p:spPr bwMode="auto">
          <a:xfrm>
            <a:off x="609600" y="1676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800" b="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
        <p:nvSpPr>
          <p:cNvPr id="9" name="Rectangle 3"/>
          <p:cNvSpPr txBox="1">
            <a:spLocks noChangeArrowheads="1"/>
          </p:cNvSpPr>
          <p:nvPr/>
        </p:nvSpPr>
        <p:spPr bwMode="auto">
          <a:xfrm>
            <a:off x="304800" y="1828800"/>
            <a:ext cx="822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tabLst/>
              <a:defRPr/>
            </a:pPr>
            <a:r>
              <a:rPr kumimoji="0" lang="en-US" b="0" i="1" u="none" strike="noStrike" kern="0" cap="none" spc="0" normalizeH="0" baseline="0" noProof="0" dirty="0" smtClean="0">
                <a:ln>
                  <a:noFill/>
                </a:ln>
                <a:solidFill>
                  <a:schemeClr val="tx1"/>
                </a:solidFill>
                <a:effectLst/>
                <a:uLnTx/>
                <a:uFillTx/>
                <a:latin typeface="+mn-lt"/>
                <a:ea typeface="+mn-ea"/>
                <a:cs typeface="+mn-cs"/>
              </a:rPr>
              <a:t>New programs can go</a:t>
            </a:r>
            <a:r>
              <a:rPr kumimoji="0" lang="en-US" b="0" i="1" u="none" strike="noStrike" kern="0" cap="none" spc="0" normalizeH="0" noProof="0" dirty="0" smtClean="0">
                <a:ln>
                  <a:noFill/>
                </a:ln>
                <a:solidFill>
                  <a:schemeClr val="tx1"/>
                </a:solidFill>
                <a:effectLst/>
                <a:uLnTx/>
                <a:uFillTx/>
                <a:latin typeface="+mn-lt"/>
                <a:ea typeface="+mn-ea"/>
                <a:cs typeface="+mn-cs"/>
              </a:rPr>
              <a:t> down several </a:t>
            </a:r>
            <a:r>
              <a:rPr kumimoji="0" lang="en-US" b="0" i="1" u="none" strike="noStrike" kern="0" cap="none" spc="0" normalizeH="0" baseline="0" noProof="0" dirty="0" smtClean="0">
                <a:ln>
                  <a:noFill/>
                </a:ln>
                <a:solidFill>
                  <a:schemeClr val="tx1"/>
                </a:solidFill>
                <a:effectLst/>
                <a:uLnTx/>
                <a:uFillTx/>
                <a:latin typeface="+mn-lt"/>
                <a:ea typeface="+mn-ea"/>
                <a:cs typeface="+mn-cs"/>
              </a:rPr>
              <a:t>paths to funding…</a:t>
            </a:r>
          </a:p>
        </p:txBody>
      </p:sp>
      <p:sp>
        <p:nvSpPr>
          <p:cNvPr id="14" name="TextBox 13"/>
          <p:cNvSpPr txBox="1"/>
          <p:nvPr/>
        </p:nvSpPr>
        <p:spPr>
          <a:xfrm>
            <a:off x="0" y="4572000"/>
            <a:ext cx="3124200" cy="646331"/>
          </a:xfrm>
          <a:prstGeom prst="rect">
            <a:avLst/>
          </a:prstGeom>
          <a:noFill/>
        </p:spPr>
        <p:txBody>
          <a:bodyPr wrap="square" rtlCol="0">
            <a:spAutoFit/>
          </a:bodyPr>
          <a:lstStyle/>
          <a:p>
            <a:pPr marL="342900" lvl="0" indent="-342900">
              <a:spcBef>
                <a:spcPct val="20000"/>
              </a:spcBef>
              <a:buFont typeface="Arial" pitchFamily="34" charset="0"/>
              <a:buChar char="•"/>
              <a:defRPr/>
            </a:pPr>
            <a:r>
              <a:rPr lang="en-US" kern="0" dirty="0" smtClean="0"/>
              <a:t>Programs developed in the </a:t>
            </a:r>
            <a:r>
              <a:rPr lang="en-US" b="1" kern="0" dirty="0" smtClean="0"/>
              <a:t>Executive Branch</a:t>
            </a:r>
            <a:r>
              <a:rPr lang="en-US" kern="0" dirty="0" smtClean="0"/>
              <a:t>:</a:t>
            </a:r>
          </a:p>
        </p:txBody>
      </p:sp>
      <p:sp>
        <p:nvSpPr>
          <p:cNvPr id="15" name="TextBox 14"/>
          <p:cNvSpPr txBox="1"/>
          <p:nvPr/>
        </p:nvSpPr>
        <p:spPr>
          <a:xfrm>
            <a:off x="0" y="2743200"/>
            <a:ext cx="3124200" cy="646331"/>
          </a:xfrm>
          <a:prstGeom prst="rect">
            <a:avLst/>
          </a:prstGeom>
          <a:noFill/>
        </p:spPr>
        <p:txBody>
          <a:bodyPr wrap="square" rtlCol="0">
            <a:spAutoFit/>
          </a:bodyPr>
          <a:lstStyle/>
          <a:p>
            <a:pPr marL="342900" lvl="0" indent="-342900">
              <a:spcBef>
                <a:spcPct val="20000"/>
              </a:spcBef>
              <a:buFont typeface="Arial" pitchFamily="34" charset="0"/>
              <a:buChar char="•"/>
              <a:defRPr/>
            </a:pPr>
            <a:r>
              <a:rPr lang="en-US" kern="0" dirty="0" smtClean="0"/>
              <a:t>Programs developed in the </a:t>
            </a:r>
            <a:r>
              <a:rPr lang="en-US" b="1" kern="0" dirty="0" smtClean="0"/>
              <a:t>Legislative Branch</a:t>
            </a:r>
            <a:r>
              <a:rPr lang="en-US" kern="0" dirty="0" smtClean="0"/>
              <a:t>:</a:t>
            </a:r>
          </a:p>
        </p:txBody>
      </p:sp>
      <p:graphicFrame>
        <p:nvGraphicFramePr>
          <p:cNvPr id="13" name="Diagram 12"/>
          <p:cNvGraphicFramePr/>
          <p:nvPr/>
        </p:nvGraphicFramePr>
        <p:xfrm>
          <a:off x="3429000" y="2057400"/>
          <a:ext cx="5562600" cy="205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p:cNvGraphicFramePr/>
          <p:nvPr/>
        </p:nvGraphicFramePr>
        <p:xfrm>
          <a:off x="3276600" y="3886200"/>
          <a:ext cx="5715000" cy="2057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“Why will the program work?” </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7" name="Rectangle 3"/>
          <p:cNvSpPr txBox="1">
            <a:spLocks noChangeArrowheads="1"/>
          </p:cNvSpPr>
          <p:nvPr/>
        </p:nvSpPr>
        <p:spPr bwMode="auto">
          <a:xfrm>
            <a:off x="609600" y="13716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itchFamily="2" charset="2"/>
              <a:buChar char="ü"/>
            </a:pPr>
            <a:r>
              <a:rPr lang="en-US" sz="2600" kern="0" dirty="0" smtClean="0">
                <a:latin typeface="+mn-lt"/>
                <a:cs typeface="+mn-cs"/>
              </a:rPr>
              <a:t>Stakeholder involvement</a:t>
            </a:r>
          </a:p>
          <a:p>
            <a:pPr marL="342900" indent="-342900">
              <a:spcBef>
                <a:spcPct val="20000"/>
              </a:spcBef>
              <a:buFont typeface="Wingdings" pitchFamily="2" charset="2"/>
              <a:buChar char="ü"/>
            </a:pPr>
            <a:r>
              <a:rPr lang="en-US" sz="2600" kern="0" dirty="0" smtClean="0">
                <a:latin typeface="+mn-lt"/>
                <a:cs typeface="+mn-cs"/>
              </a:rPr>
              <a:t>Evidence it is likely to achieve its outcome</a:t>
            </a:r>
          </a:p>
          <a:p>
            <a:pPr marL="342900" indent="-342900">
              <a:spcBef>
                <a:spcPct val="20000"/>
              </a:spcBef>
              <a:buFont typeface="Wingdings" pitchFamily="2" charset="2"/>
              <a:buChar char="ü"/>
            </a:pPr>
            <a:r>
              <a:rPr lang="en-US" sz="2600" kern="0" dirty="0" smtClean="0">
                <a:latin typeface="+mn-lt"/>
                <a:cs typeface="+mn-cs"/>
              </a:rPr>
              <a:t>Where else it has been implemented</a:t>
            </a:r>
          </a:p>
          <a:p>
            <a:pPr marL="342900" indent="-342900">
              <a:spcBef>
                <a:spcPct val="20000"/>
              </a:spcBef>
              <a:buFont typeface="Wingdings" pitchFamily="2" charset="2"/>
              <a:buChar char="ü"/>
            </a:pPr>
            <a:r>
              <a:rPr lang="en-US" sz="2600" kern="0" dirty="0" smtClean="0">
                <a:latin typeface="+mn-lt"/>
                <a:cs typeface="+mn-cs"/>
              </a:rPr>
              <a:t>Plans to test the idea or expand based on what has worked</a:t>
            </a:r>
          </a:p>
          <a:p>
            <a:pPr marL="800100" lvl="1" indent="-342900">
              <a:spcBef>
                <a:spcPct val="20000"/>
              </a:spcBef>
            </a:pPr>
            <a:endParaRPr lang="en-US" sz="1000" kern="0" dirty="0" smtClean="0">
              <a:latin typeface="+mn-lt"/>
              <a:cs typeface="+mn-cs"/>
            </a:endParaRPr>
          </a:p>
          <a:p>
            <a:pPr marL="800100" lvl="1" indent="-342900">
              <a:spcBef>
                <a:spcPct val="20000"/>
              </a:spcBef>
            </a:pPr>
            <a:endParaRPr lang="en-US" sz="1600" kern="0" dirty="0" smtClean="0">
              <a:latin typeface="+mn-lt"/>
              <a:cs typeface="+mn-cs"/>
            </a:endParaRPr>
          </a:p>
          <a:p>
            <a:pPr marL="800100" lvl="1" indent="-342900">
              <a:spcBef>
                <a:spcPct val="20000"/>
              </a:spcBef>
            </a:pPr>
            <a:endParaRPr kumimoji="0" lang="en-US" sz="1600" b="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pic>
        <p:nvPicPr>
          <p:cNvPr id="1026" name="Picture 2" descr="0B939C57-4998-4E0F-9BB0-B8D4D41536D1"/>
          <p:cNvPicPr>
            <a:picLocks noChangeAspect="1" noChangeArrowheads="1"/>
          </p:cNvPicPr>
          <p:nvPr/>
        </p:nvPicPr>
        <p:blipFill>
          <a:blip r:embed="rId4" cstate="print"/>
          <a:srcRect/>
          <a:stretch>
            <a:fillRect/>
          </a:stretch>
        </p:blipFill>
        <p:spPr bwMode="auto">
          <a:xfrm>
            <a:off x="1371600" y="3733800"/>
            <a:ext cx="6705600" cy="231343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304800"/>
            <a:ext cx="88392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Interagency Panels</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6"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
        <p:nvSpPr>
          <p:cNvPr id="8" name="Rectangle 3"/>
          <p:cNvSpPr txBox="1">
            <a:spLocks noChangeArrowheads="1"/>
          </p:cNvSpPr>
          <p:nvPr/>
        </p:nvSpPr>
        <p:spPr bwMode="auto">
          <a:xfrm>
            <a:off x="609600" y="12954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a:spcBef>
                <a:spcPct val="20000"/>
              </a:spcBef>
              <a:defRPr/>
            </a:pPr>
            <a:r>
              <a:rPr lang="en-US" sz="2600" b="1" i="1" kern="0" dirty="0" smtClean="0">
                <a:latin typeface="+mn-lt"/>
                <a:cs typeface="+mn-cs"/>
              </a:rPr>
              <a:t>STEP 1</a:t>
            </a:r>
            <a:r>
              <a:rPr lang="en-US" sz="2600" b="1" kern="0" dirty="0" smtClean="0">
                <a:latin typeface="+mn-lt"/>
                <a:cs typeface="+mn-cs"/>
              </a:rPr>
              <a:t>:</a:t>
            </a:r>
            <a:r>
              <a:rPr lang="en-US" sz="2600" kern="0" dirty="0" smtClean="0">
                <a:latin typeface="+mn-lt"/>
                <a:cs typeface="+mn-cs"/>
              </a:rPr>
              <a:t> Form interagency panels by policy area </a:t>
            </a:r>
          </a:p>
          <a:p>
            <a:pPr marL="800100" lvl="1" indent="-342900">
              <a:spcBef>
                <a:spcPct val="20000"/>
              </a:spcBef>
              <a:defRPr/>
            </a:pPr>
            <a:r>
              <a:rPr lang="en-US" sz="2600" b="1" i="1" kern="0" dirty="0" smtClean="0">
                <a:latin typeface="+mn-lt"/>
                <a:cs typeface="+mn-cs"/>
              </a:rPr>
              <a:t>STEP 2</a:t>
            </a:r>
            <a:r>
              <a:rPr lang="en-US" sz="2600" b="1" kern="0" dirty="0" smtClean="0">
                <a:latin typeface="+mn-lt"/>
                <a:cs typeface="+mn-cs"/>
              </a:rPr>
              <a:t>:</a:t>
            </a:r>
            <a:r>
              <a:rPr lang="en-US" sz="2600" kern="0" dirty="0" smtClean="0">
                <a:latin typeface="+mn-lt"/>
                <a:cs typeface="+mn-cs"/>
              </a:rPr>
              <a:t> Define common goals and list programs that contribute to these objectives</a:t>
            </a:r>
          </a:p>
          <a:p>
            <a:pPr marL="342900" lvl="0" indent="-342900">
              <a:spcBef>
                <a:spcPct val="20000"/>
              </a:spcBef>
              <a:defRPr/>
            </a:pPr>
            <a:endParaRPr lang="en-US" sz="2000" kern="0" dirty="0" smtClean="0">
              <a:latin typeface="+mn-lt"/>
              <a:cs typeface="+mn-cs"/>
            </a:endParaRPr>
          </a:p>
          <a:p>
            <a:pPr marL="342900" lvl="0" indent="-342900">
              <a:spcBef>
                <a:spcPct val="20000"/>
              </a:spcBef>
              <a:buFontTx/>
              <a:buChar char="•"/>
              <a:defRPr/>
            </a:pPr>
            <a:r>
              <a:rPr lang="en-US" sz="2600" i="1" kern="0" dirty="0" smtClean="0">
                <a:latin typeface="+mn-lt"/>
                <a:cs typeface="+mn-cs"/>
              </a:rPr>
              <a:t>Example</a:t>
            </a:r>
            <a:r>
              <a:rPr lang="en-US" sz="2600" kern="0" dirty="0" smtClean="0">
                <a:latin typeface="+mn-lt"/>
                <a:cs typeface="+mn-cs"/>
              </a:rPr>
              <a:t>: An interagency approach to homeless assistance</a:t>
            </a:r>
          </a:p>
          <a:p>
            <a:pPr marL="342900" lvl="0" indent="-342900">
              <a:spcBef>
                <a:spcPct val="20000"/>
              </a:spcBef>
              <a:buFontTx/>
              <a:buChar char="•"/>
              <a:defRPr/>
            </a:pPr>
            <a:endParaRPr lang="en-US" sz="1000" kern="0" dirty="0" smtClean="0">
              <a:latin typeface="+mn-lt"/>
              <a:cs typeface="+mn-cs"/>
            </a:endParaRPr>
          </a:p>
          <a:p>
            <a:pPr marL="800100" lvl="1" indent="-342900">
              <a:spcBef>
                <a:spcPct val="20000"/>
              </a:spcBef>
              <a:buFont typeface="Courier New" pitchFamily="49" charset="0"/>
              <a:buChar char="o"/>
              <a:defRPr/>
            </a:pPr>
            <a:r>
              <a:rPr lang="en-US" sz="2600" kern="0" dirty="0" smtClean="0">
                <a:latin typeface="+mn-lt"/>
                <a:cs typeface="+mn-cs"/>
              </a:rPr>
              <a:t>U.S. Interagency Council on Homelessness</a:t>
            </a:r>
          </a:p>
          <a:p>
            <a:pPr marL="800100" lvl="1" indent="-342900">
              <a:spcBef>
                <a:spcPct val="20000"/>
              </a:spcBef>
              <a:buFont typeface="Courier New" pitchFamily="49" charset="0"/>
              <a:buChar char="o"/>
              <a:defRPr/>
            </a:pPr>
            <a:r>
              <a:rPr lang="en-US" sz="2600" kern="0" dirty="0" smtClean="0">
                <a:latin typeface="+mn-lt"/>
                <a:cs typeface="+mn-cs"/>
              </a:rPr>
              <a:t>23 targeted programs</a:t>
            </a:r>
          </a:p>
          <a:p>
            <a:pPr marL="800100" lvl="1" indent="-342900">
              <a:spcBef>
                <a:spcPct val="20000"/>
              </a:spcBef>
              <a:buFont typeface="Courier New" pitchFamily="49" charset="0"/>
              <a:buChar char="o"/>
              <a:defRPr/>
            </a:pPr>
            <a:r>
              <a:rPr lang="en-US" sz="2600" kern="0" dirty="0" smtClean="0">
                <a:latin typeface="+mn-lt"/>
                <a:cs typeface="+mn-cs"/>
              </a:rPr>
              <a:t>Four government-wide priority goals</a:t>
            </a:r>
          </a:p>
          <a:p>
            <a:pPr marL="1371600" lvl="2" indent="-457200">
              <a:spcBef>
                <a:spcPct val="20000"/>
              </a:spcBef>
              <a:buFont typeface="+mj-lt"/>
              <a:buAutoNum type="arabicPeriod"/>
              <a:defRPr/>
            </a:pPr>
            <a:endParaRPr lang="en-US" sz="2200" kern="0" dirty="0" smtClean="0">
              <a:latin typeface="+mn-lt"/>
              <a:cs typeface="+mn-cs"/>
            </a:endParaRPr>
          </a:p>
          <a:p>
            <a:pPr marL="1257300" lvl="2" indent="-342900">
              <a:spcBef>
                <a:spcPct val="20000"/>
              </a:spcBef>
              <a:buFontTx/>
              <a:buChar char="-"/>
              <a:defRPr/>
            </a:pPr>
            <a:endParaRPr lang="en-US" sz="2200" kern="0" dirty="0" smtClean="0">
              <a:latin typeface="+mn-lt"/>
              <a:cs typeface="+mn-cs"/>
            </a:endParaRPr>
          </a:p>
          <a:p>
            <a:pPr marL="800100" lvl="1" indent="-342900">
              <a:spcBef>
                <a:spcPct val="20000"/>
              </a:spcBef>
              <a:buFont typeface="Courier New" pitchFamily="49" charset="0"/>
              <a:buChar char="o"/>
              <a:defRPr/>
            </a:pPr>
            <a:endParaRPr lang="en-US" sz="2200" kern="0" dirty="0" smtClean="0">
              <a:latin typeface="+mn-l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304800"/>
            <a:ext cx="88392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Reviewing What Works</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6"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
        <p:nvSpPr>
          <p:cNvPr id="8" name="Rectangle 3"/>
          <p:cNvSpPr txBox="1">
            <a:spLocks noChangeArrowheads="1"/>
          </p:cNvSpPr>
          <p:nvPr/>
        </p:nvSpPr>
        <p:spPr bwMode="auto">
          <a:xfrm>
            <a:off x="609600" y="11430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0" u="none" strike="noStrike" kern="0" cap="none" spc="0" normalizeH="0" baseline="0" noProof="0" dirty="0" smtClean="0">
                <a:ln>
                  <a:noFill/>
                </a:ln>
                <a:solidFill>
                  <a:schemeClr val="tx1"/>
                </a:solidFill>
                <a:effectLst/>
                <a:uLnTx/>
                <a:uFillTx/>
                <a:latin typeface="+mn-lt"/>
                <a:ea typeface="+mn-ea"/>
                <a:cs typeface="+mn-cs"/>
              </a:rPr>
              <a:t>Six basic questions that should be asked of every </a:t>
            </a:r>
            <a:r>
              <a:rPr kumimoji="0" lang="en-US" sz="2200" b="1" u="sng" strike="noStrike" kern="0" cap="none" spc="0" normalizeH="0" baseline="0" noProof="0" dirty="0" smtClean="0">
                <a:ln>
                  <a:noFill/>
                </a:ln>
                <a:solidFill>
                  <a:srgbClr val="FF0000"/>
                </a:solidFill>
                <a:effectLst/>
                <a:uLnTx/>
                <a:uFillTx/>
                <a:latin typeface="+mn-lt"/>
                <a:ea typeface="+mn-ea"/>
                <a:cs typeface="+mn-cs"/>
              </a:rPr>
              <a:t>existing</a:t>
            </a:r>
            <a:r>
              <a:rPr kumimoji="0" lang="en-US" sz="2200" b="1" strike="noStrike" kern="0" cap="none" spc="0" normalizeH="0" baseline="0" noProof="0" dirty="0" smtClean="0">
                <a:ln>
                  <a:noFill/>
                </a:ln>
                <a:solidFill>
                  <a:schemeClr val="tx1"/>
                </a:solidFill>
                <a:effectLst/>
                <a:uLnTx/>
                <a:uFillTx/>
                <a:latin typeface="+mn-lt"/>
                <a:ea typeface="+mn-ea"/>
                <a:cs typeface="+mn-cs"/>
              </a:rPr>
              <a:t> </a:t>
            </a:r>
            <a:r>
              <a:rPr kumimoji="0" lang="en-US" sz="2200" b="0" u="none" strike="noStrike" kern="0" cap="none" spc="0" normalizeH="0" baseline="0" noProof="0" dirty="0" smtClean="0">
                <a:ln>
                  <a:noFill/>
                </a:ln>
                <a:solidFill>
                  <a:schemeClr val="tx1"/>
                </a:solidFill>
                <a:effectLst/>
                <a:uLnTx/>
                <a:uFillTx/>
                <a:latin typeface="+mn-lt"/>
                <a:ea typeface="+mn-ea"/>
                <a:cs typeface="+mn-cs"/>
              </a:rPr>
              <a:t>program:</a:t>
            </a:r>
          </a:p>
          <a:p>
            <a:pPr marL="800100" lvl="1" indent="-342900">
              <a:spcBef>
                <a:spcPct val="20000"/>
              </a:spcBef>
            </a:pPr>
            <a:endParaRPr lang="en-US" sz="1000" kern="0" dirty="0" smtClean="0">
              <a:latin typeface="+mn-lt"/>
              <a:cs typeface="+mn-cs"/>
            </a:endParaRPr>
          </a:p>
          <a:p>
            <a:pPr marL="800100" lvl="1" indent="-342900">
              <a:spcBef>
                <a:spcPct val="20000"/>
              </a:spcBef>
              <a:buFont typeface="Wingdings" pitchFamily="2" charset="2"/>
              <a:buChar char="ü"/>
            </a:pPr>
            <a:r>
              <a:rPr lang="en-US" sz="1900" kern="0" dirty="0" smtClean="0">
                <a:latin typeface="+mn-lt"/>
                <a:cs typeface="+mn-cs"/>
              </a:rPr>
              <a:t>What goals across government is the program contributing to?</a:t>
            </a:r>
          </a:p>
          <a:p>
            <a:pPr marL="800100" lvl="1" indent="-342900">
              <a:spcBef>
                <a:spcPct val="20000"/>
              </a:spcBef>
              <a:buFont typeface="Wingdings" pitchFamily="2" charset="2"/>
              <a:buChar char="ü"/>
            </a:pPr>
            <a:r>
              <a:rPr lang="en-US" sz="1900" kern="0" dirty="0" smtClean="0">
                <a:latin typeface="+mn-lt"/>
                <a:cs typeface="+mn-cs"/>
              </a:rPr>
              <a:t>What impact does the program have on achieving those goals?</a:t>
            </a:r>
          </a:p>
          <a:p>
            <a:pPr marL="800100" lvl="1" indent="-342900">
              <a:spcBef>
                <a:spcPct val="20000"/>
              </a:spcBef>
              <a:buFont typeface="Wingdings" pitchFamily="2" charset="2"/>
              <a:buChar char="ü"/>
            </a:pPr>
            <a:r>
              <a:rPr lang="en-US" sz="1900" kern="0" dirty="0" smtClean="0">
                <a:latin typeface="+mn-lt"/>
                <a:cs typeface="+mn-cs"/>
              </a:rPr>
              <a:t>Does the program work well with other programs to maximize impact and minimize duplication?</a:t>
            </a:r>
          </a:p>
          <a:p>
            <a:pPr marL="800100" lvl="1" indent="-342900">
              <a:spcBef>
                <a:spcPct val="20000"/>
              </a:spcBef>
              <a:buFont typeface="Wingdings" pitchFamily="2" charset="2"/>
              <a:buChar char="ü"/>
            </a:pPr>
            <a:r>
              <a:rPr lang="en-US" sz="1900" kern="0" dirty="0" smtClean="0">
                <a:latin typeface="+mn-lt"/>
                <a:cs typeface="+mn-cs"/>
              </a:rPr>
              <a:t>How cost effective is the program compared to others?</a:t>
            </a:r>
          </a:p>
          <a:p>
            <a:pPr marL="800100" lvl="1" indent="-342900">
              <a:spcBef>
                <a:spcPct val="20000"/>
              </a:spcBef>
              <a:buFont typeface="Wingdings" pitchFamily="2" charset="2"/>
              <a:buChar char="ü"/>
            </a:pPr>
            <a:r>
              <a:rPr lang="en-US" sz="1900" kern="0" dirty="0" smtClean="0">
                <a:latin typeface="+mn-lt"/>
                <a:cs typeface="+mn-cs"/>
              </a:rPr>
              <a:t>Is the program well run? Have there been delays or cost overruns?</a:t>
            </a:r>
          </a:p>
          <a:p>
            <a:pPr marL="800100" lvl="1" indent="-342900">
              <a:spcBef>
                <a:spcPct val="20000"/>
              </a:spcBef>
              <a:buFont typeface="Wingdings" pitchFamily="2" charset="2"/>
              <a:buChar char="ü"/>
            </a:pPr>
            <a:r>
              <a:rPr lang="en-US" sz="1900" kern="0" dirty="0" smtClean="0">
                <a:latin typeface="+mn-lt"/>
                <a:cs typeface="+mn-cs"/>
              </a:rPr>
              <a:t>Does the program learn from experience and improve in response?</a:t>
            </a:r>
            <a:endParaRPr kumimoji="0" lang="en-US" sz="1900" b="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609600" y="4800600"/>
            <a:ext cx="8001000"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lvl="0" indent="-342900">
              <a:spcBef>
                <a:spcPct val="20000"/>
              </a:spcBef>
            </a:pPr>
            <a:r>
              <a:rPr lang="en-US" sz="1600" i="1" kern="0" dirty="0" smtClean="0"/>
              <a:t>“As president, I will go through the entire federal budget, page by page, line by line, and I will eliminate the programs that don’t work and aren’t needed. As for the programs we do need, I will make them work better and cost less.”				</a:t>
            </a:r>
            <a:r>
              <a:rPr lang="en-US" sz="1600" kern="0" dirty="0" smtClean="0"/>
              <a:t>- Sen. Barack Obama as a presidential candidate in 2008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274638"/>
            <a:ext cx="88392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mj-lt"/>
                <a:ea typeface="+mj-ea"/>
                <a:cs typeface="+mj-cs"/>
              </a:rPr>
              <a:t>Reviewing What Works Tools</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8"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graphicFrame>
        <p:nvGraphicFramePr>
          <p:cNvPr id="9" name="Table 8"/>
          <p:cNvGraphicFramePr>
            <a:graphicFrameLocks noGrp="1"/>
          </p:cNvGraphicFramePr>
          <p:nvPr/>
        </p:nvGraphicFramePr>
        <p:xfrm>
          <a:off x="304800" y="1143000"/>
          <a:ext cx="8610600" cy="2455817"/>
        </p:xfrm>
        <a:graphic>
          <a:graphicData uri="http://schemas.openxmlformats.org/drawingml/2006/table">
            <a:tbl>
              <a:tblPr firstRow="1" bandRow="1">
                <a:tableStyleId>{073A0DAA-6AF3-43AB-8588-CEC1D06C72B9}</a:tableStyleId>
              </a:tblPr>
              <a:tblGrid>
                <a:gridCol w="2743200"/>
                <a:gridCol w="3048000"/>
                <a:gridCol w="2819400"/>
              </a:tblGrid>
              <a:tr h="348343">
                <a:tc>
                  <a:txBody>
                    <a:bodyPr/>
                    <a:lstStyle/>
                    <a:p>
                      <a:pPr algn="ctr"/>
                      <a:r>
                        <a:rPr lang="en-US" dirty="0" smtClean="0"/>
                        <a:t>1.</a:t>
                      </a:r>
                      <a:r>
                        <a:rPr lang="en-US" baseline="0" dirty="0" smtClean="0"/>
                        <a:t> Policy Strategy</a:t>
                      </a:r>
                      <a:endParaRPr lang="en-US" dirty="0"/>
                    </a:p>
                  </a:txBody>
                  <a:tcPr/>
                </a:tc>
                <a:tc>
                  <a:txBody>
                    <a:bodyPr/>
                    <a:lstStyle/>
                    <a:p>
                      <a:pPr algn="ctr"/>
                      <a:r>
                        <a:rPr lang="en-US" dirty="0" smtClean="0"/>
                        <a:t>2. Program Effectiveness</a:t>
                      </a:r>
                      <a:endParaRPr lang="en-US" dirty="0"/>
                    </a:p>
                  </a:txBody>
                  <a:tcPr/>
                </a:tc>
                <a:tc>
                  <a:txBody>
                    <a:bodyPr/>
                    <a:lstStyle/>
                    <a:p>
                      <a:pPr algn="ctr"/>
                      <a:r>
                        <a:rPr lang="en-US" dirty="0" smtClean="0"/>
                        <a:t>3. Program Evaluation</a:t>
                      </a:r>
                      <a:endParaRPr lang="en-US" dirty="0"/>
                    </a:p>
                  </a:txBody>
                  <a:tcPr/>
                </a:tc>
              </a:tr>
              <a:tr h="209005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Lay out key outcome goals for a policy area</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Inventory of all federal programs that seek to achieve those goals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26 questions for program managers to report on their program’s effectiveness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Lay out the program’s contribution to goals across a policy area</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High-level evaluation of nine key aspects of program performance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Independent body assesses performance in each category on a scale of 1-10</a:t>
                      </a:r>
                      <a:endParaRPr lang="en-US" dirty="0"/>
                    </a:p>
                  </a:txBody>
                  <a:tcPr/>
                </a:tc>
              </a:tr>
            </a:tbl>
          </a:graphicData>
        </a:graphic>
      </p:graphicFrame>
      <p:pic>
        <p:nvPicPr>
          <p:cNvPr id="10" name="Picture 9" descr="rww_policy_strategy.jpg"/>
          <p:cNvPicPr>
            <a:picLocks noChangeAspect="1"/>
          </p:cNvPicPr>
          <p:nvPr/>
        </p:nvPicPr>
        <p:blipFill>
          <a:blip r:embed="rId4" cstate="print"/>
          <a:stretch>
            <a:fillRect/>
          </a:stretch>
        </p:blipFill>
        <p:spPr>
          <a:xfrm>
            <a:off x="762000" y="3657600"/>
            <a:ext cx="1828800" cy="2286000"/>
          </a:xfrm>
          <a:prstGeom prst="rect">
            <a:avLst/>
          </a:prstGeom>
        </p:spPr>
      </p:pic>
      <p:pic>
        <p:nvPicPr>
          <p:cNvPr id="11" name="Picture 10" descr="rww_program_effectiveness.jpg"/>
          <p:cNvPicPr>
            <a:picLocks noChangeAspect="1"/>
          </p:cNvPicPr>
          <p:nvPr/>
        </p:nvPicPr>
        <p:blipFill>
          <a:blip r:embed="rId5" cstate="print"/>
          <a:stretch>
            <a:fillRect/>
          </a:stretch>
        </p:blipFill>
        <p:spPr>
          <a:xfrm>
            <a:off x="3657600" y="3657600"/>
            <a:ext cx="1828800" cy="2286000"/>
          </a:xfrm>
          <a:prstGeom prst="rect">
            <a:avLst/>
          </a:prstGeom>
        </p:spPr>
      </p:pic>
      <p:pic>
        <p:nvPicPr>
          <p:cNvPr id="12" name="Picture 11" descr="rww_program_evaulation.jpg"/>
          <p:cNvPicPr>
            <a:picLocks noChangeAspect="1"/>
          </p:cNvPicPr>
          <p:nvPr/>
        </p:nvPicPr>
        <p:blipFill>
          <a:blip r:embed="rId6" cstate="print"/>
          <a:stretch>
            <a:fillRect/>
          </a:stretch>
        </p:blipFill>
        <p:spPr>
          <a:xfrm>
            <a:off x="6553200" y="3657600"/>
            <a:ext cx="1767840" cy="2209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Reviewing What Works Process</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8"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pic>
        <p:nvPicPr>
          <p:cNvPr id="9" name="Picture 8" descr="rww_flow_chart.jpg"/>
          <p:cNvPicPr>
            <a:picLocks noChangeAspect="1"/>
          </p:cNvPicPr>
          <p:nvPr/>
        </p:nvPicPr>
        <p:blipFill>
          <a:blip r:embed="rId4" cstate="print"/>
          <a:stretch>
            <a:fillRect/>
          </a:stretch>
        </p:blipFill>
        <p:spPr>
          <a:xfrm>
            <a:off x="228600" y="1524000"/>
            <a:ext cx="8610601" cy="37165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“Is the program</a:t>
            </a:r>
            <a:r>
              <a:rPr kumimoji="0" lang="en-US" sz="4400" b="0" i="0" u="none" strike="noStrike" kern="0" cap="none" spc="0" normalizeH="0" noProof="0" dirty="0" smtClean="0">
                <a:ln>
                  <a:noFill/>
                </a:ln>
                <a:solidFill>
                  <a:schemeClr val="tx2"/>
                </a:solidFill>
                <a:effectLst/>
                <a:uLnTx/>
                <a:uFillTx/>
                <a:latin typeface="+mj-lt"/>
                <a:ea typeface="+mj-ea"/>
                <a:cs typeface="+mj-cs"/>
              </a:rPr>
              <a:t> </a:t>
            </a:r>
            <a:r>
              <a:rPr kumimoji="0" lang="en-US" sz="4400" b="0" i="0" u="none" strike="noStrike" kern="0" cap="none" spc="0" normalizeH="0" baseline="0" noProof="0" dirty="0" smtClean="0">
                <a:ln>
                  <a:noFill/>
                </a:ln>
                <a:solidFill>
                  <a:schemeClr val="tx2"/>
                </a:solidFill>
                <a:effectLst/>
                <a:uLnTx/>
                <a:uFillTx/>
                <a:latin typeface="+mj-lt"/>
                <a:ea typeface="+mj-ea"/>
                <a:cs typeface="+mj-cs"/>
              </a:rPr>
              <a:t>working?” </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8"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pic>
        <p:nvPicPr>
          <p:cNvPr id="1028" name="Picture 4" descr="6A045F80-AAE5-450B-93BF-CEAF8C271C45"/>
          <p:cNvPicPr>
            <a:picLocks noChangeAspect="1" noChangeArrowheads="1"/>
          </p:cNvPicPr>
          <p:nvPr/>
        </p:nvPicPr>
        <p:blipFill>
          <a:blip r:embed="rId4" cstate="print"/>
          <a:srcRect/>
          <a:stretch>
            <a:fillRect/>
          </a:stretch>
        </p:blipFill>
        <p:spPr bwMode="auto">
          <a:xfrm>
            <a:off x="1752600" y="3733800"/>
            <a:ext cx="5649415" cy="2284343"/>
          </a:xfrm>
          <a:prstGeom prst="rect">
            <a:avLst/>
          </a:prstGeom>
          <a:noFill/>
          <a:ln w="9525">
            <a:noFill/>
            <a:miter lim="800000"/>
            <a:headEnd/>
            <a:tailEnd/>
          </a:ln>
        </p:spPr>
      </p:pic>
      <p:sp>
        <p:nvSpPr>
          <p:cNvPr id="9" name="Rectangle 3"/>
          <p:cNvSpPr txBox="1">
            <a:spLocks noChangeArrowheads="1"/>
          </p:cNvSpPr>
          <p:nvPr/>
        </p:nvSpPr>
        <p:spPr bwMode="auto">
          <a:xfrm>
            <a:off x="609600" y="12192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itchFamily="2" charset="2"/>
              <a:buChar char="ü"/>
            </a:pPr>
            <a:r>
              <a:rPr lang="en-US" sz="2400" kern="0" dirty="0" smtClean="0">
                <a:latin typeface="+mn-lt"/>
                <a:cs typeface="+mn-cs"/>
              </a:rPr>
              <a:t>How it alters the actions or behavior of stakeholders or beneficiaries</a:t>
            </a:r>
          </a:p>
          <a:p>
            <a:pPr marL="342900" lvl="1" indent="-342900">
              <a:spcBef>
                <a:spcPct val="20000"/>
              </a:spcBef>
              <a:buFont typeface="Wingdings" pitchFamily="2" charset="2"/>
              <a:buChar char="ü"/>
            </a:pPr>
            <a:r>
              <a:rPr lang="en-US" sz="2400" kern="0" dirty="0" smtClean="0"/>
              <a:t>Evidence that the program is achieving its goals</a:t>
            </a:r>
          </a:p>
          <a:p>
            <a:pPr marL="342900" indent="-342900">
              <a:spcBef>
                <a:spcPct val="20000"/>
              </a:spcBef>
              <a:buFont typeface="Wingdings" pitchFamily="2" charset="2"/>
              <a:buChar char="ü"/>
            </a:pPr>
            <a:r>
              <a:rPr lang="en-US" sz="2400" kern="0" dirty="0" smtClean="0">
                <a:latin typeface="+mn-lt"/>
                <a:cs typeface="+mn-cs"/>
              </a:rPr>
              <a:t>How it has contributed to the observed outcomes</a:t>
            </a:r>
          </a:p>
          <a:p>
            <a:pPr marL="342900" indent="-342900">
              <a:spcBef>
                <a:spcPct val="20000"/>
              </a:spcBef>
              <a:buFont typeface="Wingdings" pitchFamily="2" charset="2"/>
              <a:buChar char="ü"/>
            </a:pPr>
            <a:r>
              <a:rPr lang="en-US" sz="2400" kern="0" dirty="0" smtClean="0">
                <a:latin typeface="+mn-lt"/>
                <a:cs typeface="+mn-cs"/>
              </a:rPr>
              <a:t>Independent evaluations of program impact and effectiveness</a:t>
            </a:r>
          </a:p>
          <a:p>
            <a:pPr marL="800100" lvl="1" indent="-342900">
              <a:spcBef>
                <a:spcPct val="20000"/>
              </a:spcBef>
            </a:pPr>
            <a:endParaRPr lang="en-US" sz="1000" kern="0" dirty="0" smtClean="0">
              <a:latin typeface="+mn-lt"/>
              <a:cs typeface="+mn-cs"/>
            </a:endParaRPr>
          </a:p>
          <a:p>
            <a:pPr marL="800100" lvl="1" indent="-342900">
              <a:spcBef>
                <a:spcPct val="20000"/>
              </a:spcBef>
            </a:pPr>
            <a:endParaRPr kumimoji="0" lang="en-US" sz="1600" b="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Recent Performance Initiatives</a:t>
            </a:r>
            <a:r>
              <a:rPr kumimoji="0" lang="en-US" sz="4400" b="0" i="0" u="none" strike="noStrike" kern="0" cap="none" spc="0" normalizeH="0" noProof="0" dirty="0" smtClean="0">
                <a:ln>
                  <a:noFill/>
                </a:ln>
                <a:solidFill>
                  <a:schemeClr val="tx2"/>
                </a:solidFill>
                <a:effectLst/>
                <a:uLnTx/>
                <a:uFillTx/>
                <a:latin typeface="+mj-lt"/>
                <a:ea typeface="+mj-ea"/>
                <a:cs typeface="+mj-cs"/>
              </a:rPr>
              <a:t> </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7" name="Rectangle 3"/>
          <p:cNvSpPr txBox="1">
            <a:spLocks noChangeArrowheads="1"/>
          </p:cNvSpPr>
          <p:nvPr/>
        </p:nvSpPr>
        <p:spPr bwMode="auto">
          <a:xfrm>
            <a:off x="609600" y="11430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0" u="none" strike="noStrike" kern="0" cap="none" spc="0" normalizeH="0" baseline="0" noProof="0" dirty="0" smtClean="0">
                <a:ln>
                  <a:noFill/>
                </a:ln>
                <a:solidFill>
                  <a:schemeClr val="tx1"/>
                </a:solidFill>
                <a:effectLst/>
                <a:uLnTx/>
                <a:uFillTx/>
                <a:latin typeface="+mn-lt"/>
                <a:ea typeface="+mn-ea"/>
                <a:cs typeface="+mn-cs"/>
              </a:rPr>
              <a:t>OMB’s Program Assessment</a:t>
            </a:r>
            <a:r>
              <a:rPr kumimoji="0" lang="en-US" sz="2200" b="0" u="none" strike="noStrike" kern="0" cap="none" spc="0" normalizeH="0" noProof="0" dirty="0" smtClean="0">
                <a:ln>
                  <a:noFill/>
                </a:ln>
                <a:solidFill>
                  <a:schemeClr val="tx1"/>
                </a:solidFill>
                <a:effectLst/>
                <a:uLnTx/>
                <a:uFillTx/>
                <a:latin typeface="+mn-lt"/>
                <a:ea typeface="+mn-ea"/>
                <a:cs typeface="+mn-cs"/>
              </a:rPr>
              <a:t> Rating Tool (2002-2009)</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200" b="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200" kern="0" baseline="0" dirty="0" smtClean="0">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200" kern="0" dirty="0" smtClean="0">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200" kern="0" baseline="0" dirty="0" smtClean="0">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200" kern="0" baseline="0" dirty="0" smtClean="0">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200" kern="0" baseline="0" dirty="0" smtClean="0">
                <a:latin typeface="+mn-lt"/>
                <a:cs typeface="+mn-cs"/>
              </a:rPr>
              <a:t>GPRA Modernization Act</a:t>
            </a:r>
            <a:r>
              <a:rPr lang="en-US" sz="2200" kern="0" dirty="0" smtClean="0">
                <a:latin typeface="+mn-lt"/>
                <a:cs typeface="+mn-cs"/>
              </a:rPr>
              <a:t> of 2010</a:t>
            </a:r>
            <a:endParaRPr kumimoji="0" lang="en-US" sz="2200" b="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graphicFrame>
        <p:nvGraphicFramePr>
          <p:cNvPr id="9" name="Table 8"/>
          <p:cNvGraphicFramePr>
            <a:graphicFrameLocks noGrp="1"/>
          </p:cNvGraphicFramePr>
          <p:nvPr/>
        </p:nvGraphicFramePr>
        <p:xfrm>
          <a:off x="1143000" y="1676400"/>
          <a:ext cx="6934200" cy="1707318"/>
        </p:xfrm>
        <a:graphic>
          <a:graphicData uri="http://schemas.openxmlformats.org/drawingml/2006/table">
            <a:tbl>
              <a:tblPr firstRow="1" bandRow="1">
                <a:tableStyleId>{00A15C55-8517-42AA-B614-E9B94910E393}</a:tableStyleId>
              </a:tblPr>
              <a:tblGrid>
                <a:gridCol w="3467100"/>
                <a:gridCol w="3467100"/>
              </a:tblGrid>
              <a:tr h="396678">
                <a:tc>
                  <a:txBody>
                    <a:bodyPr/>
                    <a:lstStyle/>
                    <a:p>
                      <a:pPr algn="ctr"/>
                      <a:r>
                        <a:rPr lang="en-US" sz="1800" dirty="0" smtClean="0"/>
                        <a:t>Pros</a:t>
                      </a:r>
                      <a:endParaRPr lang="en-US" sz="1800" dirty="0"/>
                    </a:p>
                  </a:txBody>
                  <a:tcPr/>
                </a:tc>
                <a:tc>
                  <a:txBody>
                    <a:bodyPr/>
                    <a:lstStyle/>
                    <a:p>
                      <a:pPr algn="ctr"/>
                      <a:r>
                        <a:rPr lang="en-US" dirty="0" smtClean="0"/>
                        <a:t>Cons</a:t>
                      </a:r>
                      <a:endParaRPr lang="en-US" dirty="0"/>
                    </a:p>
                  </a:txBody>
                  <a:tcPr/>
                </a:tc>
              </a:tr>
              <a:tr h="1279722">
                <a:tc>
                  <a:txBody>
                    <a:bodyPr/>
                    <a:lstStyle/>
                    <a:p>
                      <a:pPr>
                        <a:buFont typeface="Arial" pitchFamily="34" charset="0"/>
                        <a:buChar char="•"/>
                      </a:pPr>
                      <a:r>
                        <a:rPr lang="en-US" sz="1600" baseline="0" dirty="0" smtClean="0"/>
                        <a:t> Thoughtful, carefully-designed questions</a:t>
                      </a:r>
                    </a:p>
                    <a:p>
                      <a:pPr>
                        <a:buFont typeface="Arial" pitchFamily="34" charset="0"/>
                        <a:buChar char="•"/>
                      </a:pPr>
                      <a:r>
                        <a:rPr lang="en-US" sz="1600" baseline="0" dirty="0" smtClean="0"/>
                        <a:t> Over 1,000 programs reviewed</a:t>
                      </a:r>
                    </a:p>
                    <a:p>
                      <a:pPr>
                        <a:buFont typeface="Arial" pitchFamily="34" charset="0"/>
                        <a:buChar char="•"/>
                      </a:pPr>
                      <a:r>
                        <a:rPr lang="en-US" sz="1600" baseline="0" dirty="0" smtClean="0"/>
                        <a:t> Comprehensive (program design, management, impact, etc.)</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a:t>
                      </a:r>
                      <a:r>
                        <a:rPr lang="en-US" sz="1600" baseline="0" dirty="0" err="1" smtClean="0"/>
                        <a:t>Siloed</a:t>
                      </a:r>
                      <a:r>
                        <a:rPr lang="en-US" sz="1600" baseline="0" dirty="0" smtClean="0"/>
                        <a:t>, looked at each program on its own</a:t>
                      </a:r>
                      <a:endParaRPr lang="en-US" sz="1600" dirty="0" smtClean="0"/>
                    </a:p>
                    <a:p>
                      <a:pPr>
                        <a:buFont typeface="Arial" pitchFamily="34" charset="0"/>
                        <a:buChar char="•"/>
                      </a:pPr>
                      <a:r>
                        <a:rPr lang="en-US" sz="1600" dirty="0" smtClean="0"/>
                        <a:t> Exclusive, too much power given to OMB examiners </a:t>
                      </a:r>
                    </a:p>
                    <a:p>
                      <a:pPr>
                        <a:buFont typeface="Arial" pitchFamily="34" charset="0"/>
                        <a:buChar char="•"/>
                      </a:pPr>
                      <a:r>
                        <a:rPr lang="en-US" sz="1600" baseline="0" dirty="0" smtClean="0"/>
                        <a:t> Only applies to existing programs</a:t>
                      </a:r>
                      <a:endParaRPr lang="en-US" sz="1600" dirty="0" smtClean="0"/>
                    </a:p>
                  </a:txBody>
                  <a:tcPr/>
                </a:tc>
              </a:tr>
            </a:tbl>
          </a:graphicData>
        </a:graphic>
      </p:graphicFrame>
      <p:graphicFrame>
        <p:nvGraphicFramePr>
          <p:cNvPr id="11" name="Table 10"/>
          <p:cNvGraphicFramePr>
            <a:graphicFrameLocks noGrp="1"/>
          </p:cNvGraphicFramePr>
          <p:nvPr/>
        </p:nvGraphicFramePr>
        <p:xfrm>
          <a:off x="1143000" y="4038601"/>
          <a:ext cx="6934200" cy="1524000"/>
        </p:xfrm>
        <a:graphic>
          <a:graphicData uri="http://schemas.openxmlformats.org/drawingml/2006/table">
            <a:tbl>
              <a:tblPr firstRow="1" bandRow="1">
                <a:tableStyleId>{00A15C55-8517-42AA-B614-E9B94910E393}</a:tableStyleId>
              </a:tblPr>
              <a:tblGrid>
                <a:gridCol w="3467100"/>
                <a:gridCol w="3467100"/>
              </a:tblGrid>
              <a:tr h="372730">
                <a:tc>
                  <a:txBody>
                    <a:bodyPr/>
                    <a:lstStyle/>
                    <a:p>
                      <a:pPr algn="ctr"/>
                      <a:r>
                        <a:rPr lang="en-US" dirty="0" smtClean="0"/>
                        <a:t>Pros</a:t>
                      </a:r>
                      <a:endParaRPr lang="en-US" dirty="0"/>
                    </a:p>
                  </a:txBody>
                  <a:tcPr/>
                </a:tc>
                <a:tc>
                  <a:txBody>
                    <a:bodyPr/>
                    <a:lstStyle/>
                    <a:p>
                      <a:pPr algn="ctr"/>
                      <a:r>
                        <a:rPr lang="en-US" dirty="0" smtClean="0"/>
                        <a:t>Cons</a:t>
                      </a:r>
                      <a:endParaRPr lang="en-US" dirty="0"/>
                    </a:p>
                  </a:txBody>
                  <a:tcPr/>
                </a:tc>
              </a:tr>
              <a:tr h="1151270">
                <a:tc>
                  <a:txBody>
                    <a:bodyPr/>
                    <a:lstStyle/>
                    <a:p>
                      <a:pPr>
                        <a:buFont typeface="Arial" pitchFamily="34" charset="0"/>
                        <a:buChar char="•"/>
                      </a:pPr>
                      <a:r>
                        <a:rPr lang="en-US" sz="1600" dirty="0" smtClean="0"/>
                        <a:t> Gets Congress involved</a:t>
                      </a:r>
                    </a:p>
                    <a:p>
                      <a:pPr>
                        <a:buFont typeface="Arial" pitchFamily="34" charset="0"/>
                        <a:buChar char="•"/>
                      </a:pPr>
                      <a:r>
                        <a:rPr lang="en-US" sz="1600" dirty="0" smtClean="0"/>
                        <a:t> Outcome-based agency and cross-government </a:t>
                      </a:r>
                      <a:r>
                        <a:rPr lang="en-US" sz="1600" baseline="0" dirty="0" smtClean="0"/>
                        <a:t>priority goals</a:t>
                      </a:r>
                      <a:endParaRPr lang="en-US" sz="1600" dirty="0" smtClean="0"/>
                    </a:p>
                    <a:p>
                      <a:pPr>
                        <a:buFont typeface="Arial" pitchFamily="34" charset="0"/>
                        <a:buChar char="•"/>
                      </a:pPr>
                      <a:r>
                        <a:rPr lang="en-US" sz="1600" dirty="0" smtClean="0"/>
                        <a:t> Regular performance monitoring</a:t>
                      </a:r>
                    </a:p>
                  </a:txBody>
                  <a:tcPr/>
                </a:tc>
                <a:tc>
                  <a:txBody>
                    <a:bodyPr/>
                    <a:lstStyle/>
                    <a:p>
                      <a:pPr>
                        <a:buFont typeface="Arial" pitchFamily="34" charset="0"/>
                        <a:buChar char="•"/>
                      </a:pPr>
                      <a:r>
                        <a:rPr lang="en-US" sz="1600" dirty="0" smtClean="0"/>
                        <a:t> No common</a:t>
                      </a:r>
                      <a:r>
                        <a:rPr lang="en-US" sz="1600" baseline="0" dirty="0" smtClean="0"/>
                        <a:t> framework for assessing performance and impact</a:t>
                      </a:r>
                    </a:p>
                    <a:p>
                      <a:pPr>
                        <a:buFont typeface="Arial" pitchFamily="34" charset="0"/>
                        <a:buChar char="•"/>
                      </a:pPr>
                      <a:r>
                        <a:rPr lang="en-US" sz="1600" dirty="0" smtClean="0"/>
                        <a:t> Focus still </a:t>
                      </a:r>
                      <a:r>
                        <a:rPr lang="en-US" sz="1600" baseline="0" dirty="0" smtClean="0"/>
                        <a:t>on a</a:t>
                      </a:r>
                      <a:r>
                        <a:rPr lang="en-US" sz="1600" dirty="0" smtClean="0"/>
                        <a:t>gencies</a:t>
                      </a:r>
                    </a:p>
                    <a:p>
                      <a:pPr>
                        <a:buFont typeface="Arial" pitchFamily="34" charset="0"/>
                        <a:buChar char="•"/>
                      </a:pPr>
                      <a:r>
                        <a:rPr lang="en-US" sz="1600" dirty="0" smtClean="0"/>
                        <a:t> Only</a:t>
                      </a:r>
                      <a:r>
                        <a:rPr lang="en-US" sz="1600" baseline="0" dirty="0" smtClean="0"/>
                        <a:t> applies to existing programs</a:t>
                      </a:r>
                      <a:endParaRPr lang="en-US" sz="1600" dirty="0" smtClean="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A Time to Act</a:t>
            </a:r>
          </a:p>
        </p:txBody>
      </p:sp>
      <p:sp>
        <p:nvSpPr>
          <p:cNvPr id="3" name="Rectangle 3"/>
          <p:cNvSpPr txBox="1">
            <a:spLocks noChangeArrowheads="1"/>
          </p:cNvSpPr>
          <p:nvPr/>
        </p:nvSpPr>
        <p:spPr bwMode="auto">
          <a:xfrm>
            <a:off x="457200" y="1371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7" name="Rectangle 3"/>
          <p:cNvSpPr txBox="1">
            <a:spLocks noChangeArrowheads="1"/>
          </p:cNvSpPr>
          <p:nvPr/>
        </p:nvSpPr>
        <p:spPr bwMode="auto">
          <a:xfrm>
            <a:off x="609600" y="12954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pPr>
            <a:r>
              <a:rPr lang="en-US" sz="2400" i="1" kern="0" dirty="0" smtClean="0">
                <a:latin typeface="+mn-lt"/>
                <a:cs typeface="+mn-cs"/>
              </a:rPr>
              <a:t>With limited resources, we can no longer afford to dedicate funds to programs that are designed to fail.</a:t>
            </a:r>
          </a:p>
          <a:p>
            <a:pPr marL="342900" lvl="0" indent="-342900">
              <a:spcBef>
                <a:spcPct val="20000"/>
              </a:spcBef>
              <a:buFontTx/>
              <a:buChar char="•"/>
            </a:pPr>
            <a:endParaRPr lang="en-US" sz="1000" kern="0" dirty="0" smtClean="0">
              <a:latin typeface="+mn-lt"/>
              <a:cs typeface="+mn-cs"/>
            </a:endParaRPr>
          </a:p>
          <a:p>
            <a:pPr marL="800100" lvl="1" indent="-342900">
              <a:spcBef>
                <a:spcPct val="20000"/>
              </a:spcBef>
              <a:buFont typeface="Wingdings" pitchFamily="2" charset="2"/>
              <a:buChar char="Ø"/>
            </a:pPr>
            <a:r>
              <a:rPr lang="en-US" sz="2400" b="1" kern="0" dirty="0" smtClean="0">
                <a:latin typeface="+mn-lt"/>
                <a:cs typeface="+mn-cs"/>
              </a:rPr>
              <a:t>Design for Success</a:t>
            </a:r>
            <a:r>
              <a:rPr lang="en-US" sz="2400" kern="0" dirty="0" smtClean="0">
                <a:latin typeface="+mn-lt"/>
                <a:cs typeface="+mn-cs"/>
              </a:rPr>
              <a:t> helps to flag programs with serious design flaws and identify the most promising new programs before the funding decision is made</a:t>
            </a:r>
          </a:p>
          <a:p>
            <a:pPr marL="800100" lvl="1" indent="-342900">
              <a:spcBef>
                <a:spcPct val="20000"/>
              </a:spcBef>
            </a:pPr>
            <a:endParaRPr lang="en-US" sz="2400" i="1" kern="0" dirty="0" smtClean="0">
              <a:latin typeface="+mn-lt"/>
              <a:cs typeface="+mn-cs"/>
            </a:endParaRPr>
          </a:p>
          <a:p>
            <a:pPr marL="342900" lvl="0" indent="-342900">
              <a:spcBef>
                <a:spcPct val="20000"/>
              </a:spcBef>
            </a:pPr>
            <a:r>
              <a:rPr lang="en-US" sz="2400" i="1" kern="0" dirty="0" smtClean="0">
                <a:latin typeface="+mn-lt"/>
                <a:cs typeface="+mn-cs"/>
              </a:rPr>
              <a:t>As budgets tighten, we need to base funding decisions  on an understanding of which programs actually work.</a:t>
            </a:r>
          </a:p>
          <a:p>
            <a:pPr marL="342900" lvl="0" indent="-342900">
              <a:spcBef>
                <a:spcPct val="20000"/>
              </a:spcBef>
              <a:buFontTx/>
              <a:buChar char="•"/>
            </a:pPr>
            <a:endParaRPr lang="en-US" sz="1000" kern="0" dirty="0" smtClean="0">
              <a:latin typeface="+mn-lt"/>
              <a:cs typeface="+mn-cs"/>
            </a:endParaRPr>
          </a:p>
          <a:p>
            <a:pPr marL="800100" lvl="1" indent="-342900">
              <a:spcBef>
                <a:spcPct val="20000"/>
              </a:spcBef>
              <a:buFont typeface="Wingdings" pitchFamily="2" charset="2"/>
              <a:buChar char="Ø"/>
            </a:pPr>
            <a:r>
              <a:rPr lang="en-US" sz="2400" b="1" kern="0" dirty="0" smtClean="0">
                <a:latin typeface="+mn-lt"/>
                <a:cs typeface="+mn-cs"/>
              </a:rPr>
              <a:t>Reviewing What Works </a:t>
            </a:r>
            <a:r>
              <a:rPr lang="en-US" sz="2400" kern="0" dirty="0" smtClean="0">
                <a:latin typeface="+mn-lt"/>
                <a:cs typeface="+mn-cs"/>
              </a:rPr>
              <a:t>helps to assess the relative effectiveness of all existing programs in a policy area</a:t>
            </a:r>
          </a:p>
        </p:txBody>
      </p:sp>
      <p:sp>
        <p:nvSpPr>
          <p:cNvPr id="8"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274638"/>
            <a:ext cx="8229600" cy="868362"/>
          </a:xfrm>
        </p:spPr>
        <p:txBody>
          <a:bodyPr/>
          <a:lstStyle/>
          <a:p>
            <a:pPr eaLnBrk="1" hangingPunct="1"/>
            <a:r>
              <a:rPr lang="en-US" dirty="0" smtClean="0"/>
              <a:t>Doing What Works</a:t>
            </a:r>
          </a:p>
        </p:txBody>
      </p:sp>
      <p:pic>
        <p:nvPicPr>
          <p:cNvPr id="15363"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15364"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7"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3"/>
          <p:cNvSpPr txBox="1">
            <a:spLocks noChangeArrowheads="1"/>
          </p:cNvSpPr>
          <p:nvPr/>
        </p:nvSpPr>
        <p:spPr bwMode="auto">
          <a:xfrm>
            <a:off x="609600" y="1524000"/>
            <a:ext cx="80772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pPr>
            <a:r>
              <a:rPr lang="en-US" sz="2200" kern="0" dirty="0" smtClean="0">
                <a:latin typeface="+mn-lt"/>
                <a:cs typeface="+mn-cs"/>
              </a:rPr>
              <a:t>Reforming government to more efficiently allocate resources and achieve greater results for the American people:</a:t>
            </a:r>
          </a:p>
          <a:p>
            <a:pPr marL="342900" lvl="0" indent="-342900">
              <a:spcBef>
                <a:spcPct val="20000"/>
              </a:spcBef>
              <a:buFontTx/>
              <a:buChar char="•"/>
            </a:pPr>
            <a:endParaRPr lang="en-US" sz="2200" kern="0" dirty="0" smtClean="0">
              <a:latin typeface="+mn-lt"/>
              <a:cs typeface="+mn-cs"/>
            </a:endParaRPr>
          </a:p>
          <a:p>
            <a:pPr marL="800100" lvl="1" indent="-342900">
              <a:spcBef>
                <a:spcPct val="20000"/>
              </a:spcBef>
              <a:buFont typeface="Courier New" pitchFamily="49" charset="0"/>
              <a:buChar char="o"/>
            </a:pPr>
            <a:r>
              <a:rPr lang="en-US" sz="2200" kern="0" dirty="0" smtClean="0">
                <a:latin typeface="+mn-lt"/>
                <a:cs typeface="+mn-cs"/>
              </a:rPr>
              <a:t>Eliminating or redesigning misguided spending programs and tax expenditures</a:t>
            </a:r>
          </a:p>
          <a:p>
            <a:pPr marL="800100" lvl="1" indent="-342900">
              <a:spcBef>
                <a:spcPct val="20000"/>
              </a:spcBef>
              <a:buFont typeface="Courier New" pitchFamily="49" charset="0"/>
              <a:buChar char="o"/>
            </a:pPr>
            <a:r>
              <a:rPr lang="en-US" sz="2200" kern="0" dirty="0" smtClean="0">
                <a:latin typeface="+mn-lt"/>
                <a:cs typeface="+mn-cs"/>
              </a:rPr>
              <a:t>Boosting government productivity by streamlining management and strengthening operations</a:t>
            </a:r>
          </a:p>
          <a:p>
            <a:pPr marL="800100" lvl="1" indent="-342900">
              <a:spcBef>
                <a:spcPct val="20000"/>
              </a:spcBef>
              <a:buFont typeface="Courier New" pitchFamily="49" charset="0"/>
              <a:buChar char="o"/>
            </a:pPr>
            <a:r>
              <a:rPr lang="en-US" sz="2200" kern="0" dirty="0" smtClean="0">
                <a:latin typeface="+mn-lt"/>
                <a:cs typeface="+mn-cs"/>
              </a:rPr>
              <a:t>Promoting smarter decision-making through enhanced transparency and performance measurement</a:t>
            </a:r>
            <a:endParaRPr kumimoji="0" lang="en-US" sz="2200" b="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Next Steps</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7" name="Rectangle 3"/>
          <p:cNvSpPr txBox="1">
            <a:spLocks noChangeArrowheads="1"/>
          </p:cNvSpPr>
          <p:nvPr/>
        </p:nvSpPr>
        <p:spPr bwMode="auto">
          <a:xfrm>
            <a:off x="609600" y="12954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latin typeface="+mn-lt"/>
                <a:cs typeface="+mn-cs"/>
              </a:rPr>
              <a:t>Test on the small scale</a:t>
            </a:r>
          </a:p>
          <a:p>
            <a:pPr marL="800100" lvl="1" indent="-342900">
              <a:spcBef>
                <a:spcPct val="20000"/>
              </a:spcBef>
              <a:buFont typeface="Courier New" pitchFamily="49" charset="0"/>
              <a:buChar char="o"/>
            </a:pPr>
            <a:r>
              <a:rPr lang="en-US" sz="2200" kern="0" dirty="0" smtClean="0">
                <a:latin typeface="+mn-lt"/>
                <a:cs typeface="+mn-cs"/>
              </a:rPr>
              <a:t>Modify the model to fit state and local governments</a:t>
            </a:r>
          </a:p>
          <a:p>
            <a:pPr marL="800100" lvl="1" indent="-342900">
              <a:spcBef>
                <a:spcPct val="20000"/>
              </a:spcBef>
              <a:buFont typeface="Courier New" pitchFamily="49" charset="0"/>
              <a:buChar char="o"/>
            </a:pPr>
            <a:r>
              <a:rPr kumimoji="0" lang="en-US" sz="2200" b="0" u="none" strike="noStrike" kern="0" cap="none" spc="0" normalizeH="0" baseline="0" noProof="0" dirty="0" smtClean="0">
                <a:ln>
                  <a:noFill/>
                </a:ln>
                <a:solidFill>
                  <a:schemeClr val="tx1"/>
                </a:solidFill>
                <a:effectLst/>
                <a:uLnTx/>
                <a:uFillTx/>
                <a:latin typeface="+mn-lt"/>
                <a:ea typeface="+mn-ea"/>
                <a:cs typeface="+mn-cs"/>
              </a:rPr>
              <a:t>Establish interagency panels for individual</a:t>
            </a:r>
            <a:r>
              <a:rPr kumimoji="0" lang="en-US" sz="2200" b="0" u="none" strike="noStrike" kern="0" cap="none" spc="0" normalizeH="0" noProof="0" dirty="0" smtClean="0">
                <a:ln>
                  <a:noFill/>
                </a:ln>
                <a:solidFill>
                  <a:schemeClr val="tx1"/>
                </a:solidFill>
                <a:effectLst/>
                <a:uLnTx/>
                <a:uFillTx/>
                <a:latin typeface="+mn-lt"/>
                <a:ea typeface="+mn-ea"/>
                <a:cs typeface="+mn-cs"/>
              </a:rPr>
              <a:t> policy areas on the federal level</a:t>
            </a:r>
          </a:p>
          <a:p>
            <a:pPr marL="800100" lvl="1" indent="-342900">
              <a:spcBef>
                <a:spcPct val="20000"/>
              </a:spcBef>
            </a:pPr>
            <a:endParaRPr lang="en-US" sz="1200" kern="0" dirty="0" smtClean="0">
              <a:latin typeface="+mn-lt"/>
              <a:cs typeface="+mn-cs"/>
            </a:endParaRPr>
          </a:p>
          <a:p>
            <a:pPr marL="342900" indent="-342900">
              <a:spcBef>
                <a:spcPct val="20000"/>
              </a:spcBef>
              <a:buFont typeface="Arial" pitchFamily="34" charset="0"/>
              <a:buChar char="•"/>
            </a:pPr>
            <a:r>
              <a:rPr lang="en-US" sz="2800" kern="0" dirty="0" smtClean="0">
                <a:latin typeface="+mn-lt"/>
                <a:cs typeface="+mn-cs"/>
              </a:rPr>
              <a:t>Monitor impact, tweak the model, and scale it up appropriately</a:t>
            </a:r>
          </a:p>
        </p:txBody>
      </p:sp>
      <p:sp>
        <p:nvSpPr>
          <p:cNvPr id="8"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
        <p:nvSpPr>
          <p:cNvPr id="10" name="TextBox 9"/>
          <p:cNvSpPr txBox="1"/>
          <p:nvPr/>
        </p:nvSpPr>
        <p:spPr>
          <a:xfrm>
            <a:off x="457200" y="4648200"/>
            <a:ext cx="8001000" cy="112646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lvl="0" indent="-342900">
              <a:spcBef>
                <a:spcPct val="20000"/>
              </a:spcBef>
            </a:pPr>
            <a:r>
              <a:rPr lang="en-US" sz="1600" i="1" kern="0" dirty="0" smtClean="0"/>
              <a:t>“Openly measuring the performance of our public institutions, and communicating that performance to citizens, has never been more important. The states that win will be the states that...manage for results.“</a:t>
            </a:r>
          </a:p>
          <a:p>
            <a:pPr marL="342900" lvl="0" indent="-342900">
              <a:spcBef>
                <a:spcPct val="20000"/>
              </a:spcBef>
            </a:pPr>
            <a:r>
              <a:rPr lang="en-US" sz="1600" i="1" kern="0" dirty="0" smtClean="0"/>
              <a:t>						</a:t>
            </a:r>
            <a:r>
              <a:rPr lang="en-US" sz="1600" kern="0" dirty="0" smtClean="0"/>
              <a:t>- Maryland Gov. Martin O’Malley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lvl="0" algn="ctr"/>
            <a:r>
              <a:rPr lang="en-US" sz="4400" dirty="0" smtClean="0"/>
              <a:t>Discussion</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7" name="Rectangle 3"/>
          <p:cNvSpPr txBox="1">
            <a:spLocks noChangeArrowheads="1"/>
          </p:cNvSpPr>
          <p:nvPr/>
        </p:nvSpPr>
        <p:spPr>
          <a:xfrm>
            <a:off x="457200" y="1600200"/>
            <a:ext cx="8229600" cy="4343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Questions?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General reactions?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Thoughts on our strategy moving forward?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000" b="1" i="1"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1" u="none" strike="noStrike" kern="0" cap="none" spc="0" normalizeH="0" baseline="0" noProof="0" dirty="0" smtClean="0">
                <a:ln>
                  <a:noFill/>
                </a:ln>
                <a:solidFill>
                  <a:schemeClr val="tx1"/>
                </a:solidFill>
                <a:effectLst/>
                <a:uLnTx/>
                <a:uFillTx/>
                <a:latin typeface="+mn-lt"/>
                <a:ea typeface="+mn-ea"/>
                <a:cs typeface="+mn-cs"/>
              </a:rPr>
              <a:t>Special thanks to my co-authors</a:t>
            </a:r>
            <a:r>
              <a:rPr kumimoji="0" lang="en-US" sz="2000" b="0" i="1" u="none" strike="noStrike" kern="0" cap="none" spc="0" normalizeH="0" noProof="0" dirty="0" smtClean="0">
                <a:ln>
                  <a:noFill/>
                </a:ln>
                <a:solidFill>
                  <a:schemeClr val="tx1"/>
                </a:solidFill>
                <a:effectLst/>
                <a:uLnTx/>
                <a:uFillTx/>
                <a:latin typeface="+mn-lt"/>
                <a:ea typeface="+mn-ea"/>
                <a:cs typeface="+mn-cs"/>
              </a:rPr>
              <a:t> on the report: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u="none" strike="noStrike" kern="0" cap="none" spc="0" normalizeH="0" baseline="0" noProof="0" dirty="0" smtClean="0">
                <a:ln>
                  <a:noFill/>
                </a:ln>
                <a:solidFill>
                  <a:schemeClr val="tx1"/>
                </a:solidFill>
                <a:effectLst/>
                <a:uLnTx/>
                <a:uFillTx/>
                <a:latin typeface="+mn-lt"/>
                <a:ea typeface="+mn-ea"/>
                <a:cs typeface="+mn-cs"/>
              </a:rPr>
              <a:t>Jitinder Kohli, Senior Fellow at</a:t>
            </a:r>
            <a:r>
              <a:rPr kumimoji="0" lang="en-US" sz="2000" b="0" u="none" strike="noStrike" kern="0" cap="none" spc="0" normalizeH="0" noProof="0" dirty="0" smtClean="0">
                <a:ln>
                  <a:noFill/>
                </a:ln>
                <a:solidFill>
                  <a:schemeClr val="tx1"/>
                </a:solidFill>
                <a:effectLst/>
                <a:uLnTx/>
                <a:uFillTx/>
                <a:latin typeface="+mn-lt"/>
                <a:ea typeface="+mn-ea"/>
                <a:cs typeface="+mn-cs"/>
              </a:rPr>
              <a:t> CAP</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u="none" strike="noStrike" kern="0" cap="none" spc="0" normalizeH="0" baseline="0" noProof="0" dirty="0" smtClean="0">
                <a:ln>
                  <a:noFill/>
                </a:ln>
                <a:solidFill>
                  <a:schemeClr val="tx1"/>
                </a:solidFill>
                <a:effectLst/>
                <a:uLnTx/>
                <a:uFillTx/>
                <a:latin typeface="+mn-lt"/>
                <a:ea typeface="+mn-ea"/>
                <a:cs typeface="+mn-cs"/>
              </a:rPr>
              <a:t>William D. Eggers, Director for Deloitte Research</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000" b="0" i="1"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Please send any follow-up questions or comments to:</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hlinkClick r:id="rId4"/>
              </a:rPr>
              <a:t>jgriffith@americanprogress.org</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81000"/>
            <a:ext cx="8229600" cy="10366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50" b="0" i="0" u="none" strike="noStrike" kern="0" cap="none" spc="0" normalizeH="0" baseline="0" noProof="0" dirty="0" smtClean="0">
                <a:ln>
                  <a:noFill/>
                </a:ln>
                <a:solidFill>
                  <a:schemeClr val="tx2"/>
                </a:solidFill>
                <a:effectLst/>
                <a:uLnTx/>
                <a:uFillTx/>
                <a:latin typeface="+mj-lt"/>
                <a:ea typeface="+mj-ea"/>
                <a:cs typeface="+mj-cs"/>
              </a:rPr>
              <a:t>“Washington, Right Now, Is Broken”</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8" name="Rectangle 3"/>
          <p:cNvSpPr txBox="1">
            <a:spLocks noChangeArrowheads="1"/>
          </p:cNvSpPr>
          <p:nvPr/>
        </p:nvSpPr>
        <p:spPr bwMode="auto">
          <a:xfrm>
            <a:off x="609600" y="13716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pPr>
            <a:r>
              <a:rPr lang="en-US" sz="2400" i="1" kern="0" dirty="0" smtClean="0">
                <a:latin typeface="+mn-lt"/>
                <a:cs typeface="+mn-cs"/>
              </a:rPr>
              <a:t>The problem</a:t>
            </a:r>
            <a:r>
              <a:rPr lang="en-US" sz="2400" kern="0" dirty="0" smtClean="0">
                <a:latin typeface="+mn-lt"/>
                <a:cs typeface="+mn-cs"/>
              </a:rPr>
              <a:t>: </a:t>
            </a:r>
          </a:p>
          <a:p>
            <a:pPr marL="800100" lvl="1" indent="-342900">
              <a:spcBef>
                <a:spcPct val="20000"/>
              </a:spcBef>
            </a:pPr>
            <a:r>
              <a:rPr lang="en-US" sz="2400" kern="0" dirty="0" smtClean="0">
                <a:latin typeface="+mn-lt"/>
                <a:cs typeface="+mn-cs"/>
              </a:rPr>
              <a:t>	Washington for years has been shooting at big targets and missed the mark, and at the root of many failures is faulty design.</a:t>
            </a:r>
          </a:p>
          <a:p>
            <a:pPr marL="342900" indent="-342900">
              <a:spcBef>
                <a:spcPct val="20000"/>
              </a:spcBef>
            </a:pPr>
            <a:endParaRPr lang="en-US" sz="1000" kern="0" dirty="0" smtClean="0">
              <a:latin typeface="+mn-lt"/>
              <a:cs typeface="+mn-cs"/>
            </a:endParaRPr>
          </a:p>
          <a:p>
            <a:pPr marL="342900" lvl="0" indent="-342900">
              <a:spcBef>
                <a:spcPct val="20000"/>
              </a:spcBef>
            </a:pPr>
            <a:r>
              <a:rPr lang="en-US" sz="2400" i="1" kern="0" dirty="0" smtClean="0">
                <a:latin typeface="+mn-lt"/>
                <a:cs typeface="+mn-cs"/>
              </a:rPr>
              <a:t>The result</a:t>
            </a:r>
            <a:r>
              <a:rPr lang="en-US" sz="2400" kern="0" dirty="0" smtClean="0">
                <a:latin typeface="+mn-lt"/>
                <a:cs typeface="+mn-cs"/>
              </a:rPr>
              <a:t>: </a:t>
            </a:r>
          </a:p>
          <a:p>
            <a:pPr marL="800100" lvl="1" indent="-342900">
              <a:spcBef>
                <a:spcPct val="20000"/>
              </a:spcBef>
            </a:pPr>
            <a:r>
              <a:rPr lang="en-US" sz="2400" kern="0" dirty="0" smtClean="0">
                <a:latin typeface="+mn-lt"/>
                <a:cs typeface="+mn-cs"/>
              </a:rPr>
              <a:t>	Americans are losing faith in the federal government. </a:t>
            </a:r>
          </a:p>
          <a:p>
            <a:pPr marL="800100" lvl="1" indent="-342900">
              <a:spcBef>
                <a:spcPct val="20000"/>
              </a:spcBef>
            </a:pPr>
            <a:endParaRPr lang="en-US" sz="1000" kern="0" dirty="0" smtClean="0">
              <a:latin typeface="+mn-lt"/>
              <a:cs typeface="+mn-cs"/>
            </a:endParaRPr>
          </a:p>
          <a:p>
            <a:pPr marL="342900" lvl="0" indent="-342900">
              <a:spcBef>
                <a:spcPct val="20000"/>
              </a:spcBef>
            </a:pPr>
            <a:r>
              <a:rPr lang="en-US" sz="2400" i="1" kern="0" dirty="0" smtClean="0">
                <a:latin typeface="+mn-lt"/>
                <a:cs typeface="+mn-cs"/>
              </a:rPr>
              <a:t>The stakes</a:t>
            </a:r>
            <a:r>
              <a:rPr lang="en-US" sz="2400" kern="0" dirty="0" smtClean="0">
                <a:latin typeface="+mn-lt"/>
                <a:cs typeface="+mn-cs"/>
              </a:rPr>
              <a:t>: </a:t>
            </a:r>
          </a:p>
          <a:p>
            <a:pPr marL="800100" lvl="1" indent="-342900">
              <a:spcBef>
                <a:spcPct val="20000"/>
              </a:spcBef>
            </a:pPr>
            <a:r>
              <a:rPr lang="en-US" sz="2400" kern="0" dirty="0" smtClean="0">
                <a:latin typeface="+mn-lt"/>
                <a:cs typeface="+mn-cs"/>
              </a:rPr>
              <a:t>	With shrinking budgets and  limited resources, we can no longer afford avoidable mistakes.</a:t>
            </a:r>
          </a:p>
        </p:txBody>
      </p:sp>
      <p:sp>
        <p:nvSpPr>
          <p:cNvPr id="9"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pPr eaLnBrk="1" hangingPunct="1"/>
            <a:r>
              <a:rPr lang="en-US" dirty="0" smtClean="0"/>
              <a:t>Objectives</a:t>
            </a:r>
          </a:p>
        </p:txBody>
      </p:sp>
      <p:sp>
        <p:nvSpPr>
          <p:cNvPr id="10"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Learn more</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p>
          <a:p>
            <a:pPr marL="800100" lvl="1" indent="-342900">
              <a:spcBef>
                <a:spcPct val="20000"/>
              </a:spcBef>
              <a:buFont typeface="Courier New" pitchFamily="49" charset="0"/>
              <a:buChar char="o"/>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Courier New" pitchFamily="49" charset="0"/>
              <a:buChar char="o"/>
            </a:pPr>
            <a:r>
              <a:rPr kumimoji="0" lang="en-US" sz="2200" b="0" i="0" u="none" strike="noStrike" kern="0" cap="none" spc="0" normalizeH="0" baseline="0" noProof="0" dirty="0" smtClean="0">
                <a:ln>
                  <a:noFill/>
                </a:ln>
                <a:solidFill>
                  <a:schemeClr val="tx1"/>
                </a:solidFill>
                <a:effectLst/>
                <a:uLnTx/>
                <a:uFillTx/>
                <a:latin typeface="+mn-lt"/>
                <a:ea typeface="+mn-ea"/>
                <a:cs typeface="+mn-cs"/>
              </a:rPr>
              <a:t>Why do some federal programs succeed and others fail?</a:t>
            </a:r>
          </a:p>
          <a:p>
            <a:pPr marL="800100" lvl="1" indent="-342900">
              <a:spcBef>
                <a:spcPct val="20000"/>
              </a:spcBef>
              <a:buFont typeface="Courier New" pitchFamily="49" charset="0"/>
              <a:buChar char="o"/>
            </a:pPr>
            <a:r>
              <a:rPr lang="en-US" sz="2200" kern="0" dirty="0" smtClean="0">
                <a:latin typeface="+mn-lt"/>
                <a:cs typeface="+mn-cs"/>
              </a:rPr>
              <a:t>Can we reform the program design and budgeting process to avoid these pitfalls in the future?</a:t>
            </a:r>
          </a:p>
          <a:p>
            <a:pPr marL="800100" lvl="1" indent="-342900">
              <a:spcBef>
                <a:spcPct val="20000"/>
              </a:spcBef>
            </a:pP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Fix</a:t>
            </a:r>
            <a:r>
              <a:rPr kumimoji="0" lang="en-US" sz="2800" b="0" i="1" u="none" strike="noStrike" kern="0" cap="none" spc="0" normalizeH="0" noProof="0" dirty="0" smtClean="0">
                <a:ln>
                  <a:noFill/>
                </a:ln>
                <a:solidFill>
                  <a:schemeClr val="tx1"/>
                </a:solidFill>
                <a:effectLst/>
                <a:uLnTx/>
                <a:uFillTx/>
                <a:latin typeface="+mn-lt"/>
                <a:ea typeface="+mn-ea"/>
                <a:cs typeface="+mn-cs"/>
              </a:rPr>
              <a:t> the problem</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Courier New" pitchFamily="49" charset="0"/>
              <a:buChar char="o"/>
            </a:pPr>
            <a:r>
              <a:rPr kumimoji="0" lang="en-US" sz="2200" b="0" i="0" u="none" strike="noStrike" kern="0" cap="none" spc="0" normalizeH="0" baseline="0" noProof="0" dirty="0" smtClean="0">
                <a:ln>
                  <a:noFill/>
                </a:ln>
                <a:solidFill>
                  <a:schemeClr val="tx1"/>
                </a:solidFill>
                <a:effectLst/>
                <a:uLnTx/>
                <a:uFillTx/>
                <a:latin typeface="+mn-lt"/>
                <a:ea typeface="+mn-ea"/>
                <a:cs typeface="+mn-cs"/>
              </a:rPr>
              <a:t>Create tools and processes to </a:t>
            </a:r>
            <a:r>
              <a:rPr lang="en-US" sz="2200" kern="0" dirty="0" smtClean="0">
                <a:latin typeface="+mn-lt"/>
                <a:cs typeface="+mn-cs"/>
              </a:rPr>
              <a:t>assess a program’s likelihood of </a:t>
            </a:r>
            <a:r>
              <a:rPr kumimoji="0" lang="en-US" sz="2200" b="0" i="0" u="none" strike="noStrike" kern="0" cap="none" spc="0" normalizeH="0" baseline="0" noProof="0" dirty="0" smtClean="0">
                <a:ln>
                  <a:noFill/>
                </a:ln>
                <a:solidFill>
                  <a:schemeClr val="tx1"/>
                </a:solidFill>
                <a:effectLst/>
                <a:uLnTx/>
                <a:uFillTx/>
                <a:latin typeface="+mn-lt"/>
                <a:ea typeface="+mn-ea"/>
                <a:cs typeface="+mn-cs"/>
              </a:rPr>
              <a:t>success </a:t>
            </a:r>
            <a:r>
              <a:rPr lang="en-US" sz="2200" kern="0" noProof="0" dirty="0" smtClean="0">
                <a:latin typeface="+mn-lt"/>
                <a:cs typeface="+mn-cs"/>
              </a:rPr>
              <a:t>before it is approved for funding</a:t>
            </a: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1"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12"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19"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Our Approach</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7" name="Rectangle 3"/>
          <p:cNvSpPr txBox="1">
            <a:spLocks noChangeArrowheads="1"/>
          </p:cNvSpPr>
          <p:nvPr/>
        </p:nvSpPr>
        <p:spPr bwMode="auto">
          <a:xfrm>
            <a:off x="609600" y="14478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600" b="0" u="none" strike="noStrike" kern="0" cap="none" spc="0" normalizeH="0" noProof="0" dirty="0" smtClean="0">
                <a:ln>
                  <a:noFill/>
                </a:ln>
                <a:solidFill>
                  <a:schemeClr val="tx1"/>
                </a:solidFill>
                <a:effectLst/>
                <a:uLnTx/>
                <a:uFillTx/>
                <a:latin typeface="+mn-lt"/>
                <a:ea typeface="+mn-ea"/>
                <a:cs typeface="+mn-cs"/>
              </a:rPr>
              <a:t>Input from over 200 government officials and performance experts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600" kern="0" dirty="0" smtClean="0">
                <a:latin typeface="+mn-lt"/>
                <a:cs typeface="+mn-cs"/>
              </a:rPr>
              <a:t>Nine </a:t>
            </a:r>
            <a:r>
              <a:rPr lang="en-US" sz="2600" kern="0" noProof="0" dirty="0" smtClean="0">
                <a:latin typeface="+mn-lt"/>
                <a:cs typeface="+mn-cs"/>
              </a:rPr>
              <a:t>expert workshops:</a:t>
            </a:r>
            <a:endParaRPr lang="en-US" sz="2600" kern="0" dirty="0" smtClean="0">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800" kern="0" noProof="0" dirty="0" smtClean="0">
              <a:latin typeface="+mn-lt"/>
              <a:cs typeface="+mn-cs"/>
            </a:endParaRPr>
          </a:p>
        </p:txBody>
      </p:sp>
      <p:graphicFrame>
        <p:nvGraphicFramePr>
          <p:cNvPr id="8" name="Table 7"/>
          <p:cNvGraphicFramePr>
            <a:graphicFrameLocks noGrp="1"/>
          </p:cNvGraphicFramePr>
          <p:nvPr/>
        </p:nvGraphicFramePr>
        <p:xfrm>
          <a:off x="914400" y="2971801"/>
          <a:ext cx="7391400" cy="2590798"/>
        </p:xfrm>
        <a:graphic>
          <a:graphicData uri="http://schemas.openxmlformats.org/drawingml/2006/table">
            <a:tbl>
              <a:tblPr firstRow="1" bandRow="1">
                <a:tableStyleId>{00A15C55-8517-42AA-B614-E9B94910E393}</a:tableStyleId>
              </a:tblPr>
              <a:tblGrid>
                <a:gridCol w="3695700"/>
                <a:gridCol w="3695700"/>
              </a:tblGrid>
              <a:tr h="401869">
                <a:tc>
                  <a:txBody>
                    <a:bodyPr/>
                    <a:lstStyle/>
                    <a:p>
                      <a:pPr algn="ctr">
                        <a:buFont typeface="Arial" pitchFamily="34" charset="0"/>
                        <a:buNone/>
                      </a:pPr>
                      <a:r>
                        <a:rPr lang="en-US" sz="1600" dirty="0" smtClean="0"/>
                        <a:t>Federal government</a:t>
                      </a:r>
                      <a:endParaRPr lang="en-US" sz="1600" dirty="0">
                        <a:solidFill>
                          <a:schemeClr val="tx1"/>
                        </a:solidFill>
                      </a:endParaRPr>
                    </a:p>
                  </a:txBody>
                  <a:tcPr/>
                </a:tc>
                <a:tc>
                  <a:txBody>
                    <a:bodyPr/>
                    <a:lstStyle/>
                    <a:p>
                      <a:pPr algn="ctr">
                        <a:buFont typeface="Arial" pitchFamily="34" charset="0"/>
                        <a:buNone/>
                      </a:pPr>
                      <a:r>
                        <a:rPr lang="en-US" sz="1600" dirty="0" smtClean="0"/>
                        <a:t>State</a:t>
                      </a:r>
                      <a:r>
                        <a:rPr lang="en-US" sz="1600" baseline="0" dirty="0" smtClean="0"/>
                        <a:t> </a:t>
                      </a:r>
                      <a:r>
                        <a:rPr lang="en-US" sz="1600" baseline="0" dirty="0" err="1" smtClean="0"/>
                        <a:t>gov</a:t>
                      </a:r>
                      <a:r>
                        <a:rPr lang="en-US" sz="1600" baseline="0" dirty="0" smtClean="0"/>
                        <a:t>. and outside experts</a:t>
                      </a:r>
                      <a:endParaRPr lang="en-US" sz="1600" dirty="0">
                        <a:solidFill>
                          <a:schemeClr val="tx1"/>
                        </a:solidFill>
                      </a:endParaRPr>
                    </a:p>
                  </a:txBody>
                  <a:tcPr/>
                </a:tc>
              </a:tr>
              <a:tr h="401869">
                <a:tc>
                  <a:txBody>
                    <a:bodyPr/>
                    <a:lstStyle/>
                    <a:p>
                      <a:pPr>
                        <a:buFont typeface="Arial" pitchFamily="34" charset="0"/>
                        <a:buChar char="•"/>
                      </a:pPr>
                      <a:r>
                        <a:rPr lang="en-US" sz="1600" dirty="0" smtClean="0"/>
                        <a:t> Office</a:t>
                      </a:r>
                      <a:r>
                        <a:rPr lang="en-US" sz="1600" baseline="0" dirty="0" smtClean="0"/>
                        <a:t> of Management and Budget</a:t>
                      </a:r>
                      <a:endParaRPr lang="en-US" sz="1600" dirty="0"/>
                    </a:p>
                  </a:txBody>
                  <a:tcPr/>
                </a:tc>
                <a:tc>
                  <a:txBody>
                    <a:bodyPr/>
                    <a:lstStyle/>
                    <a:p>
                      <a:pPr>
                        <a:buFont typeface="Arial" pitchFamily="34" charset="0"/>
                        <a:buChar char="•"/>
                      </a:pPr>
                      <a:r>
                        <a:rPr lang="en-US" sz="1600" dirty="0" smtClean="0"/>
                        <a:t> Office of MD Gov. Martin O’Malley</a:t>
                      </a:r>
                      <a:endParaRPr lang="en-US" sz="1600" dirty="0"/>
                    </a:p>
                  </a:txBody>
                  <a:tcPr/>
                </a:tc>
              </a:tr>
              <a:tr h="595093">
                <a:tc>
                  <a:txBody>
                    <a:bodyPr/>
                    <a:lstStyle/>
                    <a:p>
                      <a:pPr>
                        <a:buFont typeface="Arial" pitchFamily="34" charset="0"/>
                        <a:buChar char="•"/>
                      </a:pPr>
                      <a:r>
                        <a:rPr lang="en-US" sz="1600" dirty="0" smtClean="0"/>
                        <a:t> Senate Committee on Homeland</a:t>
                      </a:r>
                      <a:r>
                        <a:rPr lang="en-US" sz="1600" baseline="0" dirty="0" smtClean="0"/>
                        <a:t> Security and Government Affairs</a:t>
                      </a:r>
                      <a:endParaRPr lang="en-US" sz="1600" dirty="0"/>
                    </a:p>
                  </a:txBody>
                  <a:tcPr/>
                </a:tc>
                <a:tc>
                  <a:txBody>
                    <a:bodyPr/>
                    <a:lstStyle/>
                    <a:p>
                      <a:pPr>
                        <a:buFont typeface="Arial" pitchFamily="34" charset="0"/>
                        <a:buChar char="•"/>
                      </a:pPr>
                      <a:r>
                        <a:rPr lang="en-US" sz="1600" dirty="0" smtClean="0"/>
                        <a:t> Select group of about 25 government</a:t>
                      </a:r>
                      <a:r>
                        <a:rPr lang="en-US" sz="1600" baseline="0" dirty="0" smtClean="0"/>
                        <a:t> </a:t>
                      </a:r>
                      <a:r>
                        <a:rPr lang="en-US" sz="1600" dirty="0" smtClean="0"/>
                        <a:t>performance experts and academics</a:t>
                      </a:r>
                      <a:endParaRPr lang="en-US" sz="1600" dirty="0"/>
                    </a:p>
                  </a:txBody>
                  <a:tcPr/>
                </a:tc>
              </a:tr>
              <a:tr h="388229">
                <a:tc>
                  <a:txBody>
                    <a:bodyPr/>
                    <a:lstStyle/>
                    <a:p>
                      <a:pPr>
                        <a:buFont typeface="Arial" pitchFamily="34" charset="0"/>
                        <a:buChar char="•"/>
                      </a:pPr>
                      <a:r>
                        <a:rPr lang="en-US" sz="1600" dirty="0" smtClean="0"/>
                        <a:t> Government Accountability Office</a:t>
                      </a:r>
                      <a:endParaRPr lang="en-US" sz="1600"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 Attendees of</a:t>
                      </a:r>
                      <a:r>
                        <a:rPr lang="en-US" sz="1600" baseline="0" dirty="0" smtClean="0"/>
                        <a:t> a CAP-sponsored conference on government reform</a:t>
                      </a:r>
                      <a:endParaRPr lang="en-US" sz="1600" dirty="0" smtClean="0"/>
                    </a:p>
                  </a:txBody>
                  <a:tcPr/>
                </a:tc>
              </a:tr>
              <a:tr h="401869">
                <a:tc>
                  <a:txBody>
                    <a:bodyPr/>
                    <a:lstStyle/>
                    <a:p>
                      <a:pPr>
                        <a:buFont typeface="Arial" pitchFamily="34" charset="0"/>
                        <a:buChar char="•"/>
                      </a:pPr>
                      <a:r>
                        <a:rPr lang="en-US" sz="1600" dirty="0" smtClean="0"/>
                        <a:t> U.S.</a:t>
                      </a:r>
                      <a:r>
                        <a:rPr lang="en-US" sz="1600" baseline="0" dirty="0" smtClean="0"/>
                        <a:t> Department of Transportation</a:t>
                      </a:r>
                      <a:endParaRPr lang="en-US" sz="16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dirty="0" smtClean="0"/>
                    </a:p>
                  </a:txBody>
                  <a:tcPr>
                    <a:solidFill>
                      <a:schemeClr val="bg2">
                        <a:lumMod val="40000"/>
                        <a:lumOff val="60000"/>
                      </a:schemeClr>
                    </a:solidFill>
                  </a:tcPr>
                </a:tc>
              </a:tr>
              <a:tr h="401869">
                <a:tc>
                  <a:txBody>
                    <a:bodyPr/>
                    <a:lstStyle/>
                    <a:p>
                      <a:pPr>
                        <a:buFont typeface="Arial" pitchFamily="34" charset="0"/>
                        <a:buChar char="•"/>
                      </a:pPr>
                      <a:r>
                        <a:rPr lang="en-US" sz="1600" dirty="0" smtClean="0"/>
                        <a:t> Presidential Management Fellows</a:t>
                      </a:r>
                      <a:endParaRPr lang="en-US" sz="1600" dirty="0"/>
                    </a:p>
                  </a:txBody>
                  <a:tcPr/>
                </a:tc>
                <a:tc vMerge="1">
                  <a:txBody>
                    <a:bodyPr/>
                    <a:lstStyle/>
                    <a:p>
                      <a:pPr>
                        <a:buFont typeface="Arial" pitchFamily="34" charset="0"/>
                        <a:buNone/>
                      </a:pPr>
                      <a:endParaRPr lang="en-US" sz="1600" dirty="0"/>
                    </a:p>
                  </a:txBody>
                  <a:tcPr/>
                </a:tc>
              </a:tr>
            </a:tbl>
          </a:graphicData>
        </a:graphic>
      </p:graphicFrame>
      <p:sp>
        <p:nvSpPr>
          <p:cNvPr id="9"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Why Programs Fail</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8" name="Rectangle 3"/>
          <p:cNvSpPr txBox="1">
            <a:spLocks noChangeArrowheads="1"/>
          </p:cNvSpPr>
          <p:nvPr/>
        </p:nvSpPr>
        <p:spPr bwMode="auto">
          <a:xfrm>
            <a:off x="609600" y="1676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Rectangle 3"/>
          <p:cNvSpPr txBox="1">
            <a:spLocks noChangeArrowheads="1"/>
          </p:cNvSpPr>
          <p:nvPr/>
        </p:nvSpPr>
        <p:spPr bwMode="auto">
          <a:xfrm>
            <a:off x="762000" y="14478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r>
              <a:rPr lang="en-US" sz="2800" kern="0" dirty="0" smtClean="0">
                <a:latin typeface="+mn-lt"/>
                <a:cs typeface="+mn-cs"/>
              </a:rPr>
              <a:t>No clear idea of the outcomes the program was trying to achieve</a:t>
            </a:r>
          </a:p>
          <a:p>
            <a:pPr marL="342900" lvl="0" indent="-342900">
              <a:spcBef>
                <a:spcPct val="20000"/>
              </a:spcBef>
              <a:buFontTx/>
              <a:buChar char="•"/>
            </a:pPr>
            <a:r>
              <a:rPr lang="en-US" sz="2800" kern="0" dirty="0" smtClean="0">
                <a:latin typeface="+mn-lt"/>
                <a:cs typeface="+mn-cs"/>
              </a:rPr>
              <a:t>Wrong approach to the problem altogether</a:t>
            </a:r>
          </a:p>
          <a:p>
            <a:pPr marL="342900" lvl="0" indent="-342900">
              <a:spcBef>
                <a:spcPct val="20000"/>
              </a:spcBef>
              <a:buFontTx/>
              <a:buChar char="•"/>
            </a:pPr>
            <a:r>
              <a:rPr lang="en-US" sz="2800" kern="0" dirty="0" smtClean="0">
                <a:latin typeface="+mn-lt"/>
                <a:cs typeface="+mn-cs"/>
              </a:rPr>
              <a:t>Insufficient evidence it will actually work</a:t>
            </a:r>
          </a:p>
          <a:p>
            <a:pPr marL="342900" lvl="0" indent="-342900">
              <a:spcBef>
                <a:spcPct val="20000"/>
              </a:spcBef>
              <a:buFontTx/>
              <a:buChar char="•"/>
            </a:pPr>
            <a:r>
              <a:rPr lang="en-US" sz="2800" kern="0" dirty="0" smtClean="0">
                <a:latin typeface="+mn-lt"/>
                <a:cs typeface="+mn-cs"/>
              </a:rPr>
              <a:t>Poor implementation planning</a:t>
            </a:r>
          </a:p>
          <a:p>
            <a:pPr marL="342900" lvl="0" indent="-342900">
              <a:spcBef>
                <a:spcPct val="20000"/>
              </a:spcBef>
              <a:buFontTx/>
              <a:buChar char="•"/>
            </a:pPr>
            <a:r>
              <a:rPr lang="en-US" sz="2800" kern="0" dirty="0" smtClean="0">
                <a:latin typeface="+mn-lt"/>
                <a:cs typeface="+mn-cs"/>
              </a:rPr>
              <a:t>Established the wrong incentives</a:t>
            </a:r>
          </a:p>
          <a:p>
            <a:pPr marL="342900" lvl="0" indent="-342900">
              <a:spcBef>
                <a:spcPct val="20000"/>
              </a:spcBef>
              <a:buFontTx/>
              <a:buChar char="•"/>
            </a:pPr>
            <a:r>
              <a:rPr lang="en-US" sz="2800" kern="0" dirty="0" smtClean="0">
                <a:latin typeface="+mn-lt"/>
                <a:cs typeface="+mn-cs"/>
              </a:rPr>
              <a:t>No thought of monitoring progress or rethinking the approach</a:t>
            </a:r>
            <a:endParaRPr kumimoji="0" lang="en-US" sz="2800" b="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A Checklist-Inspired Solution</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7" name="Rectangle 3"/>
          <p:cNvSpPr txBox="1">
            <a:spLocks noChangeArrowheads="1"/>
          </p:cNvSpPr>
          <p:nvPr/>
        </p:nvSpPr>
        <p:spPr bwMode="auto">
          <a:xfrm>
            <a:off x="609600" y="12192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b="1" u="sng" kern="0" dirty="0" smtClean="0">
              <a:latin typeface="+mn-lt"/>
              <a:cs typeface="+mn-cs"/>
            </a:endParaRPr>
          </a:p>
          <a:p>
            <a:endParaRPr lang="en-US" sz="2000" b="1" u="sng" kern="0" dirty="0" smtClean="0">
              <a:latin typeface="+mn-lt"/>
              <a:cs typeface="+mn-cs"/>
            </a:endParaRPr>
          </a:p>
          <a:p>
            <a:endParaRPr lang="en-US" sz="2000" b="1" u="sng" kern="0" dirty="0" smtClean="0">
              <a:latin typeface="+mn-lt"/>
              <a:cs typeface="+mn-cs"/>
            </a:endParaRPr>
          </a:p>
          <a:p>
            <a:endParaRPr lang="en-US" sz="2000" b="1" u="sng" kern="0" dirty="0" smtClean="0">
              <a:latin typeface="+mn-lt"/>
              <a:cs typeface="+mn-cs"/>
            </a:endParaRPr>
          </a:p>
          <a:p>
            <a:r>
              <a:rPr lang="en-US" sz="2000" b="1" u="sng" kern="0" dirty="0" smtClean="0">
                <a:latin typeface="+mn-lt"/>
                <a:cs typeface="+mn-cs"/>
              </a:rPr>
              <a:t>Our Solutions: </a:t>
            </a:r>
          </a:p>
          <a:p>
            <a:endParaRPr kumimoji="0" lang="en-US" sz="2000" b="1" u="none" strike="noStrike" kern="0" cap="none" spc="0" normalizeH="0" baseline="0" noProof="0" dirty="0" smtClean="0">
              <a:ln>
                <a:noFill/>
              </a:ln>
              <a:solidFill>
                <a:schemeClr val="tx1"/>
              </a:solidFill>
              <a:effectLst/>
              <a:uLnTx/>
              <a:uFillTx/>
              <a:latin typeface="+mn-lt"/>
              <a:ea typeface="+mn-ea"/>
              <a:cs typeface="+mn-cs"/>
            </a:endParaRPr>
          </a:p>
          <a:p>
            <a:pPr>
              <a:buFont typeface="Arial" pitchFamily="34" charset="0"/>
              <a:buChar char="•"/>
            </a:pPr>
            <a:r>
              <a:rPr lang="en-US" sz="2000" b="1" kern="0" dirty="0" smtClean="0">
                <a:latin typeface="+mn-lt"/>
                <a:cs typeface="+mn-cs"/>
              </a:rPr>
              <a:t> </a:t>
            </a:r>
            <a:r>
              <a:rPr lang="en-US" sz="2000" b="1" i="1" kern="0" dirty="0" smtClean="0">
                <a:solidFill>
                  <a:srgbClr val="FF0000"/>
                </a:solidFill>
                <a:latin typeface="+mn-lt"/>
                <a:cs typeface="+mn-cs"/>
              </a:rPr>
              <a:t>For new programs</a:t>
            </a:r>
          </a:p>
          <a:p>
            <a:pPr lvl="1"/>
            <a:r>
              <a:rPr lang="en-US" sz="2000" kern="0" dirty="0" smtClean="0">
                <a:latin typeface="+mn-lt"/>
                <a:cs typeface="+mn-cs"/>
              </a:rPr>
              <a:t>“Design for Success” - Tools and processes to help sort new program ideas with a high likelihood of success from those with serious design flaws</a:t>
            </a:r>
          </a:p>
          <a:p>
            <a:pPr lvl="1"/>
            <a:endParaRPr lang="en-US" sz="2000" b="1" kern="0" dirty="0" smtClean="0">
              <a:latin typeface="+mn-lt"/>
              <a:cs typeface="+mn-cs"/>
            </a:endParaRPr>
          </a:p>
          <a:p>
            <a:pPr>
              <a:buFont typeface="Arial" pitchFamily="34" charset="0"/>
              <a:buChar char="•"/>
            </a:pPr>
            <a:r>
              <a:rPr kumimoji="0" lang="en-US" sz="2000" b="1" u="none" strike="noStrike" kern="0" cap="none" spc="0" normalizeH="0" baseline="0" noProof="0" dirty="0" smtClean="0">
                <a:ln>
                  <a:noFill/>
                </a:ln>
                <a:solidFill>
                  <a:schemeClr val="tx1"/>
                </a:solidFill>
                <a:effectLst/>
                <a:uLnTx/>
                <a:uFillTx/>
                <a:latin typeface="+mn-lt"/>
                <a:ea typeface="+mn-ea"/>
                <a:cs typeface="+mn-cs"/>
              </a:rPr>
              <a:t> </a:t>
            </a:r>
            <a:r>
              <a:rPr lang="en-US" sz="2000" b="1" i="1" kern="0" dirty="0" smtClean="0">
                <a:solidFill>
                  <a:srgbClr val="FF0000"/>
                </a:solidFill>
                <a:latin typeface="+mn-lt"/>
                <a:cs typeface="+mn-cs"/>
              </a:rPr>
              <a:t>For existing </a:t>
            </a:r>
            <a:r>
              <a:rPr kumimoji="0" lang="en-US" sz="2000" b="1" i="1" u="none" strike="noStrike" kern="0" cap="none" spc="0" normalizeH="0" baseline="0" noProof="0" dirty="0" smtClean="0">
                <a:ln>
                  <a:noFill/>
                </a:ln>
                <a:solidFill>
                  <a:srgbClr val="FF0000"/>
                </a:solidFill>
                <a:effectLst/>
                <a:uLnTx/>
                <a:uFillTx/>
                <a:latin typeface="+mn-lt"/>
                <a:ea typeface="+mn-ea"/>
                <a:cs typeface="+mn-cs"/>
              </a:rPr>
              <a:t>programs</a:t>
            </a:r>
          </a:p>
          <a:p>
            <a:pPr lvl="1"/>
            <a:r>
              <a:rPr lang="en-US" sz="2000" kern="0" dirty="0" smtClean="0"/>
              <a:t>“Reviewing What Works” - Tools and processes for evaluating the effectiveness of existing government programs across policy areas</a:t>
            </a:r>
          </a:p>
        </p:txBody>
      </p:sp>
      <p:sp>
        <p:nvSpPr>
          <p:cNvPr id="8"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
        <p:nvSpPr>
          <p:cNvPr id="10" name="TextBox 9"/>
          <p:cNvSpPr txBox="1"/>
          <p:nvPr/>
        </p:nvSpPr>
        <p:spPr>
          <a:xfrm>
            <a:off x="533400" y="1219200"/>
            <a:ext cx="8077200"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i="1" dirty="0" smtClean="0"/>
              <a:t>“We don’t study failures in teaching, in law, in government programs, in the financial industry, or elsewhere. We don’t look for the patterns of our recurrent mistakes or devise and refine potential solutions for them. But we could.” </a:t>
            </a:r>
          </a:p>
          <a:p>
            <a:r>
              <a:rPr lang="en-US" sz="1600" kern="0" dirty="0" smtClean="0"/>
              <a:t>				- </a:t>
            </a:r>
            <a:r>
              <a:rPr lang="en-US" sz="1600" kern="0" dirty="0" err="1" smtClean="0"/>
              <a:t>Atul</a:t>
            </a:r>
            <a:r>
              <a:rPr lang="en-US" sz="1600" kern="0" dirty="0" smtClean="0"/>
              <a:t> </a:t>
            </a:r>
            <a:r>
              <a:rPr lang="en-US" sz="1600" kern="0" dirty="0" err="1" smtClean="0"/>
              <a:t>Gawande</a:t>
            </a:r>
            <a:r>
              <a:rPr lang="en-US" sz="1600" kern="0" dirty="0" smtClean="0"/>
              <a:t> in </a:t>
            </a:r>
            <a:r>
              <a:rPr lang="en-US" sz="1600" i="1" kern="0" dirty="0" smtClean="0"/>
              <a:t>The Checklist Manifesto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Design for Success</a:t>
            </a: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sp>
        <p:nvSpPr>
          <p:cNvPr id="7" name="Rectangle 3"/>
          <p:cNvSpPr txBox="1">
            <a:spLocks noChangeArrowheads="1"/>
          </p:cNvSpPr>
          <p:nvPr/>
        </p:nvSpPr>
        <p:spPr bwMode="auto">
          <a:xfrm>
            <a:off x="609600" y="9906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u="none" strike="noStrike" kern="0" cap="none" spc="0" normalizeH="0" baseline="0" noProof="0" dirty="0" smtClean="0">
                <a:ln>
                  <a:noFill/>
                </a:ln>
                <a:solidFill>
                  <a:schemeClr val="tx1"/>
                </a:solidFill>
                <a:effectLst/>
                <a:uLnTx/>
                <a:uFillTx/>
                <a:latin typeface="+mn-lt"/>
                <a:ea typeface="+mn-ea"/>
                <a:cs typeface="+mn-cs"/>
              </a:rPr>
              <a:t>Six basic questions that should be asked of every </a:t>
            </a:r>
            <a:r>
              <a:rPr kumimoji="0" lang="en-US" sz="2400" b="1" u="sng" strike="noStrike" kern="0" cap="none" spc="0" normalizeH="0" baseline="0" noProof="0" dirty="0" smtClean="0">
                <a:ln>
                  <a:noFill/>
                </a:ln>
                <a:solidFill>
                  <a:srgbClr val="FF0000"/>
                </a:solidFill>
                <a:effectLst/>
                <a:uLnTx/>
                <a:uFillTx/>
                <a:latin typeface="+mn-lt"/>
                <a:ea typeface="+mn-ea"/>
                <a:cs typeface="+mn-cs"/>
              </a:rPr>
              <a:t>new</a:t>
            </a:r>
            <a:r>
              <a:rPr kumimoji="0" lang="en-US" sz="2400" b="0" u="none" strike="noStrike" kern="0" cap="none" spc="0" normalizeH="0" baseline="0" noProof="0" dirty="0" smtClean="0">
                <a:ln>
                  <a:noFill/>
                </a:ln>
                <a:solidFill>
                  <a:schemeClr val="tx1"/>
                </a:solidFill>
                <a:effectLst/>
                <a:uLnTx/>
                <a:uFillTx/>
                <a:latin typeface="+mn-lt"/>
                <a:ea typeface="+mn-ea"/>
                <a:cs typeface="+mn-cs"/>
              </a:rPr>
              <a:t> program idea:</a:t>
            </a:r>
          </a:p>
          <a:p>
            <a:pPr marL="800100" lvl="1" indent="-342900">
              <a:spcBef>
                <a:spcPct val="20000"/>
              </a:spcBef>
              <a:buFont typeface="Courier New" pitchFamily="49" charset="0"/>
              <a:buChar char="o"/>
            </a:pPr>
            <a:endParaRPr lang="en-US" sz="1000" kern="0" dirty="0" smtClean="0">
              <a:latin typeface="+mn-lt"/>
              <a:cs typeface="+mn-cs"/>
            </a:endParaRPr>
          </a:p>
          <a:p>
            <a:pPr marL="800100" lvl="1" indent="-342900">
              <a:spcBef>
                <a:spcPct val="20000"/>
              </a:spcBef>
              <a:buFont typeface="Wingdings" pitchFamily="2" charset="2"/>
              <a:buChar char="ü"/>
            </a:pPr>
            <a:r>
              <a:rPr lang="en-US" sz="2000" kern="0" dirty="0" smtClean="0">
                <a:latin typeface="+mn-lt"/>
                <a:cs typeface="+mn-cs"/>
              </a:rPr>
              <a:t>Are the program’s goals clear and cost estimates accurate?</a:t>
            </a:r>
          </a:p>
          <a:p>
            <a:pPr marL="800100" lvl="1" indent="-342900">
              <a:spcBef>
                <a:spcPct val="20000"/>
              </a:spcBef>
              <a:buFont typeface="Wingdings" pitchFamily="2" charset="2"/>
              <a:buChar char="ü"/>
            </a:pPr>
            <a:r>
              <a:rPr lang="en-US" sz="2000" kern="0" dirty="0" smtClean="0">
                <a:latin typeface="+mn-lt"/>
                <a:cs typeface="+mn-cs"/>
              </a:rPr>
              <a:t>Is this the right approach to address the problem?</a:t>
            </a:r>
          </a:p>
          <a:p>
            <a:pPr marL="800100" lvl="1" indent="-342900">
              <a:spcBef>
                <a:spcPct val="20000"/>
              </a:spcBef>
              <a:buFont typeface="Wingdings" pitchFamily="2" charset="2"/>
              <a:buChar char="ü"/>
            </a:pPr>
            <a:r>
              <a:rPr lang="en-US" sz="2000" kern="0" dirty="0" smtClean="0">
                <a:latin typeface="+mn-lt"/>
                <a:cs typeface="+mn-cs"/>
              </a:rPr>
              <a:t>What evidence is there that the program is likely to achieve its goals?</a:t>
            </a:r>
          </a:p>
          <a:p>
            <a:pPr marL="800100" lvl="1" indent="-342900">
              <a:spcBef>
                <a:spcPct val="20000"/>
              </a:spcBef>
              <a:buFont typeface="Wingdings" pitchFamily="2" charset="2"/>
              <a:buChar char="ü"/>
            </a:pPr>
            <a:r>
              <a:rPr lang="en-US" sz="2000" kern="0" dirty="0" smtClean="0">
                <a:latin typeface="+mn-lt"/>
                <a:cs typeface="+mn-cs"/>
              </a:rPr>
              <a:t>Does the program establish the right incentives?</a:t>
            </a:r>
          </a:p>
          <a:p>
            <a:pPr marL="800100" lvl="1" indent="-342900">
              <a:spcBef>
                <a:spcPct val="20000"/>
              </a:spcBef>
              <a:buFont typeface="Wingdings" pitchFamily="2" charset="2"/>
              <a:buChar char="ü"/>
            </a:pPr>
            <a:r>
              <a:rPr lang="en-US" sz="2000" kern="0" dirty="0" smtClean="0">
                <a:latin typeface="+mn-lt"/>
                <a:cs typeface="+mn-cs"/>
              </a:rPr>
              <a:t>Is the implementation phase likely to be successful?</a:t>
            </a:r>
          </a:p>
          <a:p>
            <a:pPr marL="800100" lvl="1" indent="-342900">
              <a:spcBef>
                <a:spcPct val="20000"/>
              </a:spcBef>
              <a:buFont typeface="Wingdings" pitchFamily="2" charset="2"/>
              <a:buChar char="ü"/>
            </a:pPr>
            <a:r>
              <a:rPr lang="en-US" sz="2000" kern="0" dirty="0" smtClean="0">
                <a:latin typeface="+mn-lt"/>
                <a:cs typeface="+mn-cs"/>
              </a:rPr>
              <a:t>How will the program monitor success?</a:t>
            </a:r>
          </a:p>
          <a:p>
            <a:pPr marL="800100" lvl="1" indent="-342900">
              <a:spcBef>
                <a:spcPct val="20000"/>
              </a:spcBef>
            </a:pPr>
            <a:endParaRPr lang="en-US" sz="2000" kern="0" dirty="0" smtClean="0">
              <a:latin typeface="+mn-lt"/>
              <a:cs typeface="+mn-cs"/>
            </a:endParaRPr>
          </a:p>
          <a:p>
            <a:pPr marL="800100" lvl="1" indent="-342900">
              <a:spcBef>
                <a:spcPct val="20000"/>
              </a:spcBef>
            </a:pPr>
            <a:endParaRPr lang="en-US" kern="0" dirty="0" smtClean="0">
              <a:latin typeface="+mn-lt"/>
              <a:cs typeface="+mn-cs"/>
            </a:endParaRPr>
          </a:p>
          <a:p>
            <a:pPr marL="800100" lvl="1" indent="-342900">
              <a:spcBef>
                <a:spcPct val="20000"/>
              </a:spcBef>
            </a:pPr>
            <a:endParaRPr kumimoji="0" lang="en-US" sz="2800" b="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sp>
        <p:nvSpPr>
          <p:cNvPr id="9" name="TextBox 8"/>
          <p:cNvSpPr txBox="1"/>
          <p:nvPr/>
        </p:nvSpPr>
        <p:spPr>
          <a:xfrm>
            <a:off x="457200" y="4724400"/>
            <a:ext cx="8001000" cy="112646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lvl="0" indent="-342900">
              <a:spcBef>
                <a:spcPct val="20000"/>
              </a:spcBef>
            </a:pPr>
            <a:r>
              <a:rPr lang="en-US" sz="1600" i="1" kern="0" dirty="0" smtClean="0"/>
              <a:t>“Some of [the Design for Success] questions may be pretty basic… But I would…give you ten-to-one odds that most of these questions have never been asked in a comprehensive way for any new government program.” </a:t>
            </a:r>
          </a:p>
          <a:p>
            <a:pPr marL="342900" lvl="0" indent="-342900">
              <a:spcBef>
                <a:spcPct val="20000"/>
              </a:spcBef>
            </a:pPr>
            <a:r>
              <a:rPr lang="en-US" sz="1600" i="1" kern="0" dirty="0" smtClean="0"/>
              <a:t>						</a:t>
            </a:r>
            <a:r>
              <a:rPr lang="en-US" sz="1600" kern="0" dirty="0" smtClean="0"/>
              <a:t>- Sen. Mark Warner (D-VA)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Design for Success</a:t>
            </a:r>
            <a:r>
              <a:rPr kumimoji="0" lang="en-US" sz="4400" b="0" i="0" u="none" strike="noStrike" kern="0" cap="none" spc="0" normalizeH="0" noProof="0" dirty="0" smtClean="0">
                <a:ln>
                  <a:noFill/>
                </a:ln>
                <a:solidFill>
                  <a:schemeClr val="tx2"/>
                </a:solidFill>
                <a:effectLst/>
                <a:uLnTx/>
                <a:uFillTx/>
                <a:latin typeface="+mj-lt"/>
                <a:ea typeface="+mj-ea"/>
                <a:cs typeface="+mj-cs"/>
              </a:rPr>
              <a:t> Tools</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4" descr="Center for American Progress"/>
          <p:cNvPicPr>
            <a:picLocks noChangeAspect="1" noChangeArrowheads="1"/>
          </p:cNvPicPr>
          <p:nvPr/>
        </p:nvPicPr>
        <p:blipFill>
          <a:blip r:embed="rId2" cstate="print"/>
          <a:srcRect/>
          <a:stretch>
            <a:fillRect/>
          </a:stretch>
        </p:blipFill>
        <p:spPr bwMode="auto">
          <a:xfrm>
            <a:off x="381000" y="6096000"/>
            <a:ext cx="2362200" cy="546100"/>
          </a:xfrm>
          <a:prstGeom prst="rect">
            <a:avLst/>
          </a:prstGeom>
          <a:noFill/>
          <a:ln w="9525">
            <a:noFill/>
            <a:miter lim="800000"/>
            <a:headEnd/>
            <a:tailEnd/>
          </a:ln>
        </p:spPr>
      </p:pic>
      <p:pic>
        <p:nvPicPr>
          <p:cNvPr id="5" name="Picture 5" descr="dww"/>
          <p:cNvPicPr>
            <a:picLocks noChangeAspect="1" noChangeArrowheads="1"/>
          </p:cNvPicPr>
          <p:nvPr/>
        </p:nvPicPr>
        <p:blipFill>
          <a:blip r:embed="rId3" cstate="print"/>
          <a:srcRect/>
          <a:stretch>
            <a:fillRect/>
          </a:stretch>
        </p:blipFill>
        <p:spPr bwMode="auto">
          <a:xfrm>
            <a:off x="7010400" y="6019800"/>
            <a:ext cx="1647825" cy="661988"/>
          </a:xfrm>
          <a:prstGeom prst="rect">
            <a:avLst/>
          </a:prstGeom>
          <a:noFill/>
          <a:ln w="9525">
            <a:noFill/>
            <a:miter lim="800000"/>
            <a:headEnd/>
            <a:tailEnd/>
          </a:ln>
        </p:spPr>
      </p:pic>
      <p:graphicFrame>
        <p:nvGraphicFramePr>
          <p:cNvPr id="8" name="Table 7"/>
          <p:cNvGraphicFramePr>
            <a:graphicFrameLocks noGrp="1"/>
          </p:cNvGraphicFramePr>
          <p:nvPr/>
        </p:nvGraphicFramePr>
        <p:xfrm>
          <a:off x="304800" y="1219200"/>
          <a:ext cx="8610600" cy="2377440"/>
        </p:xfrm>
        <a:graphic>
          <a:graphicData uri="http://schemas.openxmlformats.org/drawingml/2006/table">
            <a:tbl>
              <a:tblPr firstRow="1" bandRow="1">
                <a:tableStyleId>{073A0DAA-6AF3-43AB-8588-CEC1D06C72B9}</a:tableStyleId>
              </a:tblPr>
              <a:tblGrid>
                <a:gridCol w="2870200"/>
                <a:gridCol w="2870200"/>
                <a:gridCol w="2870200"/>
              </a:tblGrid>
              <a:tr h="351817">
                <a:tc>
                  <a:txBody>
                    <a:bodyPr/>
                    <a:lstStyle/>
                    <a:p>
                      <a:pPr algn="ctr"/>
                      <a:r>
                        <a:rPr lang="en-US" dirty="0" smtClean="0"/>
                        <a:t>1.</a:t>
                      </a:r>
                      <a:r>
                        <a:rPr lang="en-US" baseline="0" dirty="0" smtClean="0"/>
                        <a:t> Program Checklist</a:t>
                      </a:r>
                      <a:endParaRPr lang="en-US" dirty="0"/>
                    </a:p>
                  </a:txBody>
                  <a:tcPr/>
                </a:tc>
                <a:tc>
                  <a:txBody>
                    <a:bodyPr/>
                    <a:lstStyle/>
                    <a:p>
                      <a:pPr algn="ctr"/>
                      <a:r>
                        <a:rPr lang="en-US" dirty="0" smtClean="0"/>
                        <a:t>2. Program Details</a:t>
                      </a:r>
                      <a:endParaRPr lang="en-US" dirty="0"/>
                    </a:p>
                  </a:txBody>
                  <a:tcPr/>
                </a:tc>
                <a:tc>
                  <a:txBody>
                    <a:bodyPr/>
                    <a:lstStyle/>
                    <a:p>
                      <a:pPr algn="ctr"/>
                      <a:r>
                        <a:rPr lang="en-US" dirty="0" smtClean="0"/>
                        <a:t>3. Program Assessment</a:t>
                      </a:r>
                      <a:endParaRPr lang="en-US" dirty="0"/>
                    </a:p>
                  </a:txBody>
                  <a:tcPr/>
                </a:tc>
              </a:tr>
              <a:tr h="201038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25 aspects of effective program design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Guides the proponent during the design phase</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25 questions to identify possible design flaws in the proposal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Proponents answer questions in concise narrative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High-level evaluation of six key aspects of program design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Independent body assesses likelihood of success in each category on a scale of 1-10</a:t>
                      </a:r>
                      <a:endParaRPr lang="en-US" dirty="0"/>
                    </a:p>
                  </a:txBody>
                  <a:tcPr/>
                </a:tc>
              </a:tr>
            </a:tbl>
          </a:graphicData>
        </a:graphic>
      </p:graphicFrame>
      <p:sp>
        <p:nvSpPr>
          <p:cNvPr id="9" name="Text Box 6"/>
          <p:cNvSpPr txBox="1">
            <a:spLocks noChangeArrowheads="1"/>
          </p:cNvSpPr>
          <p:nvPr/>
        </p:nvSpPr>
        <p:spPr bwMode="auto">
          <a:xfrm>
            <a:off x="5410200" y="76200"/>
            <a:ext cx="3733800" cy="276999"/>
          </a:xfrm>
          <a:prstGeom prst="rect">
            <a:avLst/>
          </a:prstGeom>
          <a:noFill/>
          <a:ln w="9525">
            <a:noFill/>
            <a:miter lim="800000"/>
            <a:headEnd/>
            <a:tailEnd/>
          </a:ln>
        </p:spPr>
        <p:txBody>
          <a:bodyPr>
            <a:spAutoFit/>
          </a:bodyPr>
          <a:lstStyle/>
          <a:p>
            <a:pPr algn="r">
              <a:spcBef>
                <a:spcPct val="50000"/>
              </a:spcBef>
            </a:pPr>
            <a:r>
              <a:rPr lang="en-US" sz="1200" b="1" i="1" dirty="0" smtClean="0">
                <a:solidFill>
                  <a:schemeClr val="accent3">
                    <a:lumMod val="50000"/>
                  </a:schemeClr>
                </a:solidFill>
              </a:rPr>
              <a:t>The Secret to Programs that Work</a:t>
            </a:r>
            <a:endParaRPr lang="en-US" sz="1200" b="1" i="1" dirty="0">
              <a:solidFill>
                <a:schemeClr val="accent3">
                  <a:lumMod val="50000"/>
                </a:schemeClr>
              </a:solidFill>
            </a:endParaRPr>
          </a:p>
        </p:txBody>
      </p:sp>
      <p:pic>
        <p:nvPicPr>
          <p:cNvPr id="11" name="Picture 10" descr="dfs_program_details.jpg"/>
          <p:cNvPicPr>
            <a:picLocks noChangeAspect="1"/>
          </p:cNvPicPr>
          <p:nvPr/>
        </p:nvPicPr>
        <p:blipFill>
          <a:blip r:embed="rId4" cstate="print"/>
          <a:stretch>
            <a:fillRect/>
          </a:stretch>
        </p:blipFill>
        <p:spPr>
          <a:xfrm>
            <a:off x="3581400" y="3657600"/>
            <a:ext cx="1905000" cy="2381250"/>
          </a:xfrm>
          <a:prstGeom prst="rect">
            <a:avLst/>
          </a:prstGeom>
        </p:spPr>
      </p:pic>
      <p:pic>
        <p:nvPicPr>
          <p:cNvPr id="12" name="Picture 11" descr="dfs_program_checklist.jpg"/>
          <p:cNvPicPr>
            <a:picLocks noChangeAspect="1"/>
          </p:cNvPicPr>
          <p:nvPr/>
        </p:nvPicPr>
        <p:blipFill>
          <a:blip r:embed="rId5" cstate="print"/>
          <a:stretch>
            <a:fillRect/>
          </a:stretch>
        </p:blipFill>
        <p:spPr>
          <a:xfrm>
            <a:off x="762000" y="3657600"/>
            <a:ext cx="1905000" cy="2381250"/>
          </a:xfrm>
          <a:prstGeom prst="rect">
            <a:avLst/>
          </a:prstGeom>
        </p:spPr>
      </p:pic>
      <p:pic>
        <p:nvPicPr>
          <p:cNvPr id="13" name="Picture 12" descr="dfs_program_assessment.jpg"/>
          <p:cNvPicPr>
            <a:picLocks noChangeAspect="1"/>
          </p:cNvPicPr>
          <p:nvPr/>
        </p:nvPicPr>
        <p:blipFill>
          <a:blip r:embed="rId6" cstate="print"/>
          <a:stretch>
            <a:fillRect/>
          </a:stretch>
        </p:blipFill>
        <p:spPr>
          <a:xfrm>
            <a:off x="6553200" y="3657600"/>
            <a:ext cx="1905000" cy="238125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1433</Words>
  <Application>Microsoft Office PowerPoint</Application>
  <PresentationFormat>On-screen Show (4:3)</PresentationFormat>
  <Paragraphs>221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The Secret to Programs that Work  New Tools for Program Design and Evaluation </vt:lpstr>
      <vt:lpstr>Doing What Works</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 for American Progress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jgriffith</dc:creator>
  <cp:lastModifiedBy>Miriam</cp:lastModifiedBy>
  <cp:revision>100</cp:revision>
  <dcterms:created xsi:type="dcterms:W3CDTF">2010-09-01T21:07:08Z</dcterms:created>
  <dcterms:modified xsi:type="dcterms:W3CDTF">2011-07-07T18:52:06Z</dcterms:modified>
</cp:coreProperties>
</file>