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2A21D-DE95-4994-8F39-B4E7A4AE92A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F86BD-C13C-494D-AE98-306DB73724FC}">
      <dgm:prSet phldrT="[Text]" custT="1"/>
      <dgm:spPr/>
      <dgm:t>
        <a:bodyPr/>
        <a:lstStyle/>
        <a:p>
          <a:r>
            <a:rPr lang="en-US" sz="2400" dirty="0" smtClean="0"/>
            <a:t>Select Method</a:t>
          </a:r>
        </a:p>
        <a:p>
          <a:endParaRPr lang="en-US" sz="2400" dirty="0" smtClean="0"/>
        </a:p>
        <a:p>
          <a:r>
            <a:rPr lang="en-US" sz="2400" dirty="0" smtClean="0"/>
            <a:t>Find Application</a:t>
          </a:r>
          <a:endParaRPr lang="en-US" sz="2400" dirty="0"/>
        </a:p>
      </dgm:t>
    </dgm:pt>
    <dgm:pt modelId="{18F157CD-482B-417A-A42C-5EBD12715711}" type="parTrans" cxnId="{702E698B-C5CE-4997-9340-7B085BC8516C}">
      <dgm:prSet/>
      <dgm:spPr/>
      <dgm:t>
        <a:bodyPr/>
        <a:lstStyle/>
        <a:p>
          <a:endParaRPr lang="en-US"/>
        </a:p>
      </dgm:t>
    </dgm:pt>
    <dgm:pt modelId="{ADD1A4EC-8CAD-459E-BB32-69F1A33758B8}" type="sibTrans" cxnId="{702E698B-C5CE-4997-9340-7B085BC8516C}">
      <dgm:prSet/>
      <dgm:spPr/>
      <dgm:t>
        <a:bodyPr/>
        <a:lstStyle/>
        <a:p>
          <a:endParaRPr lang="en-US"/>
        </a:p>
      </dgm:t>
    </dgm:pt>
    <dgm:pt modelId="{0AB50E2F-0A09-4EBA-A49E-AC384B5B2CA2}">
      <dgm:prSet phldrT="[Text]" custT="1"/>
      <dgm:spPr/>
      <dgm:t>
        <a:bodyPr/>
        <a:lstStyle/>
        <a:p>
          <a:r>
            <a:rPr lang="en-US" sz="2400" dirty="0" smtClean="0"/>
            <a:t>Evaluate an intervention</a:t>
          </a:r>
        </a:p>
        <a:p>
          <a:endParaRPr lang="en-US" sz="2400" dirty="0" smtClean="0"/>
        </a:p>
        <a:p>
          <a:r>
            <a:rPr lang="en-US" sz="2400" dirty="0" smtClean="0"/>
            <a:t>Select useful methods</a:t>
          </a:r>
          <a:endParaRPr lang="en-US" sz="2400" dirty="0"/>
        </a:p>
      </dgm:t>
    </dgm:pt>
    <dgm:pt modelId="{9A036FA6-55B6-41D2-A2BA-6EB65691755C}" type="parTrans" cxnId="{73020706-2DBE-4C0B-842B-B98D8A2754AF}">
      <dgm:prSet/>
      <dgm:spPr/>
      <dgm:t>
        <a:bodyPr/>
        <a:lstStyle/>
        <a:p>
          <a:endParaRPr lang="en-US"/>
        </a:p>
      </dgm:t>
    </dgm:pt>
    <dgm:pt modelId="{420AFED1-CBCB-43FD-8985-84CCDBB3AA03}" type="sibTrans" cxnId="{73020706-2DBE-4C0B-842B-B98D8A2754AF}">
      <dgm:prSet/>
      <dgm:spPr/>
      <dgm:t>
        <a:bodyPr/>
        <a:lstStyle/>
        <a:p>
          <a:endParaRPr lang="en-US"/>
        </a:p>
      </dgm:t>
    </dgm:pt>
    <dgm:pt modelId="{D4E5B6E9-FAC5-4903-89BE-372436D14B23}" type="pres">
      <dgm:prSet presAssocID="{AF82A21D-DE95-4994-8F39-B4E7A4AE92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FEA15-16A8-4C2B-BF88-A2727B50EA94}" type="pres">
      <dgm:prSet presAssocID="{AF82A21D-DE95-4994-8F39-B4E7A4AE92AB}" presName="ribbon" presStyleLbl="node1" presStyleIdx="0" presStyleCnt="1"/>
      <dgm:spPr/>
    </dgm:pt>
    <dgm:pt modelId="{CFF01D56-15BD-4A0D-A3EC-B15A78EA99AD}" type="pres">
      <dgm:prSet presAssocID="{AF82A21D-DE95-4994-8F39-B4E7A4AE92A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7A5D0-4268-4A12-99B2-B88F60EA75F5}" type="pres">
      <dgm:prSet presAssocID="{AF82A21D-DE95-4994-8F39-B4E7A4AE92AB}" presName="rightArrowText" presStyleLbl="node1" presStyleIdx="0" presStyleCnt="1" custScaleX="1307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8666-3426-404E-AE90-1652332574D0}" type="presOf" srcId="{0AB50E2F-0A09-4EBA-A49E-AC384B5B2CA2}" destId="{C7C7A5D0-4268-4A12-99B2-B88F60EA75F5}" srcOrd="0" destOrd="0" presId="urn:microsoft.com/office/officeart/2005/8/layout/arrow6"/>
    <dgm:cxn modelId="{702E698B-C5CE-4997-9340-7B085BC8516C}" srcId="{AF82A21D-DE95-4994-8F39-B4E7A4AE92AB}" destId="{C0CF86BD-C13C-494D-AE98-306DB73724FC}" srcOrd="0" destOrd="0" parTransId="{18F157CD-482B-417A-A42C-5EBD12715711}" sibTransId="{ADD1A4EC-8CAD-459E-BB32-69F1A33758B8}"/>
    <dgm:cxn modelId="{F76842CE-66DD-4628-83A7-479973061CBA}" type="presOf" srcId="{AF82A21D-DE95-4994-8F39-B4E7A4AE92AB}" destId="{D4E5B6E9-FAC5-4903-89BE-372436D14B23}" srcOrd="0" destOrd="0" presId="urn:microsoft.com/office/officeart/2005/8/layout/arrow6"/>
    <dgm:cxn modelId="{5471729E-03C5-45F0-953D-E004D207C4AD}" type="presOf" srcId="{C0CF86BD-C13C-494D-AE98-306DB73724FC}" destId="{CFF01D56-15BD-4A0D-A3EC-B15A78EA99AD}" srcOrd="0" destOrd="0" presId="urn:microsoft.com/office/officeart/2005/8/layout/arrow6"/>
    <dgm:cxn modelId="{73020706-2DBE-4C0B-842B-B98D8A2754AF}" srcId="{AF82A21D-DE95-4994-8F39-B4E7A4AE92AB}" destId="{0AB50E2F-0A09-4EBA-A49E-AC384B5B2CA2}" srcOrd="1" destOrd="0" parTransId="{9A036FA6-55B6-41D2-A2BA-6EB65691755C}" sibTransId="{420AFED1-CBCB-43FD-8985-84CCDBB3AA03}"/>
    <dgm:cxn modelId="{9ECEDD87-0DD5-4293-839E-84A7DDA2D905}" type="presParOf" srcId="{D4E5B6E9-FAC5-4903-89BE-372436D14B23}" destId="{275FEA15-16A8-4C2B-BF88-A2727B50EA94}" srcOrd="0" destOrd="0" presId="urn:microsoft.com/office/officeart/2005/8/layout/arrow6"/>
    <dgm:cxn modelId="{A6896B4B-3E92-4F08-90DB-25E9ADECC054}" type="presParOf" srcId="{D4E5B6E9-FAC5-4903-89BE-372436D14B23}" destId="{CFF01D56-15BD-4A0D-A3EC-B15A78EA99AD}" srcOrd="1" destOrd="0" presId="urn:microsoft.com/office/officeart/2005/8/layout/arrow6"/>
    <dgm:cxn modelId="{5A5E6B3E-9E08-4DBA-BF3B-E28978F18FB4}" type="presParOf" srcId="{D4E5B6E9-FAC5-4903-89BE-372436D14B23}" destId="{C7C7A5D0-4268-4A12-99B2-B88F60EA75F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2A21D-DE95-4994-8F39-B4E7A4AE92AB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F86BD-C13C-494D-AE98-306DB73724FC}">
      <dgm:prSet phldrT="[Text]" custT="1"/>
      <dgm:spPr/>
      <dgm:t>
        <a:bodyPr/>
        <a:lstStyle/>
        <a:p>
          <a:r>
            <a:rPr lang="en-US" sz="1800" dirty="0" smtClean="0"/>
            <a:t>Select Method</a:t>
          </a:r>
        </a:p>
        <a:p>
          <a:r>
            <a:rPr lang="en-US" sz="1800" dirty="0" smtClean="0"/>
            <a:t>Find Application</a:t>
          </a:r>
          <a:endParaRPr lang="en-US" sz="1800" dirty="0"/>
        </a:p>
      </dgm:t>
    </dgm:pt>
    <dgm:pt modelId="{18F157CD-482B-417A-A42C-5EBD12715711}" type="parTrans" cxnId="{702E698B-C5CE-4997-9340-7B085BC8516C}">
      <dgm:prSet/>
      <dgm:spPr/>
      <dgm:t>
        <a:bodyPr/>
        <a:lstStyle/>
        <a:p>
          <a:endParaRPr lang="en-US"/>
        </a:p>
      </dgm:t>
    </dgm:pt>
    <dgm:pt modelId="{ADD1A4EC-8CAD-459E-BB32-69F1A33758B8}" type="sibTrans" cxnId="{702E698B-C5CE-4997-9340-7B085BC8516C}">
      <dgm:prSet/>
      <dgm:spPr/>
      <dgm:t>
        <a:bodyPr/>
        <a:lstStyle/>
        <a:p>
          <a:endParaRPr lang="en-US"/>
        </a:p>
      </dgm:t>
    </dgm:pt>
    <dgm:pt modelId="{0AB50E2F-0A09-4EBA-A49E-AC384B5B2CA2}">
      <dgm:prSet phldrT="[Text]" custT="1"/>
      <dgm:spPr/>
      <dgm:t>
        <a:bodyPr/>
        <a:lstStyle/>
        <a:p>
          <a:r>
            <a:rPr lang="en-US" sz="1800" dirty="0" smtClean="0"/>
            <a:t>Evaluate an intervention</a:t>
          </a:r>
        </a:p>
        <a:p>
          <a:r>
            <a:rPr lang="en-US" sz="1800" dirty="0" smtClean="0"/>
            <a:t>Select useful methods</a:t>
          </a:r>
          <a:endParaRPr lang="en-US" sz="1800" dirty="0"/>
        </a:p>
      </dgm:t>
    </dgm:pt>
    <dgm:pt modelId="{9A036FA6-55B6-41D2-A2BA-6EB65691755C}" type="parTrans" cxnId="{73020706-2DBE-4C0B-842B-B98D8A2754AF}">
      <dgm:prSet/>
      <dgm:spPr/>
      <dgm:t>
        <a:bodyPr/>
        <a:lstStyle/>
        <a:p>
          <a:endParaRPr lang="en-US"/>
        </a:p>
      </dgm:t>
    </dgm:pt>
    <dgm:pt modelId="{420AFED1-CBCB-43FD-8985-84CCDBB3AA03}" type="sibTrans" cxnId="{73020706-2DBE-4C0B-842B-B98D8A2754AF}">
      <dgm:prSet/>
      <dgm:spPr/>
      <dgm:t>
        <a:bodyPr/>
        <a:lstStyle/>
        <a:p>
          <a:endParaRPr lang="en-US"/>
        </a:p>
      </dgm:t>
    </dgm:pt>
    <dgm:pt modelId="{D4E5B6E9-FAC5-4903-89BE-372436D14B23}" type="pres">
      <dgm:prSet presAssocID="{AF82A21D-DE95-4994-8F39-B4E7A4AE92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FEA15-16A8-4C2B-BF88-A2727B50EA94}" type="pres">
      <dgm:prSet presAssocID="{AF82A21D-DE95-4994-8F39-B4E7A4AE92AB}" presName="ribbon" presStyleLbl="node1" presStyleIdx="0" presStyleCnt="1"/>
      <dgm:spPr/>
    </dgm:pt>
    <dgm:pt modelId="{CFF01D56-15BD-4A0D-A3EC-B15A78EA99AD}" type="pres">
      <dgm:prSet presAssocID="{AF82A21D-DE95-4994-8F39-B4E7A4AE92A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7A5D0-4268-4A12-99B2-B88F60EA75F5}" type="pres">
      <dgm:prSet presAssocID="{AF82A21D-DE95-4994-8F39-B4E7A4AE92AB}" presName="rightArrowText" presStyleLbl="node1" presStyleIdx="0" presStyleCnt="1" custScaleX="1307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E698B-C5CE-4997-9340-7B085BC8516C}" srcId="{AF82A21D-DE95-4994-8F39-B4E7A4AE92AB}" destId="{C0CF86BD-C13C-494D-AE98-306DB73724FC}" srcOrd="0" destOrd="0" parTransId="{18F157CD-482B-417A-A42C-5EBD12715711}" sibTransId="{ADD1A4EC-8CAD-459E-BB32-69F1A33758B8}"/>
    <dgm:cxn modelId="{D50A5E94-92FB-458C-8CE3-0F81672CB5B4}" type="presOf" srcId="{0AB50E2F-0A09-4EBA-A49E-AC384B5B2CA2}" destId="{C7C7A5D0-4268-4A12-99B2-B88F60EA75F5}" srcOrd="0" destOrd="0" presId="urn:microsoft.com/office/officeart/2005/8/layout/arrow6"/>
    <dgm:cxn modelId="{C6C9E648-317F-4C11-99E3-57FF00E7DA07}" type="presOf" srcId="{C0CF86BD-C13C-494D-AE98-306DB73724FC}" destId="{CFF01D56-15BD-4A0D-A3EC-B15A78EA99AD}" srcOrd="0" destOrd="0" presId="urn:microsoft.com/office/officeart/2005/8/layout/arrow6"/>
    <dgm:cxn modelId="{1E1EAFC9-F528-4D24-A633-37951F43FAE9}" type="presOf" srcId="{AF82A21D-DE95-4994-8F39-B4E7A4AE92AB}" destId="{D4E5B6E9-FAC5-4903-89BE-372436D14B23}" srcOrd="0" destOrd="0" presId="urn:microsoft.com/office/officeart/2005/8/layout/arrow6"/>
    <dgm:cxn modelId="{73020706-2DBE-4C0B-842B-B98D8A2754AF}" srcId="{AF82A21D-DE95-4994-8F39-B4E7A4AE92AB}" destId="{0AB50E2F-0A09-4EBA-A49E-AC384B5B2CA2}" srcOrd="1" destOrd="0" parTransId="{9A036FA6-55B6-41D2-A2BA-6EB65691755C}" sibTransId="{420AFED1-CBCB-43FD-8985-84CCDBB3AA03}"/>
    <dgm:cxn modelId="{FFC8F265-3F37-4427-B28C-5984EC67A1CA}" type="presParOf" srcId="{D4E5B6E9-FAC5-4903-89BE-372436D14B23}" destId="{275FEA15-16A8-4C2B-BF88-A2727B50EA94}" srcOrd="0" destOrd="0" presId="urn:microsoft.com/office/officeart/2005/8/layout/arrow6"/>
    <dgm:cxn modelId="{81B4CE91-9498-47AC-BA43-BFAEC28A54B1}" type="presParOf" srcId="{D4E5B6E9-FAC5-4903-89BE-372436D14B23}" destId="{CFF01D56-15BD-4A0D-A3EC-B15A78EA99AD}" srcOrd="1" destOrd="0" presId="urn:microsoft.com/office/officeart/2005/8/layout/arrow6"/>
    <dgm:cxn modelId="{F16D8EC5-1BDA-4E74-A027-E99193F3FC85}" type="presParOf" srcId="{D4E5B6E9-FAC5-4903-89BE-372436D14B23}" destId="{C7C7A5D0-4268-4A12-99B2-B88F60EA75F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5FEA15-16A8-4C2B-BF88-A2727B50EA94}">
      <dsp:nvSpPr>
        <dsp:cNvPr id="0" name=""/>
        <dsp:cNvSpPr/>
      </dsp:nvSpPr>
      <dsp:spPr>
        <a:xfrm>
          <a:off x="0" y="579120"/>
          <a:ext cx="8153400" cy="32613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01D56-15BD-4A0D-A3EC-B15A78EA99AD}">
      <dsp:nvSpPr>
        <dsp:cNvPr id="0" name=""/>
        <dsp:cNvSpPr/>
      </dsp:nvSpPr>
      <dsp:spPr>
        <a:xfrm>
          <a:off x="978407" y="1149857"/>
          <a:ext cx="2690621" cy="15980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Select Method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Find Application</a:t>
          </a:r>
          <a:endParaRPr lang="en-US" sz="2400" kern="1200" dirty="0"/>
        </a:p>
      </dsp:txBody>
      <dsp:txXfrm>
        <a:off x="978407" y="1149857"/>
        <a:ext cx="2690621" cy="1598066"/>
      </dsp:txXfrm>
    </dsp:sp>
    <dsp:sp modelId="{C7C7A5D0-4268-4A12-99B2-B88F60EA75F5}">
      <dsp:nvSpPr>
        <dsp:cNvPr id="0" name=""/>
        <dsp:cNvSpPr/>
      </dsp:nvSpPr>
      <dsp:spPr>
        <a:xfrm>
          <a:off x="3587499" y="1671675"/>
          <a:ext cx="4158226" cy="15980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Evaluate an intervention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Select useful methods</a:t>
          </a:r>
          <a:endParaRPr lang="en-US" sz="2400" kern="1200" dirty="0"/>
        </a:p>
      </dsp:txBody>
      <dsp:txXfrm>
        <a:off x="3587499" y="1671675"/>
        <a:ext cx="4158226" cy="15980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D7927-D6F0-4D44-A8DB-820572F4502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A3738-E71C-4303-AC1D-7FB1C16E1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97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parting thoughts.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E09AE-DC70-46FD-99EE-1383B8BF48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5867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746500"/>
            <a:ext cx="4876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1447800"/>
            <a:ext cx="1905000" cy="31750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6171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20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9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30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3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0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6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74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5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98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82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456BE-BF81-4BAF-BEBF-6A2074F1AD53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99F6-EB9F-4DA5-A1A9-3F7CBA106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90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New Technique for Comparison to an Alternative: The Negotiated Alternative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Let’s Get Beyond this Tedious Best Method Logjam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3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Negotiated Alternatives</a:t>
            </a:r>
            <a:endParaRPr lang="en-US" dirty="0"/>
          </a:p>
        </p:txBody>
      </p:sp>
      <p:pic>
        <p:nvPicPr>
          <p:cNvPr id="5" name="Picture 10" descr="Marmot dam_explosion_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2200" dirty="0" smtClean="0"/>
              <a:t>If PGE had developed the plan on their own leading to litigation and causing the decision to be delayed by 3 years.  The ensuing development would not have included transfer of senior </a:t>
            </a:r>
            <a:r>
              <a:rPr lang="en-US" sz="2200" dirty="0" err="1" smtClean="0"/>
              <a:t>instream</a:t>
            </a:r>
            <a:r>
              <a:rPr lang="en-US" sz="2200" dirty="0" smtClean="0"/>
              <a:t> water rights, deeding of 1,500 acres of shore lands to the public, nor funding for the monitoring program and research on effects of dam removal.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3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Negotiated Alternatives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2004-5 in 7 Oregon fish and water cases</a:t>
            </a:r>
          </a:p>
          <a:p>
            <a:r>
              <a:rPr lang="en-US" dirty="0" smtClean="0"/>
              <a:t>2006-8 in 2 DOI National Park Service National Seashores</a:t>
            </a:r>
          </a:p>
          <a:p>
            <a:r>
              <a:rPr lang="en-US" dirty="0" smtClean="0"/>
              <a:t>2005-7 in 5 EPA Enforcement cases (water)</a:t>
            </a:r>
          </a:p>
          <a:p>
            <a:r>
              <a:rPr lang="en-US" dirty="0" smtClean="0"/>
              <a:t>Currently in approximately 25 EPA Superfund cases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Results of methods testing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Comparing triangulated judgments of three groups using negotiated alternative</a:t>
            </a:r>
          </a:p>
          <a:p>
            <a:pPr lvl="1"/>
            <a:r>
              <a:rPr lang="en-US" dirty="0" smtClean="0"/>
              <a:t>Expert panel, science advisory team and parties,</a:t>
            </a:r>
          </a:p>
          <a:p>
            <a:pPr lvl="1"/>
            <a:r>
              <a:rPr lang="en-US" dirty="0" smtClean="0"/>
              <a:t>Internal reliability </a:t>
            </a:r>
            <a:r>
              <a:rPr lang="en-US" dirty="0" err="1" smtClean="0"/>
              <a:t>Cronbach’s</a:t>
            </a:r>
            <a:r>
              <a:rPr lang="en-US" dirty="0" smtClean="0"/>
              <a:t> Alpha 0.09</a:t>
            </a:r>
          </a:p>
          <a:p>
            <a:pPr lvl="1"/>
            <a:r>
              <a:rPr lang="en-US" dirty="0" smtClean="0"/>
              <a:t>Internal validity *</a:t>
            </a:r>
          </a:p>
          <a:p>
            <a:pPr lvl="1"/>
            <a:r>
              <a:rPr lang="en-US" dirty="0" smtClean="0"/>
              <a:t>External validity consistent with model and other science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7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Negotiated Alternative vs. Experimental Designs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507945564"/>
              </p:ext>
            </p:extLst>
          </p:nvPr>
        </p:nvGraphicFramePr>
        <p:xfrm>
          <a:off x="1594757" y="2394627"/>
          <a:ext cx="6068785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0571" y="177660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Applied Research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486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Evaluation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6" y="3245584"/>
            <a:ext cx="2024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Salience and legitimacy compromised,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Credibility enhanced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24558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Salience and legitimacy high,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Credibility lower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pursues approximate answers to the right questions,</a:t>
            </a:r>
          </a:p>
          <a:p>
            <a:r>
              <a:rPr lang="en-US" dirty="0" smtClean="0"/>
              <a:t>Choice of method should be guided by use (salience, legitimacy and credibility),</a:t>
            </a:r>
          </a:p>
          <a:p>
            <a:r>
              <a:rPr lang="en-US" dirty="0" smtClean="0"/>
              <a:t>Negotiated alternatives have excellent promise to expand our options for comparison.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9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Summative evaluation assess the merit and worth of an intervention:</a:t>
            </a:r>
          </a:p>
          <a:p>
            <a:pPr lvl="1"/>
            <a:r>
              <a:rPr lang="en-US" dirty="0" smtClean="0"/>
              <a:t>Merit is the net incremental change attributable to the intervention.</a:t>
            </a:r>
          </a:p>
          <a:p>
            <a:pPr lvl="1"/>
            <a:r>
              <a:rPr lang="en-US" dirty="0" smtClean="0"/>
              <a:t>Worth is the value of these changes to those affected.</a:t>
            </a:r>
          </a:p>
          <a:p>
            <a:r>
              <a:rPr lang="en-US" dirty="0" smtClean="0"/>
              <a:t>Comparative method is the core of summative evaluation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746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is Use-Inspired 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Prospects for use are enhanced when the research is:</a:t>
            </a:r>
          </a:p>
          <a:p>
            <a:pPr lvl="1"/>
            <a:r>
              <a:rPr lang="en-US" dirty="0" smtClean="0"/>
              <a:t>Salient; relevant or valuable for use in evaluation,</a:t>
            </a:r>
          </a:p>
          <a:p>
            <a:pPr lvl="1"/>
            <a:r>
              <a:rPr lang="en-US" dirty="0" smtClean="0"/>
              <a:t>Legitimate; fair, unbiased and respectful; feasible,</a:t>
            </a:r>
          </a:p>
          <a:p>
            <a:pPr lvl="1"/>
            <a:r>
              <a:rPr lang="en-US" dirty="0" smtClean="0"/>
              <a:t>Credible; true, technically adequate in handling evidence.</a:t>
            </a:r>
          </a:p>
        </p:txBody>
      </p:sp>
    </p:spTree>
    <p:extLst>
      <p:ext uri="{BB962C8B-B14F-4D97-AF65-F5344CB8AC3E}">
        <p14:creationId xmlns:p14="http://schemas.microsoft.com/office/powerpoint/2010/main" xmlns="" val="15549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Applied Research vs. Evaluation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40930345"/>
              </p:ext>
            </p:extLst>
          </p:nvPr>
        </p:nvGraphicFramePr>
        <p:xfrm>
          <a:off x="457200" y="19050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5771" y="1524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Applied Research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79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Evaluation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90600" y="1600200"/>
            <a:ext cx="76200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i="1" dirty="0"/>
              <a:t>An approximate answer to the right question is worth a good deal more than the exact answer to an approximate problem</a:t>
            </a:r>
            <a:r>
              <a:rPr lang="en-US" sz="3600" i="1" dirty="0" smtClean="0"/>
              <a:t>.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John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W.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Tukey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464129" y="304800"/>
            <a:ext cx="72390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Wise Advice from an Excellent Statistician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ARC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6134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01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Acceptable Options for Comparison (per GAO, AEA)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(random assignment) designs,</a:t>
            </a:r>
          </a:p>
          <a:p>
            <a:r>
              <a:rPr lang="en-US" dirty="0" smtClean="0"/>
              <a:t>Quasi </a:t>
            </a:r>
            <a:r>
              <a:rPr lang="en-US" dirty="0"/>
              <a:t>e</a:t>
            </a:r>
            <a:r>
              <a:rPr lang="en-US" dirty="0" smtClean="0"/>
              <a:t>xperimental (comparison group) designs,</a:t>
            </a:r>
          </a:p>
          <a:p>
            <a:r>
              <a:rPr lang="en-US" dirty="0" smtClean="0"/>
              <a:t>Interrupted time series (pre post) designs,</a:t>
            </a:r>
          </a:p>
          <a:p>
            <a:r>
              <a:rPr lang="en-US" dirty="0" smtClean="0"/>
              <a:t>Systematic case studies (see Yin),</a:t>
            </a:r>
          </a:p>
          <a:p>
            <a:r>
              <a:rPr lang="en-US" dirty="0" smtClean="0"/>
              <a:t>Expert judgment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Evaluated?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evaluation terms </a:t>
            </a:r>
            <a:r>
              <a:rPr lang="en-US" i="1" dirty="0" smtClean="0"/>
              <a:t>the evaluand.</a:t>
            </a:r>
          </a:p>
          <a:p>
            <a:r>
              <a:rPr lang="en-US" dirty="0" smtClean="0"/>
              <a:t>Evaluand in resource, environmental and conservation settings is always located at the intersection of natural and human systems.</a:t>
            </a:r>
          </a:p>
          <a:p>
            <a:r>
              <a:rPr lang="en-US" dirty="0" smtClean="0"/>
              <a:t>Comparison must engage active elements of the two systems that: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the context for the intervention,</a:t>
            </a:r>
          </a:p>
          <a:p>
            <a:pPr lvl="1"/>
            <a:r>
              <a:rPr lang="en-US" dirty="0" smtClean="0"/>
              <a:t>Include the mechanisms of change (e.g. change in human behavior and key levers in the natural system,</a:t>
            </a:r>
          </a:p>
          <a:p>
            <a:pPr lvl="1"/>
            <a:r>
              <a:rPr lang="en-US" dirty="0" smtClean="0"/>
              <a:t>Include the intended and unintended affected elements on both systems,</a:t>
            </a:r>
          </a:p>
          <a:p>
            <a:pPr lvl="1"/>
            <a:r>
              <a:rPr lang="en-US" dirty="0" smtClean="0"/>
              <a:t>Include other elements SALIENT to decision makers and key stakeholders.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90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New Options for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Alternative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you go to the place of the intervention you sometimes find a naturally occurring local comparison,</a:t>
            </a:r>
          </a:p>
          <a:p>
            <a:r>
              <a:rPr lang="en-US" dirty="0" smtClean="0"/>
              <a:t>Can be true for site specific as well as policy interventions.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Negotiated Alternative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likely alternative to a decision is discussed and agreed across key parties to a decision.</a:t>
            </a:r>
          </a:p>
          <a:p>
            <a:r>
              <a:rPr lang="en-US" dirty="0" smtClean="0"/>
              <a:t>Negotiated alternative addresses both systems and key sources of variation (time, location) and can used to determine effects in either or both systems.</a:t>
            </a:r>
          </a:p>
          <a:p>
            <a:r>
              <a:rPr lang="en-US" dirty="0" smtClean="0"/>
              <a:t>Can be used ex post and ex 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5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Natural Alternatives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Indian Ford Creek (Oregon)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797650"/>
            <a:ext cx="4040188" cy="270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ORV Use and Piping Plover in Cape Cod National Seashore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5" descr="Cape Cod oversand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1031"/>
            <a:ext cx="3063941" cy="306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4" descr="Fire Island PipingPlover_adu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47402" y="2362200"/>
            <a:ext cx="3063941" cy="18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6027</TotalTime>
  <Words>617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New Technique for Comparison to an Alternative: The Negotiated Alternative</vt:lpstr>
      <vt:lpstr>Comparison &amp; Evaluation</vt:lpstr>
      <vt:lpstr>Evaluation is Use-Inspired Applied Research</vt:lpstr>
      <vt:lpstr>Applied Research vs. Evaluation</vt:lpstr>
      <vt:lpstr>Wise Advice from an Excellent Statistician </vt:lpstr>
      <vt:lpstr>Current Acceptable Options for Comparison (per GAO, AEA)</vt:lpstr>
      <vt:lpstr>What Is Being Evaluated?</vt:lpstr>
      <vt:lpstr>Two New Options for Comparison</vt:lpstr>
      <vt:lpstr>Examples of Natural Alternatives</vt:lpstr>
      <vt:lpstr>Examples of Negotiated Alternatives</vt:lpstr>
      <vt:lpstr>Testing Negotiated Alternatives</vt:lpstr>
      <vt:lpstr>Negotiated Alternative vs. Experimental Designs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Rowe</dc:creator>
  <cp:lastModifiedBy>Bruce Armstrong</cp:lastModifiedBy>
  <cp:revision>25</cp:revision>
  <dcterms:created xsi:type="dcterms:W3CDTF">2011-06-11T13:57:07Z</dcterms:created>
  <dcterms:modified xsi:type="dcterms:W3CDTF">2011-06-23T15:36:57Z</dcterms:modified>
</cp:coreProperties>
</file>