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7" r:id="rId2"/>
    <p:sldId id="270" r:id="rId3"/>
    <p:sldId id="280" r:id="rId4"/>
    <p:sldId id="279" r:id="rId5"/>
    <p:sldId id="275" r:id="rId6"/>
    <p:sldId id="273" r:id="rId7"/>
    <p:sldId id="276" r:id="rId8"/>
    <p:sldId id="272" r:id="rId9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0000"/>
    <a:srgbClr val="700000"/>
    <a:srgbClr val="A40000"/>
    <a:srgbClr val="960000"/>
    <a:srgbClr val="DE0000"/>
    <a:srgbClr val="B2B2B2"/>
    <a:srgbClr val="FFFF7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70072-BA58-4DEC-B77A-4D121EF6B229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5030E-F5B8-4E24-9AA4-3B8EE1EDA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F458F-325C-4601-A24F-39D8D3515548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3F07D-EC32-484D-A7C9-DC62B2833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4059E1-7272-4616-917A-D96308CB27CE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5175" y="706438"/>
            <a:ext cx="5233988" cy="3927475"/>
          </a:xfrm>
          <a:ln cap="flat"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878" y="4881194"/>
            <a:ext cx="5772461" cy="3487927"/>
          </a:xfrm>
          <a:noFill/>
          <a:ln/>
        </p:spPr>
        <p:txBody>
          <a:bodyPr/>
          <a:lstStyle/>
          <a:p>
            <a:endParaRPr lang="en-US" sz="1000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5A47AB-C2B1-4F72-BD3A-9BD752376BD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0D25-B89B-41CE-B034-77B70B67276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D2F7-9C63-424B-9E63-AC039D4EE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0D25-B89B-41CE-B034-77B70B67276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D2F7-9C63-424B-9E63-AC039D4EE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0D25-B89B-41CE-B034-77B70B67276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D2F7-9C63-424B-9E63-AC039D4EE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0D25-B89B-41CE-B034-77B70B67276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D2F7-9C63-424B-9E63-AC039D4EE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0D25-B89B-41CE-B034-77B70B67276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D2F7-9C63-424B-9E63-AC039D4EE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0D25-B89B-41CE-B034-77B70B67276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D2F7-9C63-424B-9E63-AC039D4EE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0D25-B89B-41CE-B034-77B70B67276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D2F7-9C63-424B-9E63-AC039D4EE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0D25-B89B-41CE-B034-77B70B67276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D2F7-9C63-424B-9E63-AC039D4EE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0D25-B89B-41CE-B034-77B70B67276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D2F7-9C63-424B-9E63-AC039D4EE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0D25-B89B-41CE-B034-77B70B67276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D2F7-9C63-424B-9E63-AC039D4EE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0D25-B89B-41CE-B034-77B70B67276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D2F7-9C63-424B-9E63-AC039D4EE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60D25-B89B-41CE-B034-77B70B672767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AD2F7-9C63-424B-9E63-AC039D4EE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morell\Documents\State%20department\Battelle%20only.vsd\Drawing\~State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morell\Documents\State%20department\CDC%20workshop%20master.vsd\Drawing\~program%20x%20life%20cycle%20scenarios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morell\Documents\State%20department\CDC%20workshop%20master.vsd\Drawing\~Soc%20org%20data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valuationuncertaint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morell@fulcrum-corp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653143" y="214314"/>
            <a:ext cx="1596571" cy="6396633"/>
          </a:xfrm>
          <a:prstGeom prst="rect">
            <a:avLst/>
          </a:prstGeom>
          <a:solidFill>
            <a:srgbClr val="336699"/>
          </a:solidFill>
          <a:ln w="12700">
            <a:solidFill>
              <a:srgbClr val="000066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lIns="86486" tIns="43243" rIns="86486" bIns="43243" anchor="ctr"/>
          <a:lstStyle/>
          <a:p>
            <a:pPr algn="ctr" eaLnBrk="0" hangingPunct="0"/>
            <a:endParaRPr lang="en-US" sz="3400" dirty="0"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382512" y="1677295"/>
            <a:ext cx="1064381" cy="4722316"/>
          </a:xfrm>
          <a:prstGeom prst="rect">
            <a:avLst/>
          </a:prstGeom>
          <a:solidFill>
            <a:srgbClr val="C00000"/>
          </a:solidFill>
          <a:ln w="12700">
            <a:solidFill>
              <a:srgbClr val="74000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lIns="86486" tIns="43243" rIns="86486" bIns="43243" anchor="ctr"/>
          <a:lstStyle/>
          <a:p>
            <a:pPr algn="ctr" eaLnBrk="0" hangingPunct="0"/>
            <a:endParaRPr lang="en-US" sz="3400" dirty="0"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508000" y="2286001"/>
            <a:ext cx="8382000" cy="182463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lIns="86486" tIns="43243" rIns="86486" bIns="43243" anchor="ctr"/>
          <a:lstStyle/>
          <a:p>
            <a:pPr algn="ctr" eaLnBrk="0" hangingPunct="0"/>
            <a:endParaRPr lang="en-US" sz="3600" dirty="0"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74766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870857" y="2209800"/>
            <a:ext cx="7692571" cy="1957389"/>
          </a:xfrm>
          <a:noFill/>
          <a:ln/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/>
              <a:t>Evaluation </a:t>
            </a:r>
            <a:r>
              <a:rPr lang="en-US" sz="2800" b="1" dirty="0" smtClean="0"/>
              <a:t>in the Face of Uncertainty: Maximizing Methodological Choice when Unpredictable Outcomes are Likely</a:t>
            </a:r>
            <a:endParaRPr lang="en-US" sz="2800" b="1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2394857" y="4648200"/>
            <a:ext cx="6749143" cy="8309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4" tIns="45712" rIns="91424" bIns="45712">
            <a:spAutoFit/>
          </a:bodyPr>
          <a:lstStyle/>
          <a:p>
            <a:pPr defTabSz="914403" eaLnBrk="0" hangingPunct="0"/>
            <a:r>
              <a:rPr lang="en-US" sz="1600" b="1" dirty="0" smtClean="0">
                <a:solidFill>
                  <a:srgbClr val="000000"/>
                </a:solidFill>
                <a:effectLst/>
              </a:rPr>
              <a:t>Environmental Evaluators Network</a:t>
            </a:r>
            <a:endParaRPr lang="en-US" sz="1600" b="1" dirty="0" smtClean="0">
              <a:solidFill>
                <a:srgbClr val="000000"/>
              </a:solidFill>
              <a:effectLst/>
            </a:endParaRPr>
          </a:p>
          <a:p>
            <a:pPr defTabSz="914403" eaLnBrk="0" hangingPunct="0"/>
            <a:r>
              <a:rPr lang="en-US" sz="1600" b="1" dirty="0" smtClean="0">
                <a:solidFill>
                  <a:srgbClr val="000000"/>
                </a:solidFill>
                <a:effectLst/>
              </a:rPr>
              <a:t>June 23 – 24 2011</a:t>
            </a:r>
          </a:p>
          <a:p>
            <a:pPr defTabSz="914403" eaLnBrk="0" hangingPunct="0"/>
            <a:r>
              <a:rPr lang="en-US" sz="1600" b="1" dirty="0" smtClean="0">
                <a:solidFill>
                  <a:srgbClr val="000000"/>
                </a:solidFill>
              </a:rPr>
              <a:t>Washington DC</a:t>
            </a:r>
            <a:endParaRPr lang="en-US" sz="14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304800"/>
            <a:ext cx="86868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Background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990600"/>
            <a:ext cx="8686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I have been collecting case studies and thinking about how to evaluate programs that have unexpected outcomes</a:t>
            </a:r>
          </a:p>
          <a:p>
            <a:r>
              <a:rPr lang="en-US" sz="2400" dirty="0" smtClean="0"/>
              <a:t>Everyone has these problems and deals with them as crises</a:t>
            </a:r>
          </a:p>
          <a:p>
            <a:r>
              <a:rPr lang="en-US" sz="2400" dirty="0" smtClean="0"/>
              <a:t>I want to get people thinking in systematic terms to avoid or minimize the crisis</a:t>
            </a:r>
          </a:p>
          <a:p>
            <a:r>
              <a:rPr lang="en-US" sz="2400" dirty="0" smtClean="0"/>
              <a:t>Three frameworks are helpful</a:t>
            </a:r>
          </a:p>
          <a:p>
            <a:pPr lvl="1"/>
            <a:r>
              <a:rPr lang="en-US" sz="2000" dirty="0" smtClean="0"/>
              <a:t>Continuum of surprise from “that which should/could have been foreseen” </a:t>
            </a:r>
            <a:r>
              <a:rPr lang="en-US" sz="2000" dirty="0" smtClean="0">
                <a:sym typeface="Wingdings" pitchFamily="2" charset="2"/>
              </a:rPr>
              <a:t>  “that which is impossible to ever predict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Evaluation x program life relationships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Social/organizational map of where surprise comes from and what people do about it</a:t>
            </a:r>
          </a:p>
          <a:p>
            <a:r>
              <a:rPr lang="en-US" sz="2400" dirty="0" smtClean="0">
                <a:sym typeface="Wingdings" pitchFamily="2" charset="2"/>
              </a:rPr>
              <a:t>Time is short and the theme is complexity, so I’ll deal with only the “unpredictable” end of the continuum today</a:t>
            </a:r>
          </a:p>
          <a:p>
            <a:pPr lvl="1"/>
            <a:endParaRPr lang="en-US" sz="2000" dirty="0" smtClean="0">
              <a:sym typeface="Wingdings" pitchFamily="2" charset="2"/>
            </a:endParaRPr>
          </a:p>
          <a:p>
            <a:pPr lvl="1"/>
            <a:endParaRPr lang="en-US" sz="2000" dirty="0" smtClean="0">
              <a:sym typeface="Wingdings" pitchFamily="2" charset="2"/>
            </a:endParaRPr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304800"/>
            <a:ext cx="86868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Evaluation Challenge of Complex Systems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990600"/>
            <a:ext cx="8686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ym typeface="Wingdings" pitchFamily="2" charset="2"/>
              </a:rPr>
              <a:t>Some ways that complex systems behave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Path dependence, small change can result in large irreversible change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Evolve on their fitness landscapes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Can be stable for long periods of time and then change in unpredictable ways</a:t>
            </a:r>
          </a:p>
          <a:p>
            <a:r>
              <a:rPr lang="en-US" sz="2000" dirty="0" smtClean="0">
                <a:sym typeface="Wingdings" pitchFamily="2" charset="2"/>
              </a:rPr>
              <a:t>Many evaluation designs need to maintain their integrity over time, e.g.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Interview particular types of people at particular times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Pre-post comparisons using validated scales and observation protocols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Use of particular control groups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Access to particular data archives</a:t>
            </a:r>
          </a:p>
          <a:p>
            <a:r>
              <a:rPr lang="en-US" sz="2000" dirty="0" smtClean="0">
                <a:sym typeface="Wingdings" pitchFamily="2" charset="2"/>
              </a:rPr>
              <a:t>Do we want to rely on treatment group only posttest designs with simple observations? I don’t. </a:t>
            </a:r>
          </a:p>
          <a:p>
            <a:r>
              <a:rPr lang="en-US" sz="2000" dirty="0" smtClean="0">
                <a:sym typeface="Wingdings" pitchFamily="2" charset="2"/>
              </a:rPr>
              <a:t>There is no grand solution, but we can chip away at the problem. </a:t>
            </a:r>
          </a:p>
          <a:p>
            <a:pPr lvl="1"/>
            <a:endParaRPr lang="en-US" sz="1800" dirty="0" smtClean="0">
              <a:sym typeface="Wingdings" pitchFamily="2" charset="2"/>
            </a:endParaRPr>
          </a:p>
          <a:p>
            <a:pPr lvl="1"/>
            <a:endParaRPr lang="en-US" sz="18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228600" y="1371600"/>
            <a:ext cx="8686800" cy="4648200"/>
            <a:chOff x="540421" y="2362200"/>
            <a:chExt cx="8070179" cy="4302125"/>
          </a:xfrm>
        </p:grpSpPr>
        <p:graphicFrame>
          <p:nvGraphicFramePr>
            <p:cNvPr id="18434" name="Object 2"/>
            <p:cNvGraphicFramePr>
              <a:graphicFrameLocks noChangeAspect="1"/>
            </p:cNvGraphicFramePr>
            <p:nvPr/>
          </p:nvGraphicFramePr>
          <p:xfrm>
            <a:off x="540421" y="2362200"/>
            <a:ext cx="8070179" cy="4302125"/>
          </p:xfrm>
          <a:graphic>
            <a:graphicData uri="http://schemas.openxmlformats.org/presentationml/2006/ole">
              <p:oleObj spid="_x0000_s36866" name="Visio" r:id="rId3" imgW="9155045" imgH="4877970" progId="Visio.Drawing.11">
                <p:link updateAutomatic="1"/>
              </p:oleObj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838200" y="5181600"/>
              <a:ext cx="17136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© 2010 Jonathan Morell</a:t>
              </a:r>
              <a:endParaRPr lang="en-US" sz="1200" dirty="0"/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457200" y="304800"/>
            <a:ext cx="86868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Continuum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 Surprise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990600"/>
            <a:ext cx="8686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8"/>
          <p:cNvGraphicFramePr>
            <a:graphicFrameLocks noChangeAspect="1"/>
          </p:cNvGraphicFramePr>
          <p:nvPr/>
        </p:nvGraphicFramePr>
        <p:xfrm>
          <a:off x="5029200" y="1142999"/>
          <a:ext cx="4165821" cy="5446323"/>
        </p:xfrm>
        <a:graphic>
          <a:graphicData uri="http://schemas.openxmlformats.org/presentationml/2006/ole">
            <p:oleObj spid="_x0000_s32770" name="Visio" r:id="rId3" imgW="3833774" imgH="5011522" progId="Visio.Drawing.11">
              <p:link updateAutomatic="1"/>
            </p:oleObj>
          </a:graphicData>
        </a:graphic>
      </p:graphicFrame>
      <p:sp>
        <p:nvSpPr>
          <p:cNvPr id="7175" name="Footer Placeholder 4"/>
          <p:cNvSpPr txBox="1">
            <a:spLocks/>
          </p:cNvSpPr>
          <p:nvPr/>
        </p:nvSpPr>
        <p:spPr bwMode="auto">
          <a:xfrm>
            <a:off x="7153275" y="65913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dirty="0">
                <a:latin typeface="Arial" charset="0"/>
                <a:cs typeface="Arial" charset="0"/>
              </a:rPr>
              <a:t>©  2010 Guilford Publications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304800"/>
            <a:ext cx="86868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 Evaluation Life Cycles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990600"/>
            <a:ext cx="8686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1143000"/>
            <a:ext cx="4648200" cy="167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 anchorCtr="0"/>
          <a:lstStyle/>
          <a:p>
            <a:r>
              <a:rPr lang="en-US" b="1" u="sng" dirty="0" smtClean="0">
                <a:solidFill>
                  <a:schemeClr val="tx1"/>
                </a:solidFill>
              </a:rPr>
              <a:t>Multiple, short term studies</a:t>
            </a:r>
          </a:p>
          <a:p>
            <a:pPr marL="230188" indent="-230188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Continuous process improvement</a:t>
            </a:r>
          </a:p>
          <a:p>
            <a:pPr marL="230188" indent="-230188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Short time between cause and effect = inference with simpler methodology</a:t>
            </a:r>
          </a:p>
          <a:p>
            <a:pPr marL="230188" indent="-230188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Inherently sensitive to surprise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3048000"/>
            <a:ext cx="4648200" cy="167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 anchorCtr="0"/>
          <a:lstStyle/>
          <a:p>
            <a:pPr>
              <a:tabLst>
                <a:tab pos="4171950" algn="l"/>
              </a:tabLst>
            </a:pPr>
            <a:r>
              <a:rPr lang="en-US" b="1" u="sng" dirty="0" smtClean="0">
                <a:solidFill>
                  <a:schemeClr val="tx1"/>
                </a:solidFill>
              </a:rPr>
              <a:t>1:1 Correspondence between life cycles</a:t>
            </a:r>
          </a:p>
          <a:p>
            <a:pPr marL="230188" indent="-230188">
              <a:buFont typeface="Wingdings" pitchFamily="2" charset="2"/>
              <a:buChar char="§"/>
              <a:tabLst>
                <a:tab pos="417195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Fog of start up</a:t>
            </a:r>
          </a:p>
          <a:p>
            <a:pPr marL="230188" indent="-230188">
              <a:buFont typeface="Wingdings" pitchFamily="2" charset="2"/>
              <a:buChar char="§"/>
              <a:tabLst>
                <a:tab pos="417195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Surprise late in program life cycle can force early stage evaluation redesign</a:t>
            </a:r>
          </a:p>
          <a:p>
            <a:pPr marL="230188" indent="-230188">
              <a:buFont typeface="Wingdings" pitchFamily="2" charset="2"/>
              <a:buChar char="§"/>
              <a:tabLst>
                <a:tab pos="4171950" algn="l"/>
              </a:tabLst>
            </a:pPr>
            <a:r>
              <a:rPr lang="en-US" i="1" dirty="0" smtClean="0">
                <a:solidFill>
                  <a:schemeClr val="tx1"/>
                </a:solidFill>
              </a:rPr>
              <a:t>Gets worse when design and data requirements must be stable over time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4953000"/>
            <a:ext cx="4648200" cy="167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 anchorCtr="0"/>
          <a:lstStyle/>
          <a:p>
            <a:pPr>
              <a:tabLst>
                <a:tab pos="4171950" algn="l"/>
              </a:tabLst>
            </a:pPr>
            <a:r>
              <a:rPr lang="en-US" b="1" u="sng" dirty="0" smtClean="0">
                <a:solidFill>
                  <a:schemeClr val="tx1"/>
                </a:solidFill>
              </a:rPr>
              <a:t>Retrospective focus</a:t>
            </a:r>
          </a:p>
          <a:p>
            <a:pPr marL="230188" indent="-230188">
              <a:buFont typeface="Wingdings" pitchFamily="2" charset="2"/>
              <a:buChar char="§"/>
              <a:tabLst>
                <a:tab pos="417195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Emphasis on program in stable part of life cycle</a:t>
            </a:r>
          </a:p>
          <a:p>
            <a:pPr marL="230188" indent="-230188">
              <a:buFont typeface="Wingdings" pitchFamily="2" charset="2"/>
              <a:buChar char="§"/>
              <a:tabLst>
                <a:tab pos="417195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Program change, evolution relatively unimportant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28F6B89-EAB0-4D33-9B14-376CB9FCA209}" type="slidenum">
              <a:rPr lang="en-US" smtClean="0"/>
              <a:pPr/>
              <a:t>6</a:t>
            </a:fld>
            <a:endParaRPr lang="en-US" smtClean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44475" y="1238250"/>
          <a:ext cx="8782050" cy="5437188"/>
        </p:xfrm>
        <a:graphic>
          <a:graphicData uri="http://schemas.openxmlformats.org/presentationml/2006/ole">
            <p:oleObj spid="_x0000_s31746" name="Visio" r:id="rId3" imgW="6885127" imgH="4260494" progId="Visio.Drawing.11">
              <p:link updateAutomatic="1"/>
            </p:oleObj>
          </a:graphicData>
        </a:graphic>
      </p:graphicFrame>
      <p:sp>
        <p:nvSpPr>
          <p:cNvPr id="10245" name="Footer Placeholder 4"/>
          <p:cNvSpPr txBox="1">
            <a:spLocks/>
          </p:cNvSpPr>
          <p:nvPr/>
        </p:nvSpPr>
        <p:spPr bwMode="auto">
          <a:xfrm>
            <a:off x="282575" y="6581775"/>
            <a:ext cx="191452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000">
                <a:latin typeface="Arial" charset="0"/>
                <a:cs typeface="Arial" charset="0"/>
              </a:rPr>
              <a:t>©  2010 Guilford Publications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04800"/>
            <a:ext cx="86868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Social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/Organizational 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Sources of Surprise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990600"/>
            <a:ext cx="8686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86868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 More on Evaluating in the Face of Uncertainty…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990600"/>
            <a:ext cx="8686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1295400"/>
            <a:ext cx="9144000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ctr"/>
          <a:lstStyle/>
          <a:p>
            <a:pPr lvl="0"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Why Are There Unintended Consequences of Program Action, and What Are the Implications for Doing Evaluation?  </a:t>
            </a:r>
          </a:p>
          <a:p>
            <a:pPr lvl="0"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Jonathan A. Morell, </a:t>
            </a:r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American Journal of Evaluation 2005 26: 444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124200"/>
            <a:ext cx="9144000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Evaluation in the Face of Uncertainty: </a:t>
            </a:r>
            <a:r>
              <a:rPr lang="en-US" sz="2400" i="1" dirty="0" smtClean="0">
                <a:solidFill>
                  <a:schemeClr val="tx1"/>
                </a:solidFill>
                <a:latin typeface="+mj-lt"/>
              </a:rPr>
              <a:t>Anticipating Surprise and Responding to the Inevitable</a:t>
            </a: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lvl="0"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Jonathan A. Morell, Guilford Publications 2010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953000"/>
            <a:ext cx="9144000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Jonny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Morell’s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blog: 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hlinkClick r:id="rId2"/>
              </a:rPr>
              <a:t>www.evaluationuncertainty.com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438400"/>
            <a:ext cx="7772400" cy="16764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ClrTx/>
              <a:buSzPct val="125000"/>
              <a:buNone/>
              <a:tabLst>
                <a:tab pos="1482725" algn="l"/>
                <a:tab pos="1485900" algn="l"/>
              </a:tabLst>
            </a:pPr>
            <a:r>
              <a:rPr lang="en-US" sz="2800" b="1" dirty="0" smtClean="0"/>
              <a:t>Jonathan “Jonny” A. Morell, Ph.D.</a:t>
            </a:r>
          </a:p>
          <a:p>
            <a:pPr marL="6350" lvl="1" indent="-6350">
              <a:lnSpc>
                <a:spcPct val="80000"/>
              </a:lnSpc>
              <a:buClrTx/>
              <a:buSzPct val="125000"/>
              <a:buNone/>
              <a:tabLst>
                <a:tab pos="1482725" algn="l"/>
                <a:tab pos="1485900" algn="l"/>
              </a:tabLst>
            </a:pPr>
            <a:r>
              <a:rPr lang="en-US" sz="2400" dirty="0" smtClean="0"/>
              <a:t>Director of Evaluation</a:t>
            </a:r>
          </a:p>
          <a:p>
            <a:pPr marL="6350" lvl="1" indent="-6350">
              <a:lnSpc>
                <a:spcPct val="80000"/>
              </a:lnSpc>
              <a:buClrTx/>
              <a:buSzPct val="125000"/>
              <a:buNone/>
              <a:tabLst>
                <a:tab pos="1482725" algn="l"/>
                <a:tab pos="1485900" algn="l"/>
              </a:tabLst>
            </a:pPr>
            <a:r>
              <a:rPr lang="en-US" sz="2400" dirty="0" smtClean="0"/>
              <a:t>(734) 646-8622</a:t>
            </a:r>
          </a:p>
          <a:p>
            <a:pPr marL="6350" lvl="1" indent="-6350">
              <a:lnSpc>
                <a:spcPct val="80000"/>
              </a:lnSpc>
              <a:buClrTx/>
              <a:buSzPct val="125000"/>
              <a:buNone/>
              <a:tabLst>
                <a:tab pos="1482725" algn="l"/>
                <a:tab pos="1485900" algn="l"/>
              </a:tabLst>
            </a:pPr>
            <a:r>
              <a:rPr lang="en-US" sz="2400" dirty="0" smtClean="0">
                <a:hlinkClick r:id="rId3"/>
              </a:rPr>
              <a:t>jmorell@fulcrum-corp.com</a:t>
            </a:r>
            <a:endParaRPr lang="en-US" sz="24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04800"/>
            <a:ext cx="86868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 Information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990600"/>
            <a:ext cx="8686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1_#F2F2F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72125" y="2819400"/>
            <a:ext cx="3190875" cy="1190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4683</TotalTime>
  <Words>437</Words>
  <Application>Microsoft Office PowerPoint</Application>
  <PresentationFormat>On-screen Show (4:3)</PresentationFormat>
  <Paragraphs>59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Office Theme</vt:lpstr>
      <vt:lpstr>C:\Users\jmorell\Documents\State department\CDC workshop master.vsd\Drawing\~program x life cycle scenarios</vt:lpstr>
      <vt:lpstr>C:\Users\jmorell\Documents\State department\CDC workshop master.vsd\Drawing\~Soc org data</vt:lpstr>
      <vt:lpstr>C:\Users\jmorell\Documents\State department\Battelle only.vsd\Drawing\~State</vt:lpstr>
      <vt:lpstr>Evaluation in the Face of Uncertainty: Maximizing Methodological Choice when Unpredictable Outcomes are Likely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Evaluation Capacity in Support of Development and Democracy</dc:title>
  <dc:creator>jmorell;Jacob Trimble</dc:creator>
  <cp:lastModifiedBy>jmorell</cp:lastModifiedBy>
  <cp:revision>249</cp:revision>
  <dcterms:created xsi:type="dcterms:W3CDTF">2011-03-24T20:08:10Z</dcterms:created>
  <dcterms:modified xsi:type="dcterms:W3CDTF">2011-06-21T22:40:16Z</dcterms:modified>
</cp:coreProperties>
</file>