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sldIdLst>
    <p:sldId id="1019" r:id="rId2"/>
    <p:sldId id="1297" r:id="rId3"/>
    <p:sldId id="1020" r:id="rId4"/>
    <p:sldId id="1274" r:id="rId5"/>
    <p:sldId id="1277" r:id="rId6"/>
    <p:sldId id="1276" r:id="rId7"/>
    <p:sldId id="1279" r:id="rId8"/>
    <p:sldId id="1278" r:id="rId9"/>
    <p:sldId id="1280" r:id="rId10"/>
    <p:sldId id="1281" r:id="rId11"/>
    <p:sldId id="1298" r:id="rId12"/>
    <p:sldId id="1097" r:id="rId13"/>
    <p:sldId id="1098" r:id="rId14"/>
    <p:sldId id="1199" r:id="rId15"/>
    <p:sldId id="1200" r:id="rId16"/>
    <p:sldId id="1201" r:id="rId17"/>
    <p:sldId id="1202" r:id="rId18"/>
    <p:sldId id="1203" r:id="rId19"/>
    <p:sldId id="1296" r:id="rId20"/>
    <p:sldId id="1305" r:id="rId21"/>
    <p:sldId id="1223" r:id="rId22"/>
    <p:sldId id="1224" r:id="rId23"/>
    <p:sldId id="1225" r:id="rId24"/>
    <p:sldId id="1226" r:id="rId25"/>
    <p:sldId id="1227" r:id="rId26"/>
    <p:sldId id="1232" r:id="rId27"/>
    <p:sldId id="1230" r:id="rId28"/>
    <p:sldId id="1231" r:id="rId29"/>
    <p:sldId id="1252" r:id="rId30"/>
    <p:sldId id="1237" r:id="rId31"/>
    <p:sldId id="1238" r:id="rId32"/>
    <p:sldId id="1253" r:id="rId33"/>
    <p:sldId id="1234" r:id="rId34"/>
    <p:sldId id="1236" r:id="rId35"/>
    <p:sldId id="1245" r:id="rId36"/>
    <p:sldId id="1246" r:id="rId37"/>
    <p:sldId id="1247" r:id="rId38"/>
    <p:sldId id="1268" r:id="rId39"/>
    <p:sldId id="1257" r:id="rId40"/>
    <p:sldId id="1299" r:id="rId41"/>
    <p:sldId id="1302" r:id="rId42"/>
    <p:sldId id="1303" r:id="rId43"/>
    <p:sldId id="1304" r:id="rId44"/>
    <p:sldId id="1265" r:id="rId45"/>
    <p:sldId id="1301" r:id="rId46"/>
    <p:sldId id="1300" r:id="rId47"/>
    <p:sldId id="1282" r:id="rId48"/>
    <p:sldId id="1283" r:id="rId49"/>
    <p:sldId id="1284" r:id="rId50"/>
    <p:sldId id="1285" r:id="rId51"/>
    <p:sldId id="1286" r:id="rId52"/>
    <p:sldId id="1287" r:id="rId53"/>
    <p:sldId id="1288" r:id="rId54"/>
    <p:sldId id="1289" r:id="rId55"/>
    <p:sldId id="1290" r:id="rId56"/>
    <p:sldId id="1291" r:id="rId57"/>
    <p:sldId id="1292" r:id="rId58"/>
    <p:sldId id="1293" r:id="rId59"/>
    <p:sldId id="1294" r:id="rId60"/>
    <p:sldId id="129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FF33"/>
    <a:srgbClr val="FFFF99"/>
    <a:srgbClr val="009999"/>
    <a:srgbClr val="FFFF66"/>
    <a:srgbClr val="80A19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3" autoAdjust="0"/>
    <p:restoredTop sz="63348" autoAdjust="0"/>
  </p:normalViewPr>
  <p:slideViewPr>
    <p:cSldViewPr snapToGrid="0">
      <p:cViewPr>
        <p:scale>
          <a:sx n="64" d="100"/>
          <a:sy n="64" d="100"/>
        </p:scale>
        <p:origin x="-144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31" d="100"/>
          <a:sy n="31" d="100"/>
        </p:scale>
        <p:origin x="-204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5CAE903-30BD-4792-A5FD-4A2C3E5A1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0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0DA11-4460-4B13-AEE9-1791EC7D0F7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presentation has been developed by Foundations of Success.</a:t>
            </a:r>
          </a:p>
          <a:p>
            <a:endParaRPr lang="en-US" smtClean="0"/>
          </a:p>
          <a:p>
            <a:r>
              <a:rPr lang="en-US" smtClean="0"/>
              <a:t>This work is licensed under the Creative Commons Attribution-Noncommercial-Share Alike 3.0 License. To view a copy of this license, visit </a:t>
            </a:r>
            <a:r>
              <a:rPr lang="en-US" u="sng" smtClean="0">
                <a:hlinkClick r:id="rId3"/>
              </a:rPr>
              <a:t>http://creativecommons.org/licenses/by-nc-sa/3.0/</a:t>
            </a:r>
            <a:r>
              <a:rPr lang="en-US" smtClean="0"/>
              <a:t>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5CBC3-95F0-4BF5-B3D6-84E8E55B5FA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EC59B-6CAE-4596-B9A5-9FC3109ADF8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EBAEF-A729-4D69-A042-CEA82066A6C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3A2BF9-7396-4EA0-A9B4-16A07AC8339C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FD807-6B2F-4A5F-B619-F71EEDAAD88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392D2-1289-4684-AE57-02AEC63C507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48445-7E65-4DB4-95AE-3E311595CFC8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DE099-1862-432B-9E9D-DE20FA0F68EC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6EEF7-1800-4C30-ABED-E624CF95EE11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845C7-4C6B-4266-AAAA-F00C72B2E7D4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9BF9B-C711-448B-9A57-F970215EBE1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EF35C-2459-4521-88F5-25D4537C679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1B3E1-2B2A-410A-A832-F8A48294DF6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2C1A1-C02E-41B5-BCF9-4575E1BBDFA1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4B9C6-101D-4C8E-ADCC-F62DD90AC6C5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CDAE9-25A5-4E8A-B452-35BF3FB2FA2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0985D-77A7-48E7-B469-DF19CD99387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2DE79-E102-4918-9BED-6A50216F46B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AC08C-421A-49AA-95D1-066373DB764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2C1A1-C02E-41B5-BCF9-4575E1BBDFA1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BA582-8220-4CC2-9CFA-DA3B1E0453F3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AB2D1-0B2B-414C-BCDD-14A539C636E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 the graphic and disturbing image – we should figure out ramifications for public viewers…..</a:t>
            </a:r>
          </a:p>
          <a:p>
            <a:r>
              <a:rPr lang="en-US" smtClean="0"/>
              <a:t>We also need to figure out how much is an “automatic feed” vs designed views for each page.</a:t>
            </a:r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7F23B-8814-4DCF-B290-23905A6800E6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7E6A7-CD4F-42CA-880C-C598286DABA7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0E38F-79C2-4029-9EEB-DC279953964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7E388-814E-49FF-8EE7-D83045E56CD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AE903-30BD-4792-A5FD-4A2C3E5A157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AD2C7-E047-40C0-95F0-81044145ADC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4FF3C-F6CA-4708-B450-CD2FAA68BEF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A1B3E-B5EC-4FF1-852C-7EF494A5C0D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2D2C5-52B2-4785-98D5-8C5E71C4657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Describe how Turbo Tax works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A5FC0-CEDE-45EE-A55A-FB706715040C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7517D-823D-4B94-931B-E68B73A83FB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E6C5D-A26D-43F8-AD14-DD4E0914CB2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7E388-814E-49FF-8EE7-D83045E56CD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D1D19-5140-4458-B6AA-8E3B9E59A66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E7E6C-FCD3-4BB9-ADC4-40D5CDC68D7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your cue to show the eAM demo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D83FE-35C9-4E47-854E-F315636BCFF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F603E-B28A-4AA8-B9B5-630F4475E49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your cue to show the eAM demo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CD6BC-591F-4FAF-8127-34A6F0C6925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FB98C-B608-49BD-B578-2CC668B037A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B9FF8-796F-47D0-92A0-427C944B8B5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r>
              <a:rPr lang="en-US" b="1" smtClean="0"/>
              <a:t>Decision:  </a:t>
            </a:r>
            <a:r>
              <a:rPr lang="en-US" smtClean="0"/>
              <a:t>3.0 workplanning in days only.  Still need converters.</a:t>
            </a:r>
          </a:p>
          <a:p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0D281-28D8-41BD-8AB5-A8D63CF17334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7517D-823D-4B94-931B-E68B73A83FB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333C6-5D68-4B8A-BD3D-C2F49B95DEA1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E93FA-CEA1-4D1D-A814-949FD47D6C22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4B815-0C19-4140-B018-A4EFA6108D2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A334F-D838-4EAE-807E-D9EAB538352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Does dumping woody debris in a stream improve spawning habitat for salmon?  How can we improve these actions over time?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63544-DD50-4689-8175-1364338D828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2C441-6F74-4F87-8473-35963416412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80A1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>
              <a:latin typeface="Tahoma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FFFD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>
              <a:latin typeface="Tahoma" charset="0"/>
            </a:endParaRPr>
          </a:p>
        </p:txBody>
      </p:sp>
      <p:sp>
        <p:nvSpPr>
          <p:cNvPr id="6" name="Text Box 7"/>
          <p:cNvSpPr txBox="1">
            <a:spLocks noChangeAspect="1" noChangeArrowheads="1"/>
          </p:cNvSpPr>
          <p:nvPr/>
        </p:nvSpPr>
        <p:spPr bwMode="auto">
          <a:xfrm>
            <a:off x="455613" y="5940425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1219200" y="152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>
              <a:latin typeface="Wildlife" pitchFamily="2" charset="0"/>
            </a:endParaRPr>
          </a:p>
        </p:txBody>
      </p: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88913" y="195263"/>
            <a:ext cx="3276600" cy="762000"/>
            <a:chOff x="432" y="1536"/>
            <a:chExt cx="2064" cy="480"/>
          </a:xfrm>
        </p:grpSpPr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432" y="1584"/>
              <a:ext cx="2064" cy="432"/>
            </a:xfrm>
            <a:prstGeom prst="rect">
              <a:avLst/>
            </a:prstGeom>
            <a:solidFill>
              <a:srgbClr val="D7F0A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432" y="153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Tahoma" charset="0"/>
                </a:rPr>
                <a:t>CMP</a:t>
              </a: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464" y="1584"/>
              <a:ext cx="1984" cy="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9"/>
                </a:cxn>
                <a:cxn ang="0">
                  <a:pos x="1645" y="189"/>
                </a:cxn>
                <a:cxn ang="0">
                  <a:pos x="1645" y="362"/>
                </a:cxn>
              </a:cxnLst>
              <a:rect l="0" t="0" r="r" b="b"/>
              <a:pathLst>
                <a:path w="1645" h="362">
                  <a:moveTo>
                    <a:pt x="0" y="0"/>
                  </a:moveTo>
                  <a:lnTo>
                    <a:pt x="0" y="189"/>
                  </a:lnTo>
                  <a:lnTo>
                    <a:pt x="1645" y="189"/>
                  </a:lnTo>
                  <a:lnTo>
                    <a:pt x="1645" y="36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432" y="1776"/>
              <a:ext cx="20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>
                  <a:latin typeface="Tahoma" charset="0"/>
                </a:rPr>
                <a:t>The Conservation Measures Partnership</a:t>
              </a: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657600"/>
            <a:ext cx="7391400" cy="685800"/>
          </a:xfrm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828800"/>
            <a:ext cx="7467600" cy="1600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775"/>
            <a:ext cx="2057400" cy="6021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9800" cy="6021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5" y="104775"/>
            <a:ext cx="7286625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5" y="104775"/>
            <a:ext cx="7286625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84C3078-52CC-4178-8EC8-352E256B6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1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B5967A70-1031-4433-A34A-C53152EEA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C:\Users\tsmith\AppData\Local\Microsoft\Windows\Temporary Internet Files\Content.Outlook\7U2QB7RF\WTRACSlogo4' (2)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963" y="-217488"/>
            <a:ext cx="2447926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409825" y="3943350"/>
            <a:ext cx="5943600" cy="0"/>
          </a:xfrm>
          <a:prstGeom prst="line">
            <a:avLst/>
          </a:prstGeom>
          <a:ln w="38100">
            <a:solidFill>
              <a:srgbClr val="2C4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 userDrawn="1"/>
        </p:nvGrpSpPr>
        <p:grpSpPr bwMode="auto">
          <a:xfrm>
            <a:off x="190500" y="193675"/>
            <a:ext cx="1149350" cy="762000"/>
            <a:chOff x="120" y="122"/>
            <a:chExt cx="724" cy="480"/>
          </a:xfrm>
        </p:grpSpPr>
        <p:sp>
          <p:nvSpPr>
            <p:cNvPr id="5" name="Rectangle 22"/>
            <p:cNvSpPr>
              <a:spLocks noChangeArrowheads="1"/>
            </p:cNvSpPr>
            <p:nvPr userDrawn="1"/>
          </p:nvSpPr>
          <p:spPr bwMode="auto">
            <a:xfrm>
              <a:off x="127" y="170"/>
              <a:ext cx="717" cy="432"/>
            </a:xfrm>
            <a:prstGeom prst="rect">
              <a:avLst/>
            </a:prstGeom>
            <a:solidFill>
              <a:srgbClr val="D7F0A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Text Box 23"/>
            <p:cNvSpPr txBox="1">
              <a:spLocks noChangeArrowheads="1"/>
            </p:cNvSpPr>
            <p:nvPr userDrawn="1"/>
          </p:nvSpPr>
          <p:spPr bwMode="auto">
            <a:xfrm>
              <a:off x="127" y="12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latin typeface="Tahoma" charset="0"/>
                </a:rPr>
                <a:t>CMP</a:t>
              </a:r>
            </a:p>
          </p:txBody>
        </p:sp>
        <p:sp>
          <p:nvSpPr>
            <p:cNvPr id="7" name="Freeform 24"/>
            <p:cNvSpPr>
              <a:spLocks/>
            </p:cNvSpPr>
            <p:nvPr userDrawn="1"/>
          </p:nvSpPr>
          <p:spPr bwMode="auto">
            <a:xfrm>
              <a:off x="159" y="170"/>
              <a:ext cx="575" cy="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9"/>
                </a:cxn>
                <a:cxn ang="0">
                  <a:pos x="1645" y="189"/>
                </a:cxn>
                <a:cxn ang="0">
                  <a:pos x="1645" y="362"/>
                </a:cxn>
              </a:cxnLst>
              <a:rect l="0" t="0" r="r" b="b"/>
              <a:pathLst>
                <a:path w="1645" h="362">
                  <a:moveTo>
                    <a:pt x="0" y="0"/>
                  </a:moveTo>
                  <a:lnTo>
                    <a:pt x="0" y="189"/>
                  </a:lnTo>
                  <a:lnTo>
                    <a:pt x="1645" y="189"/>
                  </a:lnTo>
                  <a:lnTo>
                    <a:pt x="1645" y="36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 userDrawn="1"/>
          </p:nvSpPr>
          <p:spPr bwMode="auto">
            <a:xfrm>
              <a:off x="120" y="354"/>
              <a:ext cx="5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Tahoma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C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0" descr="logo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46063"/>
            <a:ext cx="99377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80A1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>
              <a:latin typeface="Tahoma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FFFD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>
              <a:latin typeface="Tahoma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0175" y="104775"/>
            <a:ext cx="72866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Text Box 7"/>
          <p:cNvSpPr txBox="1">
            <a:spLocks noChangeAspect="1" noChangeArrowheads="1"/>
          </p:cNvSpPr>
          <p:nvPr/>
        </p:nvSpPr>
        <p:spPr bwMode="auto">
          <a:xfrm>
            <a:off x="455613" y="5940425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35" r:id="rId3"/>
    <p:sldLayoutId id="2147484449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  <p:sldLayoutId id="2147484443" r:id="rId12"/>
    <p:sldLayoutId id="2147484444" r:id="rId13"/>
    <p:sldLayoutId id="2147484445" r:id="rId14"/>
    <p:sldLayoutId id="2147484446" r:id="rId15"/>
    <p:sldLayoutId id="2147484450" r:id="rId16"/>
    <p:sldLayoutId id="2147484451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Excel_97-2003_Worksheet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npro.tnc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nprostage.tnc.org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www.fosonline.org/" TargetMode="External"/><Relationship Id="rId7" Type="http://schemas.openxmlformats.org/officeDocument/2006/relationships/hyperlink" Target="http://conpro.tnc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miradi.org/" TargetMode="External"/><Relationship Id="rId5" Type="http://schemas.openxmlformats.org/officeDocument/2006/relationships/hyperlink" Target="http://www.conservationmeasures.org/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nick@FOSonline.org" TargetMode="External"/><Relationship Id="rId9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33763"/>
            <a:ext cx="9143999" cy="220980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Wildlife TRACS, the Project Cloud and Archetypal Conservation Actions  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b="0" i="1" dirty="0" smtClean="0"/>
              <a:t/>
            </a:r>
            <a:br>
              <a:rPr lang="en-US" sz="3600" b="0" i="1" dirty="0" smtClean="0"/>
            </a:br>
            <a:r>
              <a:rPr lang="en-US" sz="3600" b="0" i="1" dirty="0" smtClean="0"/>
              <a:t>Developing </a:t>
            </a:r>
            <a:r>
              <a:rPr lang="en-US" sz="3600" b="0" i="1" dirty="0" smtClean="0"/>
              <a:t>IT Systems and Standards </a:t>
            </a:r>
            <a:r>
              <a:rPr lang="en-US" sz="3600" b="0" i="1" dirty="0" smtClean="0"/>
              <a:t>to Promote Cross-Project Sharing &amp; </a:t>
            </a:r>
            <a:r>
              <a:rPr lang="en-US" sz="3600" b="0" i="1" dirty="0" smtClean="0"/>
              <a:t>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dirty="0" smtClean="0"/>
          </a:p>
        </p:txBody>
      </p:sp>
      <p:pic>
        <p:nvPicPr>
          <p:cNvPr id="19459" name="Picture 7" descr="miradi_logo_on_cle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965" y="224852"/>
            <a:ext cx="2735425" cy="7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8657003" y="209862"/>
            <a:ext cx="427037" cy="3079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6613" y="3994150"/>
            <a:ext cx="80533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/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sz="3200" b="1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en-US" sz="3200" b="1" kern="0" dirty="0">
                <a:latin typeface="Calibri" pitchFamily="34" charset="0"/>
                <a:ea typeface="+mj-ea"/>
                <a:cs typeface="+mj-cs"/>
              </a:rPr>
            </a:br>
            <a:r>
              <a:rPr lang="en-US" sz="3200" b="1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en-US" sz="3200" b="1" kern="0" dirty="0">
                <a:latin typeface="Calibri" pitchFamily="34" charset="0"/>
                <a:ea typeface="+mj-ea"/>
                <a:cs typeface="+mj-cs"/>
              </a:rPr>
            </a:br>
            <a:r>
              <a:rPr lang="en-US" sz="3200" b="1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en-US" sz="3200" b="1" kern="0" dirty="0">
                <a:latin typeface="Calibri" pitchFamily="34" charset="0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/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endParaRPr lang="en-US" sz="32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50" descr="log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7167" y="261054"/>
            <a:ext cx="99377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060825" y="131763"/>
            <a:ext cx="5197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Franklin Gothic Heavy" pitchFamily="34" charset="0"/>
              </a:rPr>
              <a:t>But for Learning…</a:t>
            </a:r>
            <a:endParaRPr lang="en-US" sz="3600" dirty="0">
              <a:latin typeface="Franklin Gothic Heavy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" y="2475076"/>
            <a:ext cx="9144000" cy="4156364"/>
          </a:xfrm>
          <a:prstGeom prst="rect">
            <a:avLst/>
          </a:prstGeom>
        </p:spPr>
      </p:pic>
      <p:pic>
        <p:nvPicPr>
          <p:cNvPr id="9" name="Picture 7" descr="miradi_logo_on_clea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418" y="1484025"/>
            <a:ext cx="2735425" cy="7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95456" y="1469035"/>
            <a:ext cx="427037" cy="3079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948506" y="1499015"/>
            <a:ext cx="3786421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Adaptive Management Software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for Conservation Projects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97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Wildlife TRACS</a:t>
            </a:r>
          </a:p>
          <a:p>
            <a:r>
              <a:rPr lang="en-US" dirty="0" smtClean="0"/>
              <a:t>The Conservation Project Cloud</a:t>
            </a:r>
          </a:p>
          <a:p>
            <a:r>
              <a:rPr lang="en-US" dirty="0" smtClean="0"/>
              <a:t>Archetypal Conservation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5802313" y="2414588"/>
            <a:ext cx="27813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Status Question:</a:t>
            </a:r>
            <a:br>
              <a:rPr lang="en-US" smtClean="0"/>
            </a:br>
            <a:r>
              <a:rPr lang="en-US" smtClean="0"/>
              <a:t>How are Species and Ecosystems Doing?</a:t>
            </a:r>
          </a:p>
        </p:txBody>
      </p:sp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6734175" y="1103313"/>
            <a:ext cx="1046163" cy="18002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120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104775"/>
            <a:ext cx="7743825" cy="944563"/>
          </a:xfrm>
        </p:spPr>
        <p:txBody>
          <a:bodyPr/>
          <a:lstStyle/>
          <a:p>
            <a:r>
              <a:rPr lang="en-US" smtClean="0"/>
              <a:t>Effectiveness Question</a:t>
            </a:r>
            <a:br>
              <a:rPr lang="en-US" smtClean="0"/>
            </a:br>
            <a:r>
              <a:rPr lang="en-US" smtClean="0"/>
              <a:t>Are Our Actions Leading to Desired Results?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5802313" y="2414588"/>
            <a:ext cx="27813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>
            <a:lum bright="24000"/>
          </a:blip>
          <a:srcRect/>
          <a:stretch>
            <a:fillRect/>
          </a:stretch>
        </p:blipFill>
        <p:spPr bwMode="auto">
          <a:xfrm>
            <a:off x="277813" y="2574925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4035425" y="3719513"/>
            <a:ext cx="1262063" cy="0"/>
          </a:xfrm>
          <a:prstGeom prst="line">
            <a:avLst/>
          </a:prstGeom>
          <a:noFill/>
          <a:ln w="1270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4106863" y="1814513"/>
            <a:ext cx="1046162" cy="18002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120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Need Standard Terms to Describe </a:t>
            </a:r>
            <a:r>
              <a:rPr lang="en-US" dirty="0" smtClean="0"/>
              <a:t>Conservation Projects</a:t>
            </a:r>
            <a:endParaRPr lang="en-US" dirty="0" smtClean="0"/>
          </a:p>
        </p:txBody>
      </p:sp>
      <p:sp>
        <p:nvSpPr>
          <p:cNvPr id="116327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167063"/>
            <a:ext cx="2997200" cy="2987675"/>
          </a:xfrm>
        </p:spPr>
        <p:txBody>
          <a:bodyPr/>
          <a:lstStyle/>
          <a:p>
            <a:pPr eaLnBrk="1" hangingPunct="1"/>
            <a:r>
              <a:rPr lang="en-US" smtClean="0"/>
              <a:t>Cows?</a:t>
            </a:r>
          </a:p>
          <a:p>
            <a:pPr eaLnBrk="1" hangingPunct="1"/>
            <a:r>
              <a:rPr lang="en-US" smtClean="0"/>
              <a:t>Cattle?</a:t>
            </a:r>
          </a:p>
          <a:p>
            <a:pPr eaLnBrk="1" hangingPunct="1"/>
            <a:r>
              <a:rPr lang="en-US" smtClean="0"/>
              <a:t>Livestock?</a:t>
            </a:r>
          </a:p>
          <a:p>
            <a:pPr eaLnBrk="1" hangingPunct="1"/>
            <a:r>
              <a:rPr lang="en-US" smtClean="0"/>
              <a:t>Grazing?</a:t>
            </a:r>
          </a:p>
          <a:p>
            <a:pPr eaLnBrk="1" hangingPunct="1"/>
            <a:r>
              <a:rPr lang="en-US" smtClean="0"/>
              <a:t>Ranching?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342900" y="1671638"/>
          <a:ext cx="84978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4" name="Visio" r:id="rId4" imgW="10613136" imgH="1381658" progId="Visio.Drawing.11">
                  <p:embed/>
                </p:oleObj>
              </mc:Choice>
              <mc:Fallback>
                <p:oleObj name="Visio" r:id="rId4" imgW="10613136" imgH="138165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671638"/>
                        <a:ext cx="8497888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3269" name="Picture 5" descr="snpedr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0013" y="3243263"/>
            <a:ext cx="4746625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3271" name="Line 7"/>
          <p:cNvSpPr>
            <a:spLocks noChangeShapeType="1"/>
          </p:cNvSpPr>
          <p:nvPr/>
        </p:nvSpPr>
        <p:spPr bwMode="auto">
          <a:xfrm flipH="1">
            <a:off x="3903663" y="2466975"/>
            <a:ext cx="1828800" cy="7842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63272" name="Line 8"/>
          <p:cNvSpPr>
            <a:spLocks noChangeShapeType="1"/>
          </p:cNvSpPr>
          <p:nvPr/>
        </p:nvSpPr>
        <p:spPr bwMode="auto">
          <a:xfrm>
            <a:off x="6646863" y="2424113"/>
            <a:ext cx="1989137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63273" name="Rectangle 9"/>
          <p:cNvSpPr>
            <a:spLocks noChangeArrowheads="1"/>
          </p:cNvSpPr>
          <p:nvPr/>
        </p:nvSpPr>
        <p:spPr bwMode="auto">
          <a:xfrm>
            <a:off x="1916113" y="1639888"/>
            <a:ext cx="1101725" cy="1146175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63274" name="Rectangle 10"/>
          <p:cNvSpPr>
            <a:spLocks noChangeArrowheads="1"/>
          </p:cNvSpPr>
          <p:nvPr/>
        </p:nvSpPr>
        <p:spPr bwMode="auto">
          <a:xfrm>
            <a:off x="5640388" y="1635125"/>
            <a:ext cx="1101725" cy="1146175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70" grpId="0" build="p"/>
      <p:bldP spid="1163271" grpId="0" animBg="1"/>
      <p:bldP spid="1163272" grpId="0" animBg="1"/>
      <p:bldP spid="1163273" grpId="0" animBg="1"/>
      <p:bldP spid="11632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Independent Systems</a:t>
            </a:r>
            <a:br>
              <a:rPr lang="en-US" smtClean="0"/>
            </a:br>
            <a:r>
              <a:rPr lang="en-US" smtClean="0"/>
              <a:t>Have Now Been Unified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93750" y="2058988"/>
            <a:ext cx="2900363" cy="1200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latin typeface="Calibri" pitchFamily="34" charset="0"/>
                <a:cs typeface="Arial" charset="0"/>
              </a:rPr>
              <a:t>IUCN Red List</a:t>
            </a:r>
            <a:br>
              <a:rPr lang="en-US" sz="3600">
                <a:latin typeface="Calibri" pitchFamily="34" charset="0"/>
                <a:cs typeface="Arial" charset="0"/>
              </a:rPr>
            </a:br>
            <a:r>
              <a:rPr lang="en-US" sz="3600">
                <a:latin typeface="Calibri" pitchFamily="34" charset="0"/>
                <a:cs typeface="Arial" charset="0"/>
              </a:rPr>
              <a:t>Authority Files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299075" y="2020888"/>
            <a:ext cx="2390775" cy="1200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CMP</a:t>
            </a:r>
            <a:br>
              <a:rPr lang="en-US" sz="3600">
                <a:latin typeface="Calibri" pitchFamily="34" charset="0"/>
              </a:rPr>
            </a:br>
            <a:r>
              <a:rPr lang="en-US" sz="3600">
                <a:latin typeface="Calibri" pitchFamily="34" charset="0"/>
              </a:rPr>
              <a:t>Taxonomies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806700" y="4684713"/>
            <a:ext cx="2862263" cy="1200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Unified Global</a:t>
            </a:r>
            <a:br>
              <a:rPr lang="en-US" sz="3600">
                <a:latin typeface="Calibri" pitchFamily="34" charset="0"/>
              </a:rPr>
            </a:br>
            <a:r>
              <a:rPr lang="en-US" sz="3600">
                <a:latin typeface="Calibri" pitchFamily="34" charset="0"/>
              </a:rPr>
              <a:t>Classifications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-2485004">
            <a:off x="3149600" y="3614738"/>
            <a:ext cx="333375" cy="914400"/>
          </a:xfrm>
          <a:prstGeom prst="downArrow">
            <a:avLst>
              <a:gd name="adj1" fmla="val 50000"/>
              <a:gd name="adj2" fmla="val 6857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 rot="1567608">
            <a:off x="5573713" y="3624263"/>
            <a:ext cx="333375" cy="914400"/>
          </a:xfrm>
          <a:prstGeom prst="downArrow">
            <a:avLst>
              <a:gd name="adj1" fmla="val 50000"/>
              <a:gd name="adj2" fmla="val 6857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Classifications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449263" y="1871663"/>
          <a:ext cx="8172450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8" name="Worksheet" r:id="rId4" imgW="11649151" imgH="6610502" progId="Excel.Sheet.8">
                  <p:embed/>
                </p:oleObj>
              </mc:Choice>
              <mc:Fallback>
                <p:oleObj name="Worksheet" r:id="rId4" imgW="11649151" imgH="661050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871663"/>
                        <a:ext cx="8172450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Classifications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3" y="1871663"/>
          <a:ext cx="8172450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2" name="Worksheet" r:id="rId4" imgW="11649151" imgH="6610502" progId="Excel.Sheet.8">
                  <p:embed/>
                </p:oleObj>
              </mc:Choice>
              <mc:Fallback>
                <p:oleObj name="Worksheet" r:id="rId4" imgW="11649151" imgH="661050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871663"/>
                        <a:ext cx="8172450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Classifications  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449263" y="1871663"/>
          <a:ext cx="8172450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6" name="Worksheet" r:id="rId4" imgW="11649151" imgH="6610502" progId="Excel.Sheet.8">
                  <p:embed/>
                </p:oleObj>
              </mc:Choice>
              <mc:Fallback>
                <p:oleObj name="Worksheet" r:id="rId4" imgW="11649151" imgH="661050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871663"/>
                        <a:ext cx="8172450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8938" y="104775"/>
            <a:ext cx="7525062" cy="944563"/>
          </a:xfrm>
        </p:spPr>
        <p:txBody>
          <a:bodyPr/>
          <a:lstStyle/>
          <a:p>
            <a:pPr eaLnBrk="1" hangingPunct="1"/>
            <a:r>
              <a:rPr lang="en-US" dirty="0" smtClean="0"/>
              <a:t>For More Information:</a:t>
            </a:r>
            <a:br>
              <a:rPr lang="en-US" dirty="0" smtClean="0"/>
            </a:br>
            <a:r>
              <a:rPr lang="en-US" i="1" dirty="0" smtClean="0"/>
              <a:t>Conservation Biology </a:t>
            </a:r>
            <a:r>
              <a:rPr lang="en-US" dirty="0" smtClean="0"/>
              <a:t>22: 897-911 (2007)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422400"/>
            <a:ext cx="8826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835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Wildlife TRACS</a:t>
            </a:r>
          </a:p>
          <a:p>
            <a:r>
              <a:rPr lang="en-US" dirty="0" smtClean="0"/>
              <a:t>The Conservation Project Cloud</a:t>
            </a:r>
          </a:p>
          <a:p>
            <a:r>
              <a:rPr lang="en-US" dirty="0" smtClean="0"/>
              <a:t>Archetypal Conservation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6901"/>
            <a:ext cx="9144000" cy="4156364"/>
          </a:xfrm>
          <a:prstGeom prst="rect">
            <a:avLst/>
          </a:prstGeom>
        </p:spPr>
      </p:pic>
      <p:pic>
        <p:nvPicPr>
          <p:cNvPr id="7" name="Picture 7" descr="miradi_logo_on_cle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418" y="1484025"/>
            <a:ext cx="2735425" cy="7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95456" y="1469035"/>
            <a:ext cx="427037" cy="3079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948506" y="1499015"/>
            <a:ext cx="3786421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Adaptive Management Software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for Conservation Projects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64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and Especially </a:t>
            </a:r>
            <a:r>
              <a:rPr lang="en-US" dirty="0" smtClean="0"/>
              <a:t>Actions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the Basic Unit of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44" y="4829937"/>
            <a:ext cx="3236912" cy="20113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Actions are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Unit of </a:t>
            </a:r>
            <a:r>
              <a:rPr lang="en-US" dirty="0" smtClean="0"/>
              <a:t>work</a:t>
            </a:r>
            <a:endParaRPr lang="en-US" dirty="0" smtClean="0"/>
          </a:p>
          <a:p>
            <a:r>
              <a:rPr lang="en-US" dirty="0" smtClean="0"/>
              <a:t>More likely to share failures</a:t>
            </a:r>
          </a:p>
        </p:txBody>
      </p:sp>
    </p:spTree>
    <p:extLst>
      <p:ext uri="{BB962C8B-B14F-4D97-AF65-F5344CB8AC3E}">
        <p14:creationId xmlns:p14="http://schemas.microsoft.com/office/powerpoint/2010/main" val="2236460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1763" y="104775"/>
            <a:ext cx="7742237" cy="944563"/>
          </a:xfrm>
        </p:spPr>
        <p:txBody>
          <a:bodyPr/>
          <a:lstStyle/>
          <a:p>
            <a:pPr eaLnBrk="1" hangingPunct="1"/>
            <a:r>
              <a:rPr lang="en-US" dirty="0" smtClean="0"/>
              <a:t>How Do We Share Individual Experiences?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69232" y="2748016"/>
            <a:ext cx="2782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Click me…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TNC’s ConPro Database</a:t>
            </a:r>
          </a:p>
        </p:txBody>
      </p:sp>
      <p:pic>
        <p:nvPicPr>
          <p:cNvPr id="10035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8900"/>
            <a:ext cx="9144000" cy="536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0356" name="Picture 2" descr="TNCLogoPrimar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800" y="230188"/>
            <a:ext cx="17160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1"/>
          <p:cNvPicPr>
            <a:picLocks noChangeAspect="1" noChangeArrowheads="1"/>
          </p:cNvPicPr>
          <p:nvPr/>
        </p:nvPicPr>
        <p:blipFill>
          <a:blip r:embed="rId3" cstate="print"/>
          <a:srcRect b="4231"/>
          <a:stretch>
            <a:fillRect/>
          </a:stretch>
        </p:blipFill>
        <p:spPr bwMode="auto">
          <a:xfrm>
            <a:off x="12700" y="1212850"/>
            <a:ext cx="9039225" cy="561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1379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TNC’s ConPro Database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518275" y="5995988"/>
            <a:ext cx="1958975" cy="447675"/>
          </a:xfrm>
          <a:prstGeom prst="wedgeRoundRectCallout">
            <a:avLst>
              <a:gd name="adj1" fmla="val -80702"/>
              <a:gd name="adj2" fmla="val 14781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Target: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Bears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92888" y="5221288"/>
            <a:ext cx="1958975" cy="447675"/>
          </a:xfrm>
          <a:prstGeom prst="wedgeRoundRectCallout">
            <a:avLst>
              <a:gd name="adj1" fmla="val -80702"/>
              <a:gd name="adj2" fmla="val 14781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Threat: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Hunting</a:t>
            </a:r>
          </a:p>
        </p:txBody>
      </p:sp>
      <p:pic>
        <p:nvPicPr>
          <p:cNvPr id="101382" name="Picture 2" descr="TNCLogoPrimar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800" y="230188"/>
            <a:ext cx="17160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ConPro Finds Projects</a:t>
            </a:r>
            <a:br>
              <a:rPr lang="en-US" smtClean="0"/>
            </a:br>
            <a:r>
              <a:rPr lang="en-US" smtClean="0"/>
              <a:t>That Match Criteria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 cstate="print"/>
          <a:srcRect b="7806"/>
          <a:stretch>
            <a:fillRect/>
          </a:stretch>
        </p:blipFill>
        <p:spPr bwMode="auto">
          <a:xfrm>
            <a:off x="0" y="1304925"/>
            <a:ext cx="9123363" cy="555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04" name="Picture 2" descr="TNCLogoPrimar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800" y="230188"/>
            <a:ext cx="17160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…and Lets You See Details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144000" cy="459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428" name="Picture 2" descr="TNCLogoPrimar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800" y="230188"/>
            <a:ext cx="17160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We Create a Culture of Data Sharing…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708025" y="1660525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Line 5"/>
          <p:cNvSpPr>
            <a:spLocks noChangeShapeType="1"/>
          </p:cNvSpPr>
          <p:nvPr/>
        </p:nvSpPr>
        <p:spPr bwMode="auto">
          <a:xfrm>
            <a:off x="4427538" y="2857500"/>
            <a:ext cx="1262062" cy="0"/>
          </a:xfrm>
          <a:prstGeom prst="line">
            <a:avLst/>
          </a:prstGeom>
          <a:noFill/>
          <a:ln w="1270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0" name="Rectangle 16"/>
          <p:cNvSpPr>
            <a:spLocks noChangeArrowheads="1"/>
          </p:cNvSpPr>
          <p:nvPr/>
        </p:nvSpPr>
        <p:spPr bwMode="auto">
          <a:xfrm>
            <a:off x="4335463" y="900113"/>
            <a:ext cx="1046162" cy="18002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120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7526" name="Picture 4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5802313" y="1500188"/>
            <a:ext cx="27813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111625" y="890588"/>
            <a:ext cx="1320800" cy="18002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12000" b="1">
                <a:solidFill>
                  <a:srgbClr val="FF0000"/>
                </a:solidFill>
                <a:sym typeface="Wingdings" pitchFamily="2" charset="2"/>
              </a:rPr>
              <a:t></a:t>
            </a:r>
            <a:endParaRPr lang="en-US" sz="12000" b="1">
              <a:solidFill>
                <a:srgbClr val="FF0000"/>
              </a:solidFill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40213"/>
            <a:ext cx="5448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91538" cy="4975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TNC’s </a:t>
            </a:r>
            <a:r>
              <a:rPr lang="en-US" dirty="0" err="1" smtClean="0"/>
              <a:t>ConPro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FWS Wildlife TRACS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WWF Insight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Rare Planet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Conservation Evidence.com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err="1" smtClean="0"/>
              <a:t>DataBasin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Conservation Registry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National Geographic Action Atlas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Rainforest Alliance </a:t>
            </a:r>
            <a:r>
              <a:rPr lang="en-US" dirty="0" err="1" smtClean="0"/>
              <a:t>EcoIndex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Protected Area databases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739775" algn="l"/>
              </a:tabLst>
            </a:pPr>
            <a:r>
              <a:rPr lang="en-US" dirty="0" smtClean="0"/>
              <a:t>etc….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739775" algn="l"/>
              </a:tabLst>
            </a:pPr>
            <a:endParaRPr lang="en-US" dirty="0" smtClean="0"/>
          </a:p>
        </p:txBody>
      </p:sp>
      <p:sp>
        <p:nvSpPr>
          <p:cNvPr id="1136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But We </a:t>
            </a:r>
            <a:r>
              <a:rPr lang="en-US" dirty="0" smtClean="0"/>
              <a:t>Have a Problem: </a:t>
            </a:r>
            <a:r>
              <a:rPr lang="en-US" dirty="0" err="1" smtClean="0"/>
              <a:t>ConPro</a:t>
            </a:r>
            <a:r>
              <a:rPr lang="en-US" dirty="0" smtClean="0"/>
              <a:t> &amp; TRACS are </a:t>
            </a:r>
            <a:r>
              <a:rPr lang="en-US" dirty="0" smtClean="0"/>
              <a:t>Only </a:t>
            </a:r>
            <a:r>
              <a:rPr lang="en-US" dirty="0" smtClean="0"/>
              <a:t>Two</a:t>
            </a:r>
            <a:r>
              <a:rPr lang="en-US" dirty="0" smtClean="0"/>
              <a:t> </a:t>
            </a:r>
            <a:r>
              <a:rPr lang="en-US" dirty="0" smtClean="0"/>
              <a:t>of Many Nascent Databases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04775"/>
            <a:ext cx="8413750" cy="944563"/>
          </a:xfrm>
        </p:spPr>
        <p:txBody>
          <a:bodyPr/>
          <a:lstStyle/>
          <a:p>
            <a:pPr marL="914400" eaLnBrk="1" hangingPunct="1"/>
            <a:r>
              <a:rPr lang="en-US" dirty="0" smtClean="0"/>
              <a:t>Info </a:t>
            </a:r>
            <a:r>
              <a:rPr lang="en-US" dirty="0" err="1" smtClean="0"/>
              <a:t>Mngmt</a:t>
            </a:r>
            <a:r>
              <a:rPr lang="en-US" dirty="0" smtClean="0"/>
              <a:t> Systems Must Meet</a:t>
            </a:r>
            <a:br>
              <a:rPr lang="en-US" dirty="0" smtClean="0"/>
            </a:br>
            <a:r>
              <a:rPr lang="en-US" dirty="0" smtClean="0"/>
              <a:t>Both Single Org &amp; Global Needs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350838" y="2170113"/>
          <a:ext cx="8443912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9" name="Visio" r:id="rId4" imgW="8447227" imgH="5178552" progId="Visio.Drawing.11">
                  <p:embed/>
                </p:oleObj>
              </mc:Choice>
              <mc:Fallback>
                <p:oleObj name="Visio" r:id="rId4" imgW="8447227" imgH="517855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2170113"/>
                        <a:ext cx="8443912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695950" y="1484313"/>
            <a:ext cx="3357563" cy="1279525"/>
          </a:xfrm>
          <a:prstGeom prst="wedgeRoundRectCallout">
            <a:avLst>
              <a:gd name="adj1" fmla="val -46184"/>
              <a:gd name="adj2" fmla="val 108351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There can be many sources of experience and ways of synthesizing it, but the world needs access to all relevant experience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56138" y="5654675"/>
            <a:ext cx="4308475" cy="906463"/>
          </a:xfrm>
          <a:prstGeom prst="wedgeRoundRectCallout">
            <a:avLst>
              <a:gd name="adj1" fmla="val -65138"/>
              <a:gd name="adj2" fmla="val -54427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There are large financial and programmatic inefficiencies if each org builds its own database.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Conservation Effectiveness Data Exchange (</a:t>
            </a:r>
            <a:r>
              <a:rPr lang="en-US" dirty="0" err="1" smtClean="0"/>
              <a:t>CEDEx</a:t>
            </a:r>
            <a:r>
              <a:rPr lang="en-US" dirty="0" smtClean="0"/>
              <a:t>) Standards</a:t>
            </a:r>
          </a:p>
        </p:txBody>
      </p:sp>
      <p:sp>
        <p:nvSpPr>
          <p:cNvPr id="117763" name="Rectangle 187"/>
          <p:cNvSpPr>
            <a:spLocks noGrp="1" noChangeArrowheads="1"/>
          </p:cNvSpPr>
          <p:nvPr>
            <p:ph type="body" idx="1"/>
          </p:nvPr>
        </p:nvSpPr>
        <p:spPr>
          <a:xfrm>
            <a:off x="457200" y="1431925"/>
            <a:ext cx="8424863" cy="4525963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en-US" b="1" smtClean="0"/>
              <a:t>Action/Strategy:</a:t>
            </a:r>
            <a:r>
              <a:rPr lang="en-US" smtClean="0"/>
              <a:t>  Interventions designed to reach a project’s objectives and ultimate conservation goals.  For example using herbicide to treat an invasive species, establishing a dive tourism business, or setting up a protected area.</a:t>
            </a:r>
          </a:p>
        </p:txBody>
      </p:sp>
      <p:graphicFrame>
        <p:nvGraphicFramePr>
          <p:cNvPr id="192881" name="Group 369"/>
          <p:cNvGraphicFramePr>
            <a:graphicFrameLocks noGrp="1"/>
          </p:cNvGraphicFramePr>
          <p:nvPr/>
        </p:nvGraphicFramePr>
        <p:xfrm>
          <a:off x="627063" y="3810000"/>
          <a:ext cx="8066087" cy="2834640"/>
        </p:xfrm>
        <a:graphic>
          <a:graphicData uri="http://schemas.openxmlformats.org/drawingml/2006/table">
            <a:tbl>
              <a:tblPr/>
              <a:tblGrid>
                <a:gridCol w="2895600"/>
                <a:gridCol w="960437"/>
                <a:gridCol w="784225"/>
                <a:gridCol w="3425825"/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Field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Priority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Type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Single selection; Based on IUCN-CMP Actions Classification, Level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Equivalent of IUCN-CMP Level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 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Scope of the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 per action (per year if needed)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Objective(s)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The specific objectives that project wants to achieve with the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Action Detail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Additional description of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Foundations of Success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ZA" b="1" dirty="0" smtClean="0"/>
              <a:t>Our Structure</a:t>
            </a:r>
          </a:p>
          <a:p>
            <a:pPr marL="347663" indent="-347663" eaLnBrk="1" hangingPunct="1"/>
            <a:r>
              <a:rPr lang="en-ZA" dirty="0" smtClean="0"/>
              <a:t>Non-profit organization</a:t>
            </a:r>
            <a:endParaRPr lang="en-ZA" b="1" dirty="0" smtClean="0"/>
          </a:p>
          <a:p>
            <a:pPr marL="347663" indent="-347663" eaLnBrk="1" hangingPunct="1">
              <a:buFontTx/>
              <a:buNone/>
            </a:pPr>
            <a:r>
              <a:rPr lang="en-ZA" b="1" dirty="0" smtClean="0"/>
              <a:t>Our Mission</a:t>
            </a:r>
          </a:p>
          <a:p>
            <a:pPr marL="347663" indent="-347663" eaLnBrk="1" hangingPunct="1"/>
            <a:r>
              <a:rPr lang="en-ZA" dirty="0" smtClean="0"/>
              <a:t>To improve the practice of conservation:</a:t>
            </a:r>
            <a:br>
              <a:rPr lang="en-ZA" dirty="0" smtClean="0"/>
            </a:br>
            <a:r>
              <a:rPr lang="en-ZA" i="1" dirty="0" smtClean="0">
                <a:solidFill>
                  <a:srgbClr val="0000FF"/>
                </a:solidFill>
              </a:rPr>
              <a:t>We don’t implement conservation projects, </a:t>
            </a:r>
            <a:br>
              <a:rPr lang="en-ZA" i="1" dirty="0" smtClean="0">
                <a:solidFill>
                  <a:srgbClr val="0000FF"/>
                </a:solidFill>
              </a:rPr>
            </a:br>
            <a:r>
              <a:rPr lang="en-ZA" i="1" dirty="0" smtClean="0">
                <a:solidFill>
                  <a:srgbClr val="0000FF"/>
                </a:solidFill>
              </a:rPr>
              <a:t>we make conservation projects better!</a:t>
            </a:r>
          </a:p>
          <a:p>
            <a:pPr marL="347663" indent="-347663" eaLnBrk="1" hangingPunct="1">
              <a:buFontTx/>
              <a:buNone/>
            </a:pPr>
            <a:r>
              <a:rPr lang="en-ZA" b="1" dirty="0" smtClean="0"/>
              <a:t>Our Strategy</a:t>
            </a:r>
          </a:p>
          <a:p>
            <a:pPr marL="347663" indent="-347663" eaLnBrk="1" hangingPunct="1"/>
            <a:r>
              <a:rPr lang="en-ZA" dirty="0" smtClean="0"/>
              <a:t>Work </a:t>
            </a:r>
            <a:r>
              <a:rPr lang="en-ZA" dirty="0" smtClean="0"/>
              <a:t>with practitioners of all kinds to improve the design, management, monitoring, and learning from conservation projects and programs </a:t>
            </a:r>
            <a:endParaRPr lang="en-US" dirty="0" smtClean="0"/>
          </a:p>
        </p:txBody>
      </p:sp>
      <p:pic>
        <p:nvPicPr>
          <p:cNvPr id="20484" name="Picture 250" descr="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246063"/>
            <a:ext cx="99377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We Must Meet Needs of Orgs that</a:t>
            </a:r>
            <a:br>
              <a:rPr lang="en-US" dirty="0" smtClean="0"/>
            </a:br>
            <a:r>
              <a:rPr lang="en-US" dirty="0" smtClean="0"/>
              <a:t>Don’t Have Their Own System…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350838" y="2170113"/>
          <a:ext cx="8443912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9" name="Visio" r:id="rId4" imgW="8447227" imgH="5178552" progId="Visio.Drawing.11">
                  <p:embed/>
                </p:oleObj>
              </mc:Choice>
              <mc:Fallback>
                <p:oleObj name="Visio" r:id="rId4" imgW="8447227" imgH="517855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2170113"/>
                        <a:ext cx="8443912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735263" y="3340100"/>
            <a:ext cx="1281112" cy="1004888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…and Create a Global Sharing Mechanism Across Existing Data Systems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50838" y="2170113"/>
          <a:ext cx="8443912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3" name="Visio" r:id="rId4" imgW="8447227" imgH="5178552" progId="Visio.Drawing.11">
                  <p:embed/>
                </p:oleObj>
              </mc:Choice>
              <mc:Fallback>
                <p:oleObj name="Visio" r:id="rId4" imgW="8447227" imgH="517855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2170113"/>
                        <a:ext cx="8443912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113338" y="3546475"/>
            <a:ext cx="1279525" cy="1738313"/>
          </a:xfrm>
          <a:prstGeom prst="rect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735263" y="3340100"/>
            <a:ext cx="1281112" cy="1004888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728913" y="4516438"/>
            <a:ext cx="1281112" cy="547687"/>
          </a:xfrm>
          <a:prstGeom prst="rect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735263" y="5192713"/>
            <a:ext cx="1281112" cy="549275"/>
          </a:xfrm>
          <a:prstGeom prst="rect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Data Instead of</a:t>
            </a:r>
            <a:br>
              <a:rPr lang="en-US" smtClean="0"/>
            </a:br>
            <a:r>
              <a:rPr lang="en-US" smtClean="0"/>
              <a:t>One Common Database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2800" cy="4525963"/>
          </a:xfrm>
        </p:spPr>
        <p:txBody>
          <a:bodyPr/>
          <a:lstStyle/>
          <a:p>
            <a:pPr marL="347663" indent="-347663" eaLnBrk="1" hangingPunct="1"/>
            <a:r>
              <a:rPr lang="en-US" b="1" dirty="0" smtClean="0"/>
              <a:t>Standard Data Fields</a:t>
            </a:r>
            <a:r>
              <a:rPr lang="en-US" dirty="0" smtClean="0"/>
              <a:t> – The data fields that needs to be collected for each strategy and/or project.</a:t>
            </a:r>
            <a:endParaRPr lang="en-US" b="1" dirty="0" smtClean="0"/>
          </a:p>
          <a:p>
            <a:pPr marL="347663" indent="-347663" eaLnBrk="1" hangingPunct="1"/>
            <a:r>
              <a:rPr lang="en-US" b="1" dirty="0" smtClean="0"/>
              <a:t>Database Access Rights</a:t>
            </a:r>
            <a:r>
              <a:rPr lang="en-US" dirty="0" smtClean="0"/>
              <a:t> – The terms that participating databases must agree regarding the mutual exchange of information.</a:t>
            </a:r>
            <a:endParaRPr lang="en-US" b="1" dirty="0" smtClean="0"/>
          </a:p>
          <a:p>
            <a:pPr marL="347663" indent="-347663" eaLnBrk="1" hangingPunct="1"/>
            <a:r>
              <a:rPr lang="en-US" b="1" dirty="0" smtClean="0"/>
              <a:t>Conservation Project Info Cloud </a:t>
            </a:r>
            <a:r>
              <a:rPr lang="en-US" dirty="0" smtClean="0"/>
              <a:t>– Web services that enable users to interact with all participating databases.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Potential Functions Allow Users To….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457200" y="1465263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Practitioners achieve better results-based conservation management:</a:t>
            </a:r>
            <a:endParaRPr lang="en-US" sz="2000" dirty="0" smtClean="0"/>
          </a:p>
          <a:p>
            <a:pPr lvl="0"/>
            <a:r>
              <a:rPr lang="en-US" sz="2000" dirty="0" smtClean="0"/>
              <a:t>Use </a:t>
            </a:r>
            <a:r>
              <a:rPr lang="en-US" sz="2000" i="1" dirty="0" smtClean="0"/>
              <a:t>Open Standards</a:t>
            </a:r>
            <a:r>
              <a:rPr lang="en-US" sz="2000" dirty="0" smtClean="0"/>
              <a:t> in a collaborative fashion, even at distance</a:t>
            </a:r>
          </a:p>
          <a:p>
            <a:pPr lvl="0"/>
            <a:r>
              <a:rPr lang="en-US" sz="2000" dirty="0" smtClean="0"/>
              <a:t>Employ tools functions that are only available in an online environment</a:t>
            </a:r>
          </a:p>
          <a:p>
            <a:pPr lvl="0"/>
            <a:r>
              <a:rPr lang="en-US" sz="2000" dirty="0" smtClean="0"/>
              <a:t>Search for, download, and learn from work done by other project teams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Managers and funders have better information and increased transparency:</a:t>
            </a:r>
            <a:endParaRPr lang="en-US" sz="2000" dirty="0" smtClean="0"/>
          </a:p>
          <a:p>
            <a:pPr lvl="0"/>
            <a:r>
              <a:rPr lang="en-US" sz="2000" dirty="0" smtClean="0"/>
              <a:t>Track project/strategy locations (aka registry), implementation, (aka action tracking), and effectiveness (aka performance monitoring</a:t>
            </a:r>
          </a:p>
          <a:p>
            <a:pPr lvl="0"/>
            <a:r>
              <a:rPr lang="en-US" sz="2000" dirty="0" smtClean="0"/>
              <a:t>Share/mirror key objects, and roll-up data across projects</a:t>
            </a:r>
          </a:p>
          <a:p>
            <a:pPr lvl="0"/>
            <a:r>
              <a:rPr lang="en-US" sz="2000" dirty="0" smtClean="0"/>
              <a:t>Export project data to other databases to reduce transaction costs</a:t>
            </a:r>
          </a:p>
          <a:p>
            <a:pPr lvl="0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The Conservation Community is able to share info and learn:</a:t>
            </a:r>
            <a:endParaRPr lang="en-US" sz="2000" dirty="0" smtClean="0"/>
          </a:p>
          <a:p>
            <a:pPr lvl="0"/>
            <a:r>
              <a:rPr lang="en-US" sz="2000" dirty="0" smtClean="0"/>
              <a:t>Analyze project data and create new reports based on this information</a:t>
            </a:r>
          </a:p>
          <a:p>
            <a:pPr lvl="0"/>
            <a:r>
              <a:rPr lang="en-US" sz="2000" dirty="0" smtClean="0"/>
              <a:t>Provide a forum for diffusing and sharing innovations and best practices</a:t>
            </a:r>
          </a:p>
          <a:p>
            <a:pPr marL="457200" indent="-457200" eaLnBrk="1" hangingPunct="1">
              <a:buNone/>
            </a:pP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04775"/>
            <a:ext cx="8413750" cy="944563"/>
          </a:xfrm>
        </p:spPr>
        <p:txBody>
          <a:bodyPr/>
          <a:lstStyle/>
          <a:p>
            <a:pPr marL="914400" eaLnBrk="1" hangingPunct="1"/>
            <a:r>
              <a:rPr lang="en-US" dirty="0" smtClean="0"/>
              <a:t>The Conservation Project</a:t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 smtClean="0"/>
              <a:t>Management Cloud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6" y="1506887"/>
            <a:ext cx="7898058" cy="49238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Could Feed Strategy &amp; Project Data to These Websites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6825"/>
            <a:ext cx="9144000" cy="559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5213" y="3717925"/>
            <a:ext cx="1189037" cy="365125"/>
          </a:xfrm>
          <a:prstGeom prst="rect">
            <a:avLst/>
          </a:prstGeom>
          <a:solidFill>
            <a:srgbClr val="99FF33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Details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928813" y="3359150"/>
            <a:ext cx="1927225" cy="11525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1400175" y="104775"/>
            <a:ext cx="7743825" cy="944563"/>
          </a:xfrm>
        </p:spPr>
        <p:txBody>
          <a:bodyPr/>
          <a:lstStyle/>
          <a:p>
            <a:r>
              <a:rPr lang="en-US" dirty="0" smtClean="0"/>
              <a:t>Imagine a “Details” Tab Containing Info</a:t>
            </a:r>
            <a:br>
              <a:rPr lang="en-US" dirty="0" smtClean="0"/>
            </a:br>
            <a:r>
              <a:rPr lang="en-US" dirty="0" smtClean="0"/>
              <a:t>For Project Team &amp; Donors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928813" y="3359150"/>
            <a:ext cx="1927225" cy="11525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3" cstate="print"/>
          <a:srcRect t="4494"/>
          <a:stretch>
            <a:fillRect/>
          </a:stretch>
        </p:blipFill>
        <p:spPr bwMode="auto">
          <a:xfrm>
            <a:off x="-17463" y="1184275"/>
            <a:ext cx="9142413" cy="563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27363" y="3068638"/>
            <a:ext cx="1665287" cy="108267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4288"/>
            <a:ext cx="9239250" cy="521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67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a “Details” Tab Containing Info</a:t>
            </a:r>
            <a:br>
              <a:rPr lang="en-US" dirty="0" smtClean="0"/>
            </a:br>
            <a:r>
              <a:rPr lang="en-US" dirty="0" smtClean="0"/>
              <a:t>For Project Team &amp; Donors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86563" y="5921375"/>
            <a:ext cx="1189037" cy="365125"/>
          </a:xfrm>
          <a:prstGeom prst="rect">
            <a:avLst/>
          </a:prstGeom>
          <a:solidFill>
            <a:srgbClr val="99FF33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Details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928813" y="3359150"/>
            <a:ext cx="1927225" cy="11525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99213" y="5662613"/>
            <a:ext cx="1947862" cy="82232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060825" y="131763"/>
            <a:ext cx="5197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Franklin Gothic Heavy" pitchFamily="34" charset="0"/>
              </a:rPr>
              <a:t>Wildlife TRACS</a:t>
            </a:r>
            <a:endParaRPr lang="en-US" sz="3600" dirty="0">
              <a:latin typeface="Franklin Gothic Heavy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30325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ts val="3563"/>
              </a:lnSpc>
              <a:spcBef>
                <a:spcPts val="1275"/>
              </a:spcBef>
              <a:defRPr/>
            </a:pPr>
            <a:r>
              <a:rPr lang="en-US" sz="2800" kern="0" dirty="0" smtClean="0">
                <a:solidFill>
                  <a:srgbClr val="161645"/>
                </a:solidFill>
                <a:latin typeface="Calibri" pitchFamily="34" charset="0"/>
              </a:rPr>
              <a:t>Integrating measures into regular business processes…</a:t>
            </a:r>
            <a:endParaRPr lang="en-US" sz="2800" kern="0" dirty="0">
              <a:solidFill>
                <a:srgbClr val="161645"/>
              </a:solidFill>
              <a:latin typeface="Calibri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2997" y="1924578"/>
            <a:ext cx="7406247" cy="46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08452" y="4782123"/>
            <a:ext cx="1189037" cy="365125"/>
          </a:xfrm>
          <a:prstGeom prst="rect">
            <a:avLst/>
          </a:prstGeom>
          <a:solidFill>
            <a:srgbClr val="99FF33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Details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21102" y="4523361"/>
            <a:ext cx="1947862" cy="82232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 Imagine A Pop-Up Link in Miradi…</a:t>
            </a:r>
          </a:p>
        </p:txBody>
      </p:sp>
      <p:pic>
        <p:nvPicPr>
          <p:cNvPr id="727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0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92120" y="5336757"/>
            <a:ext cx="1844622" cy="40011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Click here…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Conservation Measures Partnership:</a:t>
            </a:r>
            <a:br>
              <a:rPr lang="en-US" smtClean="0"/>
            </a:br>
            <a:r>
              <a:rPr lang="en-US" smtClean="0"/>
              <a:t>Leading Conservation Organizations</a:t>
            </a:r>
          </a:p>
        </p:txBody>
      </p:sp>
      <p:pic>
        <p:nvPicPr>
          <p:cNvPr id="15363" name="Picture 2" descr="TNCLogoPrimary_RG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8475" y="2445031"/>
            <a:ext cx="1716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" descr="FOS logo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10545" y="1361609"/>
            <a:ext cx="1206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8483" y="4723200"/>
            <a:ext cx="18859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56257" y="4753179"/>
            <a:ext cx="1395413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0640" y="4688081"/>
            <a:ext cx="17811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9563" y="1606550"/>
            <a:ext cx="18669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61991" y="2596217"/>
            <a:ext cx="13287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98700" y="1520825"/>
            <a:ext cx="1244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93564" y="2573338"/>
            <a:ext cx="7572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2"/>
          <p:cNvPicPr>
            <a:picLocks noChangeAspect="1" noChangeArrowheads="1"/>
          </p:cNvPicPr>
          <p:nvPr/>
        </p:nvPicPr>
        <p:blipFill>
          <a:blip r:embed="rId12" cstate="email"/>
          <a:srcRect l="15141" t="10410" r="14195" b="10095"/>
          <a:stretch>
            <a:fillRect/>
          </a:stretch>
        </p:blipFill>
        <p:spPr bwMode="auto">
          <a:xfrm>
            <a:off x="7958885" y="2526087"/>
            <a:ext cx="511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38511" y="2497885"/>
            <a:ext cx="9366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9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453964" y="3807944"/>
            <a:ext cx="1422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3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503987" y="2422337"/>
            <a:ext cx="12477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529448" y="3681413"/>
            <a:ext cx="14414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4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721333" y="3819525"/>
            <a:ext cx="16589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61670" y="3819525"/>
            <a:ext cx="1719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103844" y="1470212"/>
            <a:ext cx="923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5" name="Picture 1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948674" y="1544170"/>
            <a:ext cx="1841966" cy="5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223250" y="5721350"/>
            <a:ext cx="876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384175" y="5702300"/>
            <a:ext cx="733425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3319463" y="5681663"/>
            <a:ext cx="752475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295525" y="5767388"/>
            <a:ext cx="89535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4311650" y="5661025"/>
            <a:ext cx="782638" cy="1014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5208588" y="5641975"/>
            <a:ext cx="93027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1347788" y="5745163"/>
            <a:ext cx="852487" cy="852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1713" y="5680075"/>
            <a:ext cx="8334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6345238" y="5713413"/>
            <a:ext cx="83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Wildlife TRACS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Conservation Project Cloud</a:t>
            </a:r>
          </a:p>
          <a:p>
            <a:r>
              <a:rPr lang="en-US" dirty="0" smtClean="0"/>
              <a:t>Archetypal Conservation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Now Have Archetypal Results Chains for 11 Conservation Actions…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" y="2475076"/>
            <a:ext cx="9144000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Rest?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332460"/>
            <a:ext cx="8826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29587" y="2664581"/>
            <a:ext cx="1947862" cy="82232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4301" y="5915884"/>
            <a:ext cx="2782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Click me…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Establishes Standards?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0" y="2417840"/>
            <a:ext cx="2396734" cy="35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405" y="1386024"/>
            <a:ext cx="877227" cy="12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285" y="1373533"/>
            <a:ext cx="877227" cy="12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13" y="2707658"/>
            <a:ext cx="877227" cy="12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793" y="2695167"/>
            <a:ext cx="877227" cy="12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14" y="4041784"/>
            <a:ext cx="877227" cy="12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794" y="4029293"/>
            <a:ext cx="877227" cy="12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422" y="5393398"/>
            <a:ext cx="877227" cy="12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302" y="5380907"/>
            <a:ext cx="877227" cy="12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 bwMode="auto">
          <a:xfrm>
            <a:off x="6044698" y="3522688"/>
            <a:ext cx="2469715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3229901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104775"/>
            <a:ext cx="7533963" cy="944563"/>
          </a:xfrm>
        </p:spPr>
        <p:txBody>
          <a:bodyPr/>
          <a:lstStyle/>
          <a:p>
            <a:pPr eaLnBrk="1" hangingPunct="1"/>
            <a:r>
              <a:rPr lang="en-US" dirty="0" smtClean="0"/>
              <a:t>IT Systems and Standards are</a:t>
            </a:r>
            <a:br>
              <a:rPr lang="en-US" dirty="0" smtClean="0"/>
            </a:br>
            <a:r>
              <a:rPr lang="en-US" dirty="0" smtClean="0"/>
              <a:t>Transforming the Practice </a:t>
            </a:r>
            <a:r>
              <a:rPr lang="en-US" dirty="0" smtClean="0"/>
              <a:t>of Conservation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1217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Practitioners</a:t>
            </a:r>
            <a:r>
              <a:rPr lang="en-US" dirty="0" smtClean="0"/>
              <a:t>, </a:t>
            </a:r>
            <a:r>
              <a:rPr lang="en-US" dirty="0" smtClean="0"/>
              <a:t>managers, and donors using </a:t>
            </a:r>
            <a:r>
              <a:rPr lang="en-US" dirty="0" smtClean="0"/>
              <a:t>TRACS, </a:t>
            </a:r>
            <a:r>
              <a:rPr lang="en-US" dirty="0" err="1" smtClean="0"/>
              <a:t>ConPro</a:t>
            </a:r>
            <a:r>
              <a:rPr lang="en-US" dirty="0" smtClean="0"/>
              <a:t>, etc.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efficien</a:t>
            </a:r>
            <a:r>
              <a:rPr lang="en-US" dirty="0" smtClean="0"/>
              <a:t>tly track and report on projects</a:t>
            </a:r>
            <a:endParaRPr lang="en-US" dirty="0" smtClean="0"/>
          </a:p>
          <a:p>
            <a:pPr eaLnBrk="1" hangingPunct="1"/>
            <a:r>
              <a:rPr lang="en-US" dirty="0" smtClean="0"/>
              <a:t>All stakeholders using these systems to share results and learn </a:t>
            </a:r>
            <a:r>
              <a:rPr lang="en-US" dirty="0" smtClean="0"/>
              <a:t>from each other</a:t>
            </a:r>
          </a:p>
          <a:p>
            <a:pPr eaLnBrk="1" hangingPunct="1"/>
            <a:r>
              <a:rPr lang="en-US" dirty="0" smtClean="0"/>
              <a:t>Development of archetypal actions that represent the accumulation of our collective knowledge</a:t>
            </a:r>
            <a:endParaRPr lang="en-US" dirty="0" smtClean="0"/>
          </a:p>
          <a:p>
            <a:pPr eaLnBrk="1" hangingPunct="1"/>
            <a:r>
              <a:rPr lang="en-US" dirty="0" smtClean="0"/>
              <a:t>Ultimately, better conservation 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4775"/>
            <a:ext cx="8512175" cy="944563"/>
          </a:xfrm>
        </p:spPr>
        <p:txBody>
          <a:bodyPr/>
          <a:lstStyle/>
          <a:p>
            <a:pPr eaLnBrk="1" hangingPunct="1"/>
            <a:r>
              <a:rPr lang="en-US" smtClean="0"/>
              <a:t>More Information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7050" y="1324463"/>
            <a:ext cx="5507038" cy="2551112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hlinkClick r:id="rId3"/>
              </a:rPr>
              <a:t>www.FOSonline.org</a:t>
            </a:r>
            <a:endParaRPr lang="en-US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hlinkClick r:id="rId4"/>
              </a:rPr>
              <a:t>nick@FOSonline.org</a:t>
            </a:r>
            <a:r>
              <a:rPr lang="en-US" sz="2800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hlinkClick r:id="rId5"/>
              </a:rPr>
              <a:t>www.ConservationMeasures.org</a:t>
            </a:r>
            <a:endParaRPr lang="en-US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dirty="0" smtClean="0">
                <a:hlinkClick r:id="rId6"/>
              </a:rPr>
              <a:t>www.Miradi.org</a:t>
            </a:r>
            <a:r>
              <a:rPr lang="en-US" sz="2800" dirty="0" smtClean="0"/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800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dirty="0" smtClean="0">
                <a:hlinkClick r:id="rId7"/>
              </a:rPr>
              <a:t>http://conpro.tnc.org</a:t>
            </a:r>
            <a:r>
              <a:rPr lang="en-US" sz="2800" dirty="0" smtClean="0"/>
              <a:t>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1013" y="2945377"/>
            <a:ext cx="1149350" cy="762000"/>
            <a:chOff x="120" y="122"/>
            <a:chExt cx="724" cy="480"/>
          </a:xfrm>
        </p:grpSpPr>
        <p:sp>
          <p:nvSpPr>
            <p:cNvPr id="82952" name="Rectangle 5"/>
            <p:cNvSpPr>
              <a:spLocks noChangeArrowheads="1"/>
            </p:cNvSpPr>
            <p:nvPr/>
          </p:nvSpPr>
          <p:spPr bwMode="auto">
            <a:xfrm>
              <a:off x="127" y="170"/>
              <a:ext cx="717" cy="432"/>
            </a:xfrm>
            <a:prstGeom prst="rect">
              <a:avLst/>
            </a:prstGeom>
            <a:solidFill>
              <a:srgbClr val="D7F0A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Text Box 6"/>
            <p:cNvSpPr txBox="1">
              <a:spLocks noChangeArrowheads="1"/>
            </p:cNvSpPr>
            <p:nvPr/>
          </p:nvSpPr>
          <p:spPr bwMode="auto">
            <a:xfrm>
              <a:off x="127" y="12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CMP</a:t>
              </a:r>
            </a:p>
          </p:txBody>
        </p:sp>
        <p:sp>
          <p:nvSpPr>
            <p:cNvPr id="82954" name="Freeform 7"/>
            <p:cNvSpPr>
              <a:spLocks/>
            </p:cNvSpPr>
            <p:nvPr/>
          </p:nvSpPr>
          <p:spPr bwMode="auto">
            <a:xfrm>
              <a:off x="159" y="170"/>
              <a:ext cx="575" cy="362"/>
            </a:xfrm>
            <a:custGeom>
              <a:avLst/>
              <a:gdLst>
                <a:gd name="T0" fmla="*/ 0 w 1645"/>
                <a:gd name="T1" fmla="*/ 0 h 362"/>
                <a:gd name="T2" fmla="*/ 0 w 1645"/>
                <a:gd name="T3" fmla="*/ 189 h 362"/>
                <a:gd name="T4" fmla="*/ 0 w 1645"/>
                <a:gd name="T5" fmla="*/ 189 h 362"/>
                <a:gd name="T6" fmla="*/ 0 w 1645"/>
                <a:gd name="T7" fmla="*/ 362 h 3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5"/>
                <a:gd name="T13" fmla="*/ 0 h 362"/>
                <a:gd name="T14" fmla="*/ 1645 w 1645"/>
                <a:gd name="T15" fmla="*/ 362 h 3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5" h="362">
                  <a:moveTo>
                    <a:pt x="0" y="0"/>
                  </a:moveTo>
                  <a:lnTo>
                    <a:pt x="0" y="189"/>
                  </a:lnTo>
                  <a:lnTo>
                    <a:pt x="1645" y="189"/>
                  </a:lnTo>
                  <a:lnTo>
                    <a:pt x="1645" y="36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955" name="Text Box 8"/>
            <p:cNvSpPr txBox="1">
              <a:spLocks noChangeArrowheads="1"/>
            </p:cNvSpPr>
            <p:nvPr/>
          </p:nvSpPr>
          <p:spPr bwMode="auto">
            <a:xfrm>
              <a:off x="120" y="354"/>
              <a:ext cx="5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/>
            </a:p>
          </p:txBody>
        </p:sp>
      </p:grpSp>
      <p:pic>
        <p:nvPicPr>
          <p:cNvPr id="82949" name="Picture 9" descr="FOS Log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7838" y="1427734"/>
            <a:ext cx="13493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088" y="5256220"/>
            <a:ext cx="199231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miradi_logo_on_clear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82470" y="4040753"/>
            <a:ext cx="243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80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104775"/>
            <a:ext cx="7546975" cy="944563"/>
          </a:xfrm>
        </p:spPr>
        <p:txBody>
          <a:bodyPr/>
          <a:lstStyle/>
          <a:p>
            <a:pPr eaLnBrk="1" hangingPunct="1"/>
            <a:r>
              <a:rPr lang="en-US" smtClean="0"/>
              <a:t>“Voluntary” Standards Can Be</a:t>
            </a:r>
            <a:br>
              <a:rPr lang="en-US" smtClean="0"/>
            </a:br>
            <a:r>
              <a:rPr lang="en-US" smtClean="0"/>
              <a:t>Amazingly Powerful Change Agents</a:t>
            </a:r>
            <a:endParaRPr lang="en-US" b="0" i="1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66738" y="2046288"/>
            <a:ext cx="2306637" cy="3475037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Investment Prospectus</a:t>
            </a:r>
          </a:p>
          <a:p>
            <a:pPr algn="ctr"/>
            <a:endParaRPr lang="en-US" sz="2800">
              <a:latin typeface="Calibri" pitchFamily="34" charset="0"/>
            </a:endParaRPr>
          </a:p>
          <a:p>
            <a:pPr algn="ctr"/>
            <a:r>
              <a:rPr lang="en-US" sz="2800">
                <a:latin typeface="Calibri" pitchFamily="34" charset="0"/>
              </a:rPr>
              <a:t>Company A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490913" y="2039938"/>
            <a:ext cx="2308225" cy="34734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Investment Prospectus</a:t>
            </a:r>
          </a:p>
          <a:p>
            <a:pPr algn="ctr"/>
            <a:endParaRPr lang="en-US" sz="2800">
              <a:latin typeface="Calibri" pitchFamily="34" charset="0"/>
            </a:endParaRPr>
          </a:p>
          <a:p>
            <a:pPr algn="ctr"/>
            <a:r>
              <a:rPr lang="en-US" sz="2800">
                <a:latin typeface="Calibri" pitchFamily="34" charset="0"/>
              </a:rPr>
              <a:t>Company B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6378575" y="2039938"/>
            <a:ext cx="2308225" cy="34734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Investment Prospectus</a:t>
            </a:r>
          </a:p>
          <a:p>
            <a:pPr algn="ctr"/>
            <a:endParaRPr lang="en-US" sz="2800">
              <a:latin typeface="Calibri" pitchFamily="34" charset="0"/>
            </a:endParaRPr>
          </a:p>
          <a:p>
            <a:pPr algn="ctr"/>
            <a:r>
              <a:rPr lang="en-US" sz="2800">
                <a:latin typeface="Calibri" pitchFamily="34" charset="0"/>
              </a:rPr>
              <a:t>Company C</a:t>
            </a:r>
          </a:p>
        </p:txBody>
      </p:sp>
      <p:sp>
        <p:nvSpPr>
          <p:cNvPr id="7" name="Explosion 1 6"/>
          <p:cNvSpPr>
            <a:spLocks noChangeArrowheads="1"/>
          </p:cNvSpPr>
          <p:nvPr/>
        </p:nvSpPr>
        <p:spPr bwMode="auto">
          <a:xfrm>
            <a:off x="3694113" y="3860800"/>
            <a:ext cx="1835150" cy="1554163"/>
          </a:xfrm>
          <a:prstGeom prst="irregularSeal1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GAAP</a:t>
            </a:r>
          </a:p>
          <a:p>
            <a:pPr algn="ctr"/>
            <a:r>
              <a:rPr lang="en-US" sz="1800"/>
              <a:t>Certified</a:t>
            </a:r>
          </a:p>
        </p:txBody>
      </p:sp>
      <p:sp>
        <p:nvSpPr>
          <p:cNvPr id="8" name="Explosion 1 7"/>
          <p:cNvSpPr>
            <a:spLocks noChangeArrowheads="1"/>
          </p:cNvSpPr>
          <p:nvPr/>
        </p:nvSpPr>
        <p:spPr bwMode="auto">
          <a:xfrm>
            <a:off x="6677025" y="3852863"/>
            <a:ext cx="1835150" cy="1555750"/>
          </a:xfrm>
          <a:prstGeom prst="irregularSeal1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GAAP</a:t>
            </a:r>
          </a:p>
          <a:p>
            <a:pPr algn="ctr"/>
            <a:r>
              <a:rPr lang="en-US" sz="1800"/>
              <a:t>Certified</a:t>
            </a:r>
          </a:p>
        </p:txBody>
      </p:sp>
      <p:graphicFrame>
        <p:nvGraphicFramePr>
          <p:cNvPr id="73421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5888" y="2097088"/>
          <a:ext cx="3236912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2" name="Visio" r:id="rId4" imgW="3722760" imgH="4637160" progId="Visio.Drawing.11">
                  <p:embed/>
                </p:oleObj>
              </mc:Choice>
              <mc:Fallback>
                <p:oleObj name="Visio" r:id="rId4" imgW="3722760" imgH="4637160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840"/>
                      <a:stretch>
                        <a:fillRect/>
                      </a:stretch>
                    </p:blipFill>
                    <p:spPr bwMode="auto">
                      <a:xfrm>
                        <a:off x="115888" y="2097088"/>
                        <a:ext cx="3236912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79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“Turbo Tax” for Conservation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0" y="1349375"/>
            <a:ext cx="7188200" cy="538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583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Step-by-Step Interview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20188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960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View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0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331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WILDLIFE TRACS Database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393" y="1675932"/>
            <a:ext cx="6399420" cy="48978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677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Diagram View</a:t>
            </a:r>
          </a:p>
        </p:txBody>
      </p:sp>
      <p:pic>
        <p:nvPicPr>
          <p:cNvPr id="727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0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13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Detailed Viability Analysis</a:t>
            </a:r>
          </a:p>
        </p:txBody>
      </p:sp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1371600"/>
            <a:ext cx="7812088" cy="548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480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400175" y="104775"/>
            <a:ext cx="72866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 b="1">
                <a:latin typeface="Calibri" pitchFamily="34" charset="0"/>
              </a:rPr>
              <a:t>Threat Rating View</a:t>
            </a:r>
          </a:p>
        </p:txBody>
      </p:sp>
      <p:pic>
        <p:nvPicPr>
          <p:cNvPr id="747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0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11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Info in Diagram View</a:t>
            </a:r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0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081338" y="4346575"/>
            <a:ext cx="3038475" cy="393700"/>
          </a:xfrm>
          <a:prstGeom prst="wedgeRoundRectCallout">
            <a:avLst>
              <a:gd name="adj1" fmla="val 28903"/>
              <a:gd name="adj2" fmla="val 300375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Yellow Box = High Threat</a:t>
            </a:r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2573670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400175" y="104775"/>
            <a:ext cx="72866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 b="1">
                <a:latin typeface="Calibri" pitchFamily="34" charset="0"/>
              </a:rPr>
              <a:t>Strategic Planning Brainstorming View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0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28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Strategies to Diagram</a:t>
            </a:r>
          </a:p>
        </p:txBody>
      </p:sp>
      <p:pic>
        <p:nvPicPr>
          <p:cNvPr id="778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0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517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400175" y="104775"/>
            <a:ext cx="72866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 b="1">
                <a:latin typeface="Calibri" pitchFamily="34" charset="0"/>
              </a:rPr>
              <a:t>Results Chains</a:t>
            </a:r>
          </a:p>
        </p:txBody>
      </p:sp>
      <p:pic>
        <p:nvPicPr>
          <p:cNvPr id="788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0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58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400175" y="104775"/>
            <a:ext cx="72866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 b="1">
                <a:latin typeface="Calibri" pitchFamily="34" charset="0"/>
              </a:rPr>
              <a:t>Goals, Objectives &amp; Indicators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9525"/>
            <a:ext cx="9144000" cy="550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753100" y="5519738"/>
            <a:ext cx="3038475" cy="669925"/>
          </a:xfrm>
          <a:prstGeom prst="wedgeRoundRectCallout">
            <a:avLst>
              <a:gd name="adj1" fmla="val -5819"/>
              <a:gd name="adj2" fmla="val -349278"/>
              <a:gd name="adj3" fmla="val 16667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Ind E1: </a:t>
            </a:r>
            <a:r>
              <a:rPr lang="es-ES" sz="1600"/>
              <a:t>Number of breeding pairs of ruby crested puffins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674813" y="2219325"/>
            <a:ext cx="3487737" cy="650875"/>
          </a:xfrm>
          <a:prstGeom prst="wedgeRoundRectCallout">
            <a:avLst>
              <a:gd name="adj1" fmla="val -4241"/>
              <a:gd name="adj2" fmla="val 189940"/>
              <a:gd name="adj3" fmla="val 16667"/>
            </a:avLst>
          </a:prstGeom>
          <a:solidFill>
            <a:srgbClr val="CCEE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b="1"/>
              <a:t>Obj RAT 2 – </a:t>
            </a:r>
            <a:r>
              <a:rPr lang="en-US" sz="1600"/>
              <a:t>By June 2009, all tour boats have rat barriers in place.</a:t>
            </a:r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1768885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Miradi’s New Workplanning View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090613"/>
            <a:ext cx="89058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24175" y="3038475"/>
            <a:ext cx="890588" cy="13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JH, RC, RAT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3063" y="3225800"/>
            <a:ext cx="650875" cy="13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JH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8175" y="2124075"/>
            <a:ext cx="609600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14713" y="4405313"/>
            <a:ext cx="2776537" cy="990600"/>
          </a:xfrm>
          <a:prstGeom prst="wedgeRoundRectCallout">
            <a:avLst>
              <a:gd name="adj1" fmla="val -25070"/>
              <a:gd name="adj2" fmla="val -13320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Black text is non-editable (roll-ups &amp; totals)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96875" y="4164013"/>
            <a:ext cx="2776538" cy="990600"/>
          </a:xfrm>
          <a:prstGeom prst="wedgeRoundRectCallout">
            <a:avLst>
              <a:gd name="adj1" fmla="val 45148"/>
              <a:gd name="adj2" fmla="val -12449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Blue text is user entered</a:t>
            </a:r>
          </a:p>
        </p:txBody>
      </p:sp>
    </p:spTree>
    <p:extLst>
      <p:ext uri="{BB962C8B-B14F-4D97-AF65-F5344CB8AC3E}">
        <p14:creationId xmlns:p14="http://schemas.microsoft.com/office/powerpoint/2010/main" val="293395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Users Can Expand Strategies to Activities, Tasks, or Sub-Tasks (rows)….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085850"/>
            <a:ext cx="91249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35275" y="3201988"/>
            <a:ext cx="37941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JH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2575" y="3379788"/>
            <a:ext cx="633413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RC, RAT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3540125"/>
            <a:ext cx="631825" cy="13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4163" y="3729038"/>
            <a:ext cx="650875" cy="13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JH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2925" y="2114550"/>
            <a:ext cx="609600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845175" y="2814638"/>
            <a:ext cx="2776538" cy="990600"/>
          </a:xfrm>
          <a:prstGeom prst="wedgeRoundRectCallout">
            <a:avLst>
              <a:gd name="adj1" fmla="val -113930"/>
              <a:gd name="adj2" fmla="val -8443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Similar expansion can be made across time scales</a:t>
            </a:r>
          </a:p>
        </p:txBody>
      </p:sp>
    </p:spTree>
    <p:extLst>
      <p:ext uri="{BB962C8B-B14F-4D97-AF65-F5344CB8AC3E}">
        <p14:creationId xmlns:p14="http://schemas.microsoft.com/office/powerpoint/2010/main" val="370866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IS WILDLIFE TRACS?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dirty="0" smtClean="0"/>
              <a:t>Wildlife TRACS: </a:t>
            </a:r>
            <a:r>
              <a:rPr lang="en-US" i="1" dirty="0"/>
              <a:t>N</a:t>
            </a:r>
            <a:r>
              <a:rPr lang="en-US" i="1" dirty="0" smtClean="0"/>
              <a:t>ew </a:t>
            </a:r>
            <a:r>
              <a:rPr lang="en-US" i="1" dirty="0"/>
              <a:t>P</a:t>
            </a:r>
            <a:r>
              <a:rPr lang="en-US" i="1" dirty="0" smtClean="0"/>
              <a:t>erformance </a:t>
            </a:r>
            <a:r>
              <a:rPr lang="en-US" i="1" dirty="0"/>
              <a:t>T</a:t>
            </a:r>
            <a:r>
              <a:rPr lang="en-US" i="1" dirty="0" smtClean="0"/>
              <a:t>racking and Reporting </a:t>
            </a:r>
            <a:r>
              <a:rPr lang="en-US" i="1" dirty="0"/>
              <a:t>T</a:t>
            </a:r>
            <a:r>
              <a:rPr lang="en-US" i="1" dirty="0" smtClean="0"/>
              <a:t>ool of </a:t>
            </a:r>
            <a:r>
              <a:rPr lang="en-US" i="1" dirty="0" smtClean="0"/>
              <a:t>USFWS WSFR </a:t>
            </a:r>
            <a:endParaRPr lang="en-US" i="1" dirty="0" smtClean="0"/>
          </a:p>
          <a:p>
            <a:r>
              <a:rPr lang="en-US" sz="2400" dirty="0" smtClean="0"/>
              <a:t>Maps </a:t>
            </a:r>
            <a:r>
              <a:rPr lang="en-US" sz="2400" dirty="0"/>
              <a:t>and </a:t>
            </a:r>
            <a:r>
              <a:rPr lang="en-US" sz="2400" dirty="0" smtClean="0"/>
              <a:t>displays </a:t>
            </a:r>
            <a:r>
              <a:rPr lang="en-US" sz="2400" dirty="0"/>
              <a:t>projects and actions in a geospatial environment with multiple GIS </a:t>
            </a:r>
            <a:r>
              <a:rPr lang="en-US" sz="2400" dirty="0" smtClean="0"/>
              <a:t>layers</a:t>
            </a:r>
          </a:p>
          <a:p>
            <a:r>
              <a:rPr lang="en-US" sz="2400" dirty="0" smtClean="0"/>
              <a:t>Public viewing </a:t>
            </a:r>
            <a:r>
              <a:rPr lang="en-US" sz="2400" dirty="0"/>
              <a:t>portal </a:t>
            </a:r>
            <a:r>
              <a:rPr lang="en-US" sz="2400" dirty="0" smtClean="0"/>
              <a:t>and </a:t>
            </a:r>
            <a:r>
              <a:rPr lang="en-US" sz="2400" dirty="0"/>
              <a:t>multiple data entry portals </a:t>
            </a:r>
            <a:endParaRPr lang="en-US" sz="2400" dirty="0" smtClean="0"/>
          </a:p>
          <a:p>
            <a:r>
              <a:rPr lang="en-US" sz="2400" dirty="0" smtClean="0"/>
              <a:t>Tracks </a:t>
            </a:r>
            <a:r>
              <a:rPr lang="en-US" sz="2400" dirty="0"/>
              <a:t>and </a:t>
            </a:r>
            <a:r>
              <a:rPr lang="en-US" sz="2400" dirty="0" smtClean="0"/>
              <a:t>reports </a:t>
            </a:r>
            <a:r>
              <a:rPr lang="en-US" sz="2400" dirty="0"/>
              <a:t>project outputs, effectiveness measures, and species and habitat </a:t>
            </a:r>
            <a:r>
              <a:rPr lang="en-US" sz="2400" dirty="0" smtClean="0"/>
              <a:t>status</a:t>
            </a:r>
          </a:p>
          <a:p>
            <a:r>
              <a:rPr lang="en-US" sz="2400" dirty="0" smtClean="0"/>
              <a:t>Facilitates </a:t>
            </a:r>
            <a:r>
              <a:rPr lang="en-US" sz="2400" dirty="0"/>
              <a:t>strategic conservation through decision support, open standards, shared data, and networking among the States, Territories and Service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21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1763" y="104775"/>
            <a:ext cx="7285037" cy="944563"/>
          </a:xfrm>
        </p:spPr>
        <p:txBody>
          <a:bodyPr/>
          <a:lstStyle/>
          <a:p>
            <a:pPr eaLnBrk="1" hangingPunct="1"/>
            <a:r>
              <a:rPr lang="en-US" smtClean="0"/>
              <a:t>Strong Reporting</a:t>
            </a:r>
            <a:br>
              <a:rPr lang="en-US" smtClean="0"/>
            </a:br>
            <a:r>
              <a:rPr lang="en-US" smtClean="0"/>
              <a:t>Capabilities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7663" indent="-347663" eaLnBrk="1" hangingPunct="1"/>
            <a:r>
              <a:rPr lang="en-US" smtClean="0"/>
              <a:t>Easy to export images, tables, RTF documents, or XML links to databases</a:t>
            </a:r>
          </a:p>
          <a:p>
            <a:pPr marL="347663" indent="-347663" eaLnBrk="1" hangingPunct="1"/>
            <a:r>
              <a:rPr lang="en-US" smtClean="0"/>
              <a:t>Will contain standard templates for major donors and can dramatically reduce transaction costs</a:t>
            </a:r>
          </a:p>
          <a:p>
            <a:pPr marL="347663" indent="-347663" eaLnBrk="1" hangingPunct="1"/>
            <a:r>
              <a:rPr lang="en-US" smtClean="0"/>
              <a:t>Coupled with pre-loaded threat/action classifications, becomes basis for cross-project learning</a:t>
            </a:r>
          </a:p>
        </p:txBody>
      </p:sp>
    </p:spTree>
    <p:extLst>
      <p:ext uri="{BB962C8B-B14F-4D97-AF65-F5344CB8AC3E}">
        <p14:creationId xmlns:p14="http://schemas.microsoft.com/office/powerpoint/2010/main" val="110243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2C442D"/>
                </a:solidFill>
              </a:rPr>
              <a:t>WILDLIFE TRACS ARCHITECTURE</a:t>
            </a:r>
            <a:r>
              <a:rPr lang="en-US" dirty="0" smtClean="0">
                <a:solidFill>
                  <a:srgbClr val="2C442D"/>
                </a:solidFill>
              </a:rPr>
              <a:t/>
            </a:r>
            <a:br>
              <a:rPr lang="en-US" dirty="0" smtClean="0">
                <a:solidFill>
                  <a:srgbClr val="2C442D"/>
                </a:solidFill>
              </a:rPr>
            </a:br>
            <a:r>
              <a:rPr lang="en-US" sz="2800" i="1" dirty="0" smtClean="0">
                <a:solidFill>
                  <a:srgbClr val="2C442D"/>
                </a:solidFill>
              </a:rPr>
              <a:t>Two Databases, One Seamless System</a:t>
            </a:r>
          </a:p>
        </p:txBody>
      </p:sp>
      <p:pic>
        <p:nvPicPr>
          <p:cNvPr id="5" name="Content Placeholder 4" descr="C:\Users\Owner\Documents\AOL Downloads\WildlifeTRACSArchitecturalDiagram\WildlifeTRACSArchitecturalDiagram.jpg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0" y="1768840"/>
            <a:ext cx="8077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231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Need to Integrate Data Collection Into Biz Processes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3" descr="2-competative grants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8154" y="1660985"/>
            <a:ext cx="7491306" cy="51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163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1262063"/>
            <a:ext cx="8448675" cy="6705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060825" y="131763"/>
            <a:ext cx="5197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Franklin Gothic Heavy" pitchFamily="34" charset="0"/>
              </a:rPr>
              <a:t>Questionnaire</a:t>
            </a: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4728100" y="900113"/>
            <a:ext cx="4532868" cy="3371136"/>
          </a:xfrm>
          <a:prstGeom prst="wedgeRoundRectCallout">
            <a:avLst>
              <a:gd name="adj1" fmla="val -62134"/>
              <a:gd name="adj2" fmla="val 55912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Questionnaire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This is all most </a:t>
            </a:r>
          </a:p>
          <a:p>
            <a:pPr algn="ctr"/>
            <a:r>
              <a:rPr lang="en-US" sz="3200" dirty="0"/>
              <a:t>folks would </a:t>
            </a:r>
            <a:r>
              <a:rPr lang="en-US" sz="3200" dirty="0" smtClean="0"/>
              <a:t>see for</a:t>
            </a:r>
          </a:p>
          <a:p>
            <a:pPr algn="ctr"/>
            <a:r>
              <a:rPr lang="en-US" sz="3200" dirty="0" smtClean="0"/>
              <a:t>performance reporting</a:t>
            </a:r>
          </a:p>
          <a:p>
            <a:pPr algn="ctr"/>
            <a:r>
              <a:rPr lang="en-US" sz="3200" dirty="0" smtClean="0"/>
              <a:t>purposes</a:t>
            </a:r>
            <a:r>
              <a:rPr lang="en-US" sz="3200" dirty="0" smtClean="0"/>
              <a:t>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2628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LLP_cream_and_sugar">
  <a:themeElements>
    <a:clrScheme name="LLP_cream_and_sug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LP_cream_and_sugar">
      <a:majorFont>
        <a:latin typeface="Tahom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LLP_cream_and_sug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P_cream_and_sug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P_cream_and_sug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P_cream_and_sug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P_cream_and_sug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P_cream_and_sug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P_cream_and_sug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P_cream_and_sug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P_cream_and_sug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P_cream_and_sug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P_cream_and_sug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P_cream_and_sug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Settings\ATreves.WCS.ORG\Desktop\LLP_ppts_standards\LLP_cream_and_sugar.pot</Template>
  <TotalTime>56352</TotalTime>
  <Words>1132</Words>
  <Application>Microsoft Office PowerPoint</Application>
  <PresentationFormat>On-screen Show (4:3)</PresentationFormat>
  <Paragraphs>282</Paragraphs>
  <Slides>60</Slides>
  <Notes>51</Notes>
  <HiddenSlides>24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LLP_cream_and_sugar</vt:lpstr>
      <vt:lpstr>Visio</vt:lpstr>
      <vt:lpstr>Worksheet</vt:lpstr>
      <vt:lpstr>   Wildlife TRACS, the Project Cloud and Archetypal Conservation Actions    Developing IT Systems and Standards to Promote Cross-Project Sharing &amp; Learning      </vt:lpstr>
      <vt:lpstr>Overview of this Presentation</vt:lpstr>
      <vt:lpstr>About Foundations of Success</vt:lpstr>
      <vt:lpstr>The Conservation Measures Partnership: Leading Conservation Organizations</vt:lpstr>
      <vt:lpstr>WILDLIFE TRACS Database</vt:lpstr>
      <vt:lpstr>WHAT IS WILDLIFE TRACS?</vt:lpstr>
      <vt:lpstr>WILDLIFE TRACS ARCHITECTURE Two Databases, One Seamless System</vt:lpstr>
      <vt:lpstr>Need to Integrate Data Collection Into Biz Processes</vt:lpstr>
      <vt:lpstr>PowerPoint Presentation</vt:lpstr>
      <vt:lpstr>PowerPoint Presentation</vt:lpstr>
      <vt:lpstr>Overview of this Presentation</vt:lpstr>
      <vt:lpstr>Status Question: How are Species and Ecosystems Doing?</vt:lpstr>
      <vt:lpstr>Effectiveness Question Are Our Actions Leading to Desired Results?</vt:lpstr>
      <vt:lpstr>We Need Standard Terms to Describe Conservation Projects</vt:lpstr>
      <vt:lpstr>Two Independent Systems Have Now Been Unified</vt:lpstr>
      <vt:lpstr>Hierarchical Classifications</vt:lpstr>
      <vt:lpstr>Hierarchical Classifications</vt:lpstr>
      <vt:lpstr>Hierarchical Classifications  </vt:lpstr>
      <vt:lpstr>For More Information: Conservation Biology 22: 897-911 (2007)</vt:lpstr>
      <vt:lpstr>Projects and Especially Actions  as the Basic Unit of Learning</vt:lpstr>
      <vt:lpstr>How Do We Share Individual Experiences?</vt:lpstr>
      <vt:lpstr>TNC’s ConPro Database</vt:lpstr>
      <vt:lpstr>TNC’s ConPro Database</vt:lpstr>
      <vt:lpstr>ConPro Finds Projects That Match Criteria</vt:lpstr>
      <vt:lpstr>…and Lets You See Details</vt:lpstr>
      <vt:lpstr>If We Create a Culture of Data Sharing…</vt:lpstr>
      <vt:lpstr>But We Have a Problem: ConPro &amp; TRACS are Only Two of Many Nascent Databases</vt:lpstr>
      <vt:lpstr>Info Mngmt Systems Must Meet Both Single Org &amp; Global Needs</vt:lpstr>
      <vt:lpstr>Conservation Effectiveness Data Exchange (CEDEx) Standards</vt:lpstr>
      <vt:lpstr>We Must Meet Needs of Orgs that Don’t Have Their Own System…</vt:lpstr>
      <vt:lpstr>…and Create a Global Sharing Mechanism Across Existing Data Systems</vt:lpstr>
      <vt:lpstr>Standard Data Instead of One Common Database</vt:lpstr>
      <vt:lpstr>Key Potential Functions Allow Users To….</vt:lpstr>
      <vt:lpstr>The Conservation Project Information Management Cloud</vt:lpstr>
      <vt:lpstr>The Cloud Could Feed Strategy &amp; Project Data to These Websites</vt:lpstr>
      <vt:lpstr>Imagine a “Details” Tab Containing Info For Project Team &amp; Donors</vt:lpstr>
      <vt:lpstr>Imagine a “Details” Tab Containing Info For Project Team &amp; Donors</vt:lpstr>
      <vt:lpstr>PowerPoint Presentation</vt:lpstr>
      <vt:lpstr>Or Imagine A Pop-Up Link in Miradi…</vt:lpstr>
      <vt:lpstr>Overview of this Presentation</vt:lpstr>
      <vt:lpstr>We Now Have Archetypal Results Chains for 11 Conservation Actions…</vt:lpstr>
      <vt:lpstr>What About the Rest?</vt:lpstr>
      <vt:lpstr>Who Establishes Standards?</vt:lpstr>
      <vt:lpstr>IT Systems and Standards are Transforming the Practice of Conservation</vt:lpstr>
      <vt:lpstr>More Information</vt:lpstr>
      <vt:lpstr>“Voluntary” Standards Can Be Amazingly Powerful Change Agents</vt:lpstr>
      <vt:lpstr>“Turbo Tax” for Conservation</vt:lpstr>
      <vt:lpstr>Step-by-Step Interview</vt:lpstr>
      <vt:lpstr>Summary View</vt:lpstr>
      <vt:lpstr>Diagram View</vt:lpstr>
      <vt:lpstr>Detailed Viability Analysis</vt:lpstr>
      <vt:lpstr>PowerPoint Presentation</vt:lpstr>
      <vt:lpstr>Summary Info in Diagram View</vt:lpstr>
      <vt:lpstr>PowerPoint Presentation</vt:lpstr>
      <vt:lpstr>Adding Strategies to Diagram</vt:lpstr>
      <vt:lpstr>PowerPoint Presentation</vt:lpstr>
      <vt:lpstr>PowerPoint Presentation</vt:lpstr>
      <vt:lpstr>Miradi’s New Workplanning View</vt:lpstr>
      <vt:lpstr>Users Can Expand Strategies to Activities, Tasks, or Sub-Tasks (rows)….</vt:lpstr>
      <vt:lpstr>Strong Reporting Capabilities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e-AM</dc:title>
  <dc:creator>Nick Salafsky</dc:creator>
  <cp:lastModifiedBy> Nick</cp:lastModifiedBy>
  <cp:revision>415</cp:revision>
  <dcterms:created xsi:type="dcterms:W3CDTF">2004-05-10T21:51:26Z</dcterms:created>
  <dcterms:modified xsi:type="dcterms:W3CDTF">2011-06-23T15:46:42Z</dcterms:modified>
</cp:coreProperties>
</file>